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3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omputer&#10;&#10;Description automatically generated">
            <a:extLst>
              <a:ext uri="{FF2B5EF4-FFF2-40B4-BE49-F238E27FC236}">
                <a16:creationId xmlns:a16="http://schemas.microsoft.com/office/drawing/2014/main" id="{231DD524-3F3D-19EB-94EE-E5A4198CF44F}"/>
              </a:ext>
            </a:extLst>
          </p:cNvPr>
          <p:cNvPicPr>
            <a:picLocks noChangeAspect="1"/>
          </p:cNvPicPr>
          <p:nvPr/>
        </p:nvPicPr>
        <p:blipFill rotWithShape="1">
          <a:blip r:embed="rId4"/>
          <a:srcRect l="29231" t="37835" r="33462" b="38689"/>
          <a:stretch/>
        </p:blipFill>
        <p:spPr bwMode="auto">
          <a:xfrm>
            <a:off x="972442" y="1150528"/>
            <a:ext cx="5000089" cy="17697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Y3.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
        <p:nvSpPr>
          <p:cNvPr id="10" name="Rectangle 9">
            <a:extLst>
              <a:ext uri="{FF2B5EF4-FFF2-40B4-BE49-F238E27FC236}">
                <a16:creationId xmlns:a16="http://schemas.microsoft.com/office/drawing/2014/main" id="{38275206-55A7-E17F-5134-DE71EAC8C608}"/>
              </a:ext>
            </a:extLst>
          </p:cNvPr>
          <p:cNvSpPr/>
          <p:nvPr/>
        </p:nvSpPr>
        <p:spPr>
          <a:xfrm>
            <a:off x="191188" y="4682876"/>
            <a:ext cx="6470385" cy="85021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is The Street Beneath My Feet organised in a different way to most books? How does the author’s choice of this organisation help the reader to be curious?</a:t>
            </a:r>
          </a:p>
        </p:txBody>
      </p:sp>
      <p:sp>
        <p:nvSpPr>
          <p:cNvPr id="11" name="TextBox 10">
            <a:extLst>
              <a:ext uri="{FF2B5EF4-FFF2-40B4-BE49-F238E27FC236}">
                <a16:creationId xmlns:a16="http://schemas.microsoft.com/office/drawing/2014/main" id="{34471301-5782-A14C-16E0-0ACB3D0D4FBC}"/>
              </a:ext>
            </a:extLst>
          </p:cNvPr>
          <p:cNvSpPr txBox="1"/>
          <p:nvPr/>
        </p:nvSpPr>
        <p:spPr>
          <a:xfrm>
            <a:off x="1943102" y="1284550"/>
            <a:ext cx="4718472" cy="3203698"/>
          </a:xfrm>
          <a:prstGeom prst="rect">
            <a:avLst/>
          </a:prstGeom>
          <a:noFill/>
        </p:spPr>
        <p:txBody>
          <a:bodyPr wrap="square">
            <a:spAutoFit/>
          </a:bodyPr>
          <a:lstStyle/>
          <a:p>
            <a:pPr marL="342900" lvl="0" indent="-342900">
              <a:buFont typeface="Symbol" panose="05050102010706020507" pitchFamily="18" charset="2"/>
              <a:buChar char=""/>
            </a:pPr>
            <a:r>
              <a:rPr lang="en-GB" dirty="0">
                <a:ea typeface="Calibri" panose="020F0502020204030204" pitchFamily="34" charset="0"/>
                <a:cs typeface="Times New Roman" panose="02020603050405020304" pitchFamily="18" charset="0"/>
              </a:rPr>
              <a:t>I can use provided sources of information to help me find out more.</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recognise how </a:t>
            </a:r>
            <a:r>
              <a:rPr lang="en-GB" dirty="0">
                <a:ea typeface="Calibri" panose="020F0502020204030204" pitchFamily="34" charset="0"/>
                <a:cs typeface="Times New Roman" panose="02020603050405020304" pitchFamily="18" charset="0"/>
              </a:rPr>
              <a:t>useful/</a:t>
            </a:r>
            <a:r>
              <a:rPr lang="en-GB" dirty="0">
                <a:effectLst/>
                <a:ea typeface="Calibri" panose="020F0502020204030204" pitchFamily="34" charset="0"/>
                <a:cs typeface="Times New Roman" panose="02020603050405020304" pitchFamily="18" charset="0"/>
              </a:rPr>
              <a:t>reliable or a source is.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don’t always believe / accept first answers.</a:t>
            </a: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am comfortable with silence while allowing a person to respond to a question.</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form my own questions based on my own interests.</a:t>
            </a:r>
          </a:p>
          <a:p>
            <a:pPr marL="342900" lvl="0" indent="-342900">
              <a:lnSpc>
                <a:spcPct val="115000"/>
              </a:lnSpc>
              <a:spcAft>
                <a:spcPts val="10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ask more open questions that begin with words like “What if...”</a:t>
            </a:r>
          </a:p>
        </p:txBody>
      </p:sp>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4" name="Rectangle 23">
            <a:extLst>
              <a:ext uri="{FF2B5EF4-FFF2-40B4-BE49-F238E27FC236}">
                <a16:creationId xmlns:a16="http://schemas.microsoft.com/office/drawing/2014/main" id="{D2EA7DEA-1785-A113-ECD1-0DD1978E2290}"/>
              </a:ext>
            </a:extLst>
          </p:cNvPr>
          <p:cNvSpPr/>
          <p:nvPr/>
        </p:nvSpPr>
        <p:spPr>
          <a:xfrm>
            <a:off x="205807" y="6218197"/>
            <a:ext cx="1455156"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23157" y="4604804"/>
            <a:ext cx="6557833" cy="523220"/>
          </a:xfrm>
          <a:prstGeom prst="rect">
            <a:avLst/>
          </a:prstGeom>
          <a:noFill/>
        </p:spPr>
        <p:txBody>
          <a:bodyPr wrap="square">
            <a:spAutoFit/>
          </a:bodyPr>
          <a:lstStyle/>
          <a:p>
            <a:pPr fontAlgn="t"/>
            <a:r>
              <a:rPr lang="en-GB" sz="14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400" dirty="0">
                <a:solidFill>
                  <a:srgbClr val="202124"/>
                </a:solidFill>
                <a:effectLst/>
                <a:latin typeface="Calibri" panose="020F0502020204030204" pitchFamily="34" charset="0"/>
                <a:ea typeface="Times New Roman" panose="02020603050405020304" pitchFamily="18" charset="0"/>
              </a:rPr>
              <a:t>.” (A.A. Milne)</a:t>
            </a:r>
            <a:endParaRPr lang="en-GB" sz="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05807" y="7535446"/>
            <a:ext cx="1371536" cy="2011924"/>
          </a:xfrm>
          <a:prstGeom prst="rect">
            <a:avLst/>
          </a:prstGeom>
          <a:ln>
            <a:solidFill>
              <a:schemeClr val="bg1"/>
            </a:solidFill>
          </a:ln>
        </p:spPr>
      </p:pic>
      <p:sp>
        <p:nvSpPr>
          <p:cNvPr id="12" name="TextBox 11">
            <a:extLst>
              <a:ext uri="{FF2B5EF4-FFF2-40B4-BE49-F238E27FC236}">
                <a16:creationId xmlns:a16="http://schemas.microsoft.com/office/drawing/2014/main" id="{ED61AA10-F3F1-916A-8A59-DCA67BB81C46}"/>
              </a:ext>
            </a:extLst>
          </p:cNvPr>
          <p:cNvSpPr txBox="1"/>
          <p:nvPr/>
        </p:nvSpPr>
        <p:spPr>
          <a:xfrm>
            <a:off x="1848618" y="6174581"/>
            <a:ext cx="5009382" cy="3693319"/>
          </a:xfrm>
          <a:prstGeom prst="rect">
            <a:avLst/>
          </a:prstGeom>
          <a:noFill/>
        </p:spPr>
        <p:txBody>
          <a:bodyPr wrap="square">
            <a:spAutoFit/>
          </a:bodyPr>
          <a:lstStyle/>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efficiently use </a:t>
            </a:r>
            <a:r>
              <a:rPr lang="en-GB" dirty="0">
                <a:ea typeface="Calibri" panose="020F0502020204030204" pitchFamily="34" charset="0"/>
                <a:cs typeface="Times New Roman" panose="02020603050405020304" pitchFamily="18" charset="0"/>
              </a:rPr>
              <a:t>classroom strategies</a:t>
            </a:r>
            <a:r>
              <a:rPr lang="en-GB" dirty="0">
                <a:effectLst/>
                <a:ea typeface="Calibri" panose="020F0502020204030204" pitchFamily="34" charset="0"/>
                <a:cs typeface="Times New Roman" panose="02020603050405020304" pitchFamily="18" charset="0"/>
              </a:rPr>
              <a:t> before asking an adult for help.</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able to ask for help/ reassurance when needed.</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increasingly independent during work time.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cope with longer mornings </a:t>
            </a:r>
            <a:r>
              <a:rPr lang="en-GB" dirty="0">
                <a:ea typeface="Calibri" panose="020F0502020204030204" pitchFamily="34" charset="0"/>
                <a:cs typeface="Times New Roman" panose="02020603050405020304" pitchFamily="18" charset="0"/>
              </a:rPr>
              <a:t>when we switch to KS2 timetable.</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both expect and welcome making mistakes.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listen to verbal feedback.</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move around the school on my own, coping with using the stairs.</a:t>
            </a:r>
          </a:p>
          <a:p>
            <a:pPr marL="285750" indent="-28575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 I am able to share my mistakes with others.</a:t>
            </a:r>
            <a:endParaRPr lang="en-GB" dirty="0"/>
          </a:p>
        </p:txBody>
      </p:sp>
      <p:sp>
        <p:nvSpPr>
          <p:cNvPr id="14" name="Rectangle 13">
            <a:extLst>
              <a:ext uri="{FF2B5EF4-FFF2-40B4-BE49-F238E27FC236}">
                <a16:creationId xmlns:a16="http://schemas.microsoft.com/office/drawing/2014/main" id="{A867BA2C-BF9F-3C52-4112-17EFA64B9C22}"/>
              </a:ext>
            </a:extLst>
          </p:cNvPr>
          <p:cNvSpPr/>
          <p:nvPr/>
        </p:nvSpPr>
        <p:spPr>
          <a:xfrm>
            <a:off x="205807" y="5234422"/>
            <a:ext cx="6372793" cy="87737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did </a:t>
            </a:r>
            <a:r>
              <a:rPr lang="en-GB" sz="1400" dirty="0" err="1">
                <a:solidFill>
                  <a:schemeClr val="tx1"/>
                </a:solidFill>
              </a:rPr>
              <a:t>Sohal</a:t>
            </a:r>
            <a:r>
              <a:rPr lang="en-GB" sz="1400" dirty="0">
                <a:solidFill>
                  <a:schemeClr val="tx1"/>
                </a:solidFill>
              </a:rPr>
              <a:t> cope with his worries? Can you identify how he shared his worries in the story?  </a:t>
            </a:r>
          </a:p>
        </p:txBody>
      </p:sp>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sp>
        <p:nvSpPr>
          <p:cNvPr id="19" name="TextBox 18">
            <a:extLst>
              <a:ext uri="{FF2B5EF4-FFF2-40B4-BE49-F238E27FC236}">
                <a16:creationId xmlns:a16="http://schemas.microsoft.com/office/drawing/2014/main" id="{B31D8B51-6B45-798C-A7E7-89F732048024}"/>
              </a:ext>
            </a:extLst>
          </p:cNvPr>
          <p:cNvSpPr txBox="1"/>
          <p:nvPr/>
        </p:nvSpPr>
        <p:spPr>
          <a:xfrm>
            <a:off x="112633" y="4477960"/>
            <a:ext cx="6535307" cy="4524315"/>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My understanding of Ready, Respectful, Safe is developing and I can talk about our school rules with a growing understanding.</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remember when to bring my reading record to school.</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With adults at home, I remember to complete my homework</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The presentation in books is as good as I can make it.</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have my PE kit in school and am responsible for the contents of my PE bag.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always relay letters to and from home.</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use classroom resources and am beginning to select them on my own.</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show self-regulation and work independently for short periods of time.</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begin to edit my work and use a dictionary/ thesaurus.</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freely offer peer support.</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understand the feelings of others through their body language.</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begin to understand that how I act can affect other children.</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have an awareness that some children are different to me.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have an awareness of what it means to live in the UK and that some children are not as fortunate as us.</a:t>
            </a:r>
          </a:p>
        </p:txBody>
      </p:sp>
      <p:sp>
        <p:nvSpPr>
          <p:cNvPr id="21" name="Rectangle 20">
            <a:extLst>
              <a:ext uri="{FF2B5EF4-FFF2-40B4-BE49-F238E27FC236}">
                <a16:creationId xmlns:a16="http://schemas.microsoft.com/office/drawing/2014/main" id="{75D4742A-C783-4B73-6D2C-5A70DA0B131C}"/>
              </a:ext>
            </a:extLst>
          </p:cNvPr>
          <p:cNvSpPr/>
          <p:nvPr/>
        </p:nvSpPr>
        <p:spPr>
          <a:xfrm>
            <a:off x="112632" y="8949035"/>
            <a:ext cx="6535307" cy="804815"/>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does The Great Kapok show the reader the beauty of the world and teach us how to preserve this beauty?</a:t>
            </a:r>
          </a:p>
        </p:txBody>
      </p:sp>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195026" y="4135925"/>
            <a:ext cx="6858000" cy="369332"/>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281734" y="4689247"/>
            <a:ext cx="1237541" cy="1698925"/>
          </a:xfrm>
          <a:prstGeom prst="rect">
            <a:avLst/>
          </a:prstGeom>
        </p:spPr>
      </p:pic>
      <p:sp>
        <p:nvSpPr>
          <p:cNvPr id="26" name="TextBox 25">
            <a:extLst>
              <a:ext uri="{FF2B5EF4-FFF2-40B4-BE49-F238E27FC236}">
                <a16:creationId xmlns:a16="http://schemas.microsoft.com/office/drawing/2014/main" id="{2955A481-8A02-4BE9-8F1E-6B4CB62002E7}"/>
              </a:ext>
            </a:extLst>
          </p:cNvPr>
          <p:cNvSpPr txBox="1"/>
          <p:nvPr/>
        </p:nvSpPr>
        <p:spPr>
          <a:xfrm>
            <a:off x="1846170" y="4953000"/>
            <a:ext cx="4609663" cy="4247317"/>
          </a:xfrm>
          <a:prstGeom prst="rect">
            <a:avLst/>
          </a:prstGeom>
          <a:noFill/>
        </p:spPr>
        <p:txBody>
          <a:bodyPr wrap="square">
            <a:spAutoFit/>
          </a:bodyPr>
          <a:lstStyle/>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can consider kindness before I speak.</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don’t criticise the efforts of others.</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support and am tolerant of my classmates by recognising their visible/ invisible needs. </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have ownership of friendship issues and am starting to resolve friendship problems without an adult.</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able to compliment someone else.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 good listener.</a:t>
            </a: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convey my support to someone I believe in</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set an example to younger pupils.</a:t>
            </a:r>
            <a:endParaRPr lang="en-GB"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000000"/>
                </a:solidFill>
                <a:effectLst/>
                <a:ea typeface="Calibri" panose="020F0502020204030204" pitchFamily="34" charset="0"/>
                <a:cs typeface="Helvetica" panose="020B0604020202020204" pitchFamily="34" charset="0"/>
              </a:rPr>
              <a:t>I can share – even when I want it, recognising when someone else’s needs are greater than mine.</a:t>
            </a:r>
            <a:endParaRPr lang="en-GB" dirty="0"/>
          </a:p>
        </p:txBody>
      </p:sp>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104220" y="5078646"/>
            <a:ext cx="162120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6673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3">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03F9AFA9-E726-80F4-DD70-F47E3E216D3E}"/>
              </a:ext>
            </a:extLst>
          </p:cNvPr>
          <p:cNvPicPr>
            <a:picLocks noChangeAspect="1"/>
          </p:cNvPicPr>
          <p:nvPr/>
        </p:nvPicPr>
        <p:blipFill>
          <a:blip r:embed="rId4"/>
          <a:stretch>
            <a:fillRect/>
          </a:stretch>
        </p:blipFill>
        <p:spPr>
          <a:xfrm>
            <a:off x="316366" y="5979031"/>
            <a:ext cx="1324793" cy="1935876"/>
          </a:xfrm>
          <a:prstGeom prst="rect">
            <a:avLst/>
          </a:prstGeom>
        </p:spPr>
      </p:pic>
      <p:sp>
        <p:nvSpPr>
          <p:cNvPr id="25" name="TextBox 24">
            <a:extLst>
              <a:ext uri="{FF2B5EF4-FFF2-40B4-BE49-F238E27FC236}">
                <a16:creationId xmlns:a16="http://schemas.microsoft.com/office/drawing/2014/main" id="{E7FC9C33-5D1E-8102-1C9F-7B3ABDF08AD4}"/>
              </a:ext>
            </a:extLst>
          </p:cNvPr>
          <p:cNvSpPr txBox="1"/>
          <p:nvPr/>
        </p:nvSpPr>
        <p:spPr>
          <a:xfrm>
            <a:off x="2148270" y="5494346"/>
            <a:ext cx="4109904" cy="2862322"/>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explain why a positive learning attitude is helpful; </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explain what steps </a:t>
            </a:r>
            <a:r>
              <a:rPr lang="en-GB" sz="2000" dirty="0">
                <a:ea typeface="Calibri" panose="020F0502020204030204" pitchFamily="34" charset="0"/>
                <a:cs typeface="Times New Roman" panose="02020603050405020304" pitchFamily="18" charset="0"/>
              </a:rPr>
              <a:t>I</a:t>
            </a:r>
            <a:r>
              <a:rPr lang="en-GB" sz="2000" dirty="0">
                <a:effectLst/>
                <a:ea typeface="Calibri" panose="020F0502020204030204" pitchFamily="34" charset="0"/>
                <a:cs typeface="Times New Roman" panose="02020603050405020304" pitchFamily="18" charset="0"/>
              </a:rPr>
              <a:t> can take to achieve future ambitions; </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explain why stereotypes need to be challenged; </a:t>
            </a:r>
          </a:p>
          <a:p>
            <a:pPr marL="28575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  I identify why routines and responsibilities might change as I go through school.</a:t>
            </a:r>
            <a:endParaRPr lang="en-GB" sz="2000" dirty="0"/>
          </a:p>
        </p:txBody>
      </p:sp>
      <p:sp>
        <p:nvSpPr>
          <p:cNvPr id="26" name="Rectangle 25">
            <a:extLst>
              <a:ext uri="{FF2B5EF4-FFF2-40B4-BE49-F238E27FC236}">
                <a16:creationId xmlns:a16="http://schemas.microsoft.com/office/drawing/2014/main" id="{D4A782A0-B4A0-FDB2-D0D5-AC166C90AD87}"/>
              </a:ext>
            </a:extLst>
          </p:cNvPr>
          <p:cNvSpPr/>
          <p:nvPr/>
        </p:nvSpPr>
        <p:spPr>
          <a:xfrm>
            <a:off x="128866" y="8930685"/>
            <a:ext cx="6489117" cy="7480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Is being rich, like Jasper in The Accidental Billionaire, a sign of success?</a:t>
            </a:r>
          </a:p>
          <a:p>
            <a:r>
              <a:rPr lang="en-GB" sz="1400" dirty="0">
                <a:solidFill>
                  <a:schemeClr val="tx1"/>
                </a:solidFill>
              </a:rPr>
              <a:t>Is aspiring to have lots of money the best goal?</a:t>
            </a:r>
          </a:p>
        </p:txBody>
      </p:sp>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df879d75-6b86-4634-85d4-74d5b85558d3"/>
    <ds:schemaRef ds:uri="70c5e83d-a7b0-44b5-9eb2-438f4d97f4d9"/>
    <ds:schemaRef ds:uri="http://schemas.microsoft.com/office/2006/metadata/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1756</Words>
  <Application>Microsoft Office PowerPoint</Application>
  <PresentationFormat>A4 Paper (210x297 mm)</PresentationFormat>
  <Paragraphs>83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95</cp:revision>
  <cp:lastPrinted>2023-06-30T10:26:46Z</cp:lastPrinted>
  <dcterms:created xsi:type="dcterms:W3CDTF">2020-04-17T10:06:09Z</dcterms:created>
  <dcterms:modified xsi:type="dcterms:W3CDTF">2023-06-30T10:35:45Z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