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71" r:id="rId5"/>
    <p:sldId id="265" r:id="rId6"/>
    <p:sldId id="270" r:id="rId7"/>
    <p:sldId id="269" r:id="rId8"/>
    <p:sldId id="267" r:id="rId9"/>
    <p:sldId id="266" r:id="rId10"/>
    <p:sldId id="268" r:id="rId11"/>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5144"/>
    <a:srgbClr val="6699FF"/>
    <a:srgbClr val="FFFF66"/>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2558" y="3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30/06/2023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30/06/2023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30/06/2023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30/06/2023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30/06/2023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30/06/2023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1" name="Rectangle 30">
            <a:extLst>
              <a:ext uri="{FF2B5EF4-FFF2-40B4-BE49-F238E27FC236}">
                <a16:creationId xmlns:a16="http://schemas.microsoft.com/office/drawing/2014/main" id="{3DE48FB6-CE0F-A8B1-4164-17B684BC674E}"/>
              </a:ext>
            </a:extLst>
          </p:cNvPr>
          <p:cNvSpPr/>
          <p:nvPr/>
        </p:nvSpPr>
        <p:spPr>
          <a:xfrm>
            <a:off x="233516" y="2920320"/>
            <a:ext cx="6371303" cy="238479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400" dirty="0">
                <a:solidFill>
                  <a:schemeClr val="tx1"/>
                </a:solidFill>
                <a:effectLst/>
                <a:ea typeface="Calibri" panose="020F0502020204030204" pitchFamily="34" charset="0"/>
                <a:cs typeface="Times New Roman" panose="02020603050405020304" pitchFamily="18" charset="0"/>
              </a:rPr>
              <a:t>We are proud to present our carefully crafted curriculum – it is the essence that makes us </a:t>
            </a:r>
            <a:r>
              <a:rPr lang="en-US" sz="1400" dirty="0" err="1">
                <a:solidFill>
                  <a:schemeClr val="tx1"/>
                </a:solidFill>
                <a:effectLst/>
                <a:ea typeface="Calibri" panose="020F0502020204030204" pitchFamily="34" charset="0"/>
                <a:cs typeface="Times New Roman" panose="02020603050405020304" pitchFamily="18" charset="0"/>
              </a:rPr>
              <a:t>Muscliff</a:t>
            </a:r>
            <a:r>
              <a:rPr lang="en-US" sz="1400" dirty="0">
                <a:solidFill>
                  <a:schemeClr val="tx1"/>
                </a:solidFill>
                <a:effectLst/>
                <a:ea typeface="Calibri" panose="020F0502020204030204" pitchFamily="34" charset="0"/>
                <a:cs typeface="Times New Roman" panose="02020603050405020304" pitchFamily="18" charset="0"/>
              </a:rPr>
              <a:t> Primary School; it reflects our unique identity as a community school and it is OURS. Our curriculum is bespoke. It is designed by us, for us. </a:t>
            </a:r>
          </a:p>
          <a:p>
            <a:pPr>
              <a:lnSpc>
                <a:spcPct val="115000"/>
              </a:lnSpc>
              <a:spcAft>
                <a:spcPts val="1000"/>
              </a:spcAft>
              <a:tabLst>
                <a:tab pos="3093720" algn="l"/>
              </a:tabLst>
            </a:pPr>
            <a:r>
              <a:rPr lang="en-US" sz="1400" b="0" i="0" dirty="0">
                <a:solidFill>
                  <a:srgbClr val="000000"/>
                </a:solidFill>
                <a:effectLst/>
              </a:rPr>
              <a:t>When schools have the freedom to choose how the content of the National Curriculum is delivered, it is our belief that a) we make use of that opportunity as a vehicle to promote our school's culture and root our teaching and learning in </a:t>
            </a:r>
            <a:r>
              <a:rPr lang="en-US" sz="1400" b="0" i="0" dirty="0" err="1">
                <a:solidFill>
                  <a:srgbClr val="000000"/>
                </a:solidFill>
                <a:effectLst/>
              </a:rPr>
              <a:t>Muscliff’s</a:t>
            </a:r>
            <a:r>
              <a:rPr lang="en-US" sz="1400" b="0" i="0" dirty="0">
                <a:solidFill>
                  <a:srgbClr val="000000"/>
                </a:solidFill>
                <a:effectLst/>
              </a:rPr>
              <a:t> vision and values b) we create the best possible curriculum – one that is stimulating </a:t>
            </a:r>
            <a:r>
              <a:rPr lang="en-US" sz="1400" dirty="0">
                <a:solidFill>
                  <a:srgbClr val="000000"/>
                </a:solidFill>
              </a:rPr>
              <a:t>and enables our children to thrive and achieve because it </a:t>
            </a:r>
            <a:r>
              <a:rPr lang="en-US" sz="1400" b="0" i="0" dirty="0">
                <a:solidFill>
                  <a:srgbClr val="000000"/>
                </a:solidFill>
                <a:effectLst/>
              </a:rPr>
              <a:t>reflects our community.</a:t>
            </a:r>
          </a:p>
        </p:txBody>
      </p:sp>
      <p:sp>
        <p:nvSpPr>
          <p:cNvPr id="4" name="Rectangle 3">
            <a:extLst>
              <a:ext uri="{FF2B5EF4-FFF2-40B4-BE49-F238E27FC236}">
                <a16:creationId xmlns:a16="http://schemas.microsoft.com/office/drawing/2014/main" id="{CCCB19A7-ACF1-E95F-E744-CBDC44E68C6F}"/>
              </a:ext>
            </a:extLst>
          </p:cNvPr>
          <p:cNvSpPr/>
          <p:nvPr/>
        </p:nvSpPr>
        <p:spPr>
          <a:xfrm>
            <a:off x="233516" y="5435600"/>
            <a:ext cx="3071988" cy="428298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2200" dirty="0">
                <a:solidFill>
                  <a:schemeClr val="tx1"/>
                </a:solidFill>
                <a:ea typeface="Calibri" panose="020F0502020204030204" pitchFamily="34" charset="0"/>
                <a:cs typeface="Times New Roman" panose="02020603050405020304" pitchFamily="18" charset="0"/>
              </a:rPr>
              <a:t>The purpose of this folder is to outline our curriculum ‘package’ in Year 1 but also to explain </a:t>
            </a:r>
            <a:r>
              <a:rPr lang="en-US" sz="2200" b="1" i="1" dirty="0">
                <a:solidFill>
                  <a:schemeClr val="tx1"/>
                </a:solidFill>
                <a:ea typeface="Calibri" panose="020F0502020204030204" pitchFamily="34" charset="0"/>
                <a:cs typeface="Times New Roman" panose="02020603050405020304" pitchFamily="18" charset="0"/>
              </a:rPr>
              <a:t>why </a:t>
            </a:r>
            <a:r>
              <a:rPr lang="en-US" sz="2200" dirty="0">
                <a:solidFill>
                  <a:schemeClr val="tx1"/>
                </a:solidFill>
                <a:ea typeface="Calibri" panose="020F0502020204030204" pitchFamily="34" charset="0"/>
                <a:cs typeface="Times New Roman" panose="02020603050405020304" pitchFamily="18" charset="0"/>
              </a:rPr>
              <a:t>we do what we do here! We feel that it is important for everyone at our school to understand the rationale behind this ‘carefully crafted’ curriculum.</a:t>
            </a:r>
          </a:p>
        </p:txBody>
      </p:sp>
      <p:pic>
        <p:nvPicPr>
          <p:cNvPr id="3074" name="Picture 2">
            <a:extLst>
              <a:ext uri="{FF2B5EF4-FFF2-40B4-BE49-F238E27FC236}">
                <a16:creationId xmlns:a16="http://schemas.microsoft.com/office/drawing/2014/main" id="{25D65D30-034D-4DEE-0ED3-263C11D46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496" y="5435600"/>
            <a:ext cx="3052323" cy="4318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screenshot of a computer&#10;&#10;Description automatically generated">
            <a:extLst>
              <a:ext uri="{FF2B5EF4-FFF2-40B4-BE49-F238E27FC236}">
                <a16:creationId xmlns:a16="http://schemas.microsoft.com/office/drawing/2014/main" id="{D79EDD0B-A62E-EA99-34FE-930B14FB88E4}"/>
              </a:ext>
            </a:extLst>
          </p:cNvPr>
          <p:cNvPicPr>
            <a:picLocks noChangeAspect="1"/>
          </p:cNvPicPr>
          <p:nvPr/>
        </p:nvPicPr>
        <p:blipFill rotWithShape="1">
          <a:blip r:embed="rId4"/>
          <a:srcRect l="28974" t="38518" r="33333" b="39373"/>
          <a:stretch/>
        </p:blipFill>
        <p:spPr bwMode="auto">
          <a:xfrm>
            <a:off x="745489" y="1192869"/>
            <a:ext cx="5235669" cy="172745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8516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5" name="Rectangle 34">
            <a:extLst>
              <a:ext uri="{FF2B5EF4-FFF2-40B4-BE49-F238E27FC236}">
                <a16:creationId xmlns:a16="http://schemas.microsoft.com/office/drawing/2014/main" id="{06270CEA-40A5-07B7-66A0-E7E63D8154A0}"/>
              </a:ext>
            </a:extLst>
          </p:cNvPr>
          <p:cNvSpPr/>
          <p:nvPr/>
        </p:nvSpPr>
        <p:spPr>
          <a:xfrm>
            <a:off x="216427" y="4905946"/>
            <a:ext cx="6371304" cy="111012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Our curriculum continues to evolve. And we </a:t>
            </a:r>
            <a:r>
              <a:rPr lang="en-US"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recognise</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that it will perpetually change and be reshaped and remolded so that it reflects our ever-changing world and local community. Not only does our curriculum teach Resilience, Curiosity, Aspiration, Responsibility and Kindness, its very creation is derived through these five values.</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Rectangle 35">
            <a:extLst>
              <a:ext uri="{FF2B5EF4-FFF2-40B4-BE49-F238E27FC236}">
                <a16:creationId xmlns:a16="http://schemas.microsoft.com/office/drawing/2014/main" id="{8140C5D6-9287-B689-C722-AA8FEE29D318}"/>
              </a:ext>
            </a:extLst>
          </p:cNvPr>
          <p:cNvSpPr/>
          <p:nvPr/>
        </p:nvSpPr>
        <p:spPr>
          <a:xfrm>
            <a:off x="216427" y="7965660"/>
            <a:ext cx="6371304" cy="162236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tabLst>
                <a:tab pos="3093720" algn="l"/>
              </a:tabLst>
            </a:pP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impact is that everyone at our school is passionate about learning: our children experience high quality provision and our teachers grow pedagogy and passion for the content they teach.</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3093720" algn="l"/>
              </a:tabLst>
            </a:pPr>
            <a:r>
              <a:rPr lang="en-US" sz="16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is a school with a clear vision and identity that has created our culture.</a:t>
            </a:r>
            <a:endPar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91D3DDE1-62E8-FF50-01A3-7FBBFA531C4F}"/>
              </a:ext>
            </a:extLst>
          </p:cNvPr>
          <p:cNvSpPr/>
          <p:nvPr/>
        </p:nvSpPr>
        <p:spPr>
          <a:xfrm>
            <a:off x="216427" y="1333989"/>
            <a:ext cx="6371304" cy="198071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1000"/>
              </a:spcAf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Progression maps have been included in this folder. These maps help to track what is taught throughout the year, key objectives and signposts and assessment opportunities. </a:t>
            </a:r>
          </a:p>
          <a:p>
            <a:pPr>
              <a:lnSpc>
                <a:spcPct val="115000"/>
              </a:lnSpc>
              <a:spcAft>
                <a:spcPts val="1000"/>
              </a:spcAft>
            </a:pPr>
            <a:r>
              <a:rPr lang="en-US"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This particular folder is for tracking progression within Y1. Whole school progression maps are available for each subject (including a progression map for each of our 5 values) to show how we ensure children’s skills and knowledge develop well.</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3" name="Picture 5">
            <a:extLst>
              <a:ext uri="{FF2B5EF4-FFF2-40B4-BE49-F238E27FC236}">
                <a16:creationId xmlns:a16="http://schemas.microsoft.com/office/drawing/2014/main" id="{EBD0A1B1-9E08-ED70-5C6C-800D82DDD0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90" r="974"/>
          <a:stretch/>
        </p:blipFill>
        <p:spPr bwMode="auto">
          <a:xfrm>
            <a:off x="180450" y="3457087"/>
            <a:ext cx="6497097" cy="144564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A picture containing wall, indoor, painting, picture frame&#10;&#10;Description automatically generated">
            <a:extLst>
              <a:ext uri="{FF2B5EF4-FFF2-40B4-BE49-F238E27FC236}">
                <a16:creationId xmlns:a16="http://schemas.microsoft.com/office/drawing/2014/main" id="{B2293240-2867-F2AF-E550-745C3D2CBF1B}"/>
              </a:ext>
            </a:extLst>
          </p:cNvPr>
          <p:cNvPicPr>
            <a:picLocks noChangeAspect="1"/>
          </p:cNvPicPr>
          <p:nvPr/>
        </p:nvPicPr>
        <p:blipFill rotWithShape="1">
          <a:blip r:embed="rId4">
            <a:extLst>
              <a:ext uri="{28A0092B-C50C-407E-A947-70E740481C1C}">
                <a14:useLocalDpi xmlns:a14="http://schemas.microsoft.com/office/drawing/2010/main" val="0"/>
              </a:ext>
            </a:extLst>
          </a:blip>
          <a:srcRect l="1" t="7008" r="512" b="7692"/>
          <a:stretch/>
        </p:blipFill>
        <p:spPr bwMode="auto">
          <a:xfrm>
            <a:off x="989336" y="6131115"/>
            <a:ext cx="4879323" cy="16223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31394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15" name="Rectangle 14">
            <a:extLst>
              <a:ext uri="{FF2B5EF4-FFF2-40B4-BE49-F238E27FC236}">
                <a16:creationId xmlns:a16="http://schemas.microsoft.com/office/drawing/2014/main" id="{5FE56D78-E3CA-86A0-11AD-28F4EF9FBC98}"/>
              </a:ext>
            </a:extLst>
          </p:cNvPr>
          <p:cNvSpPr/>
          <p:nvPr/>
        </p:nvSpPr>
        <p:spPr>
          <a:xfrm>
            <a:off x="196426" y="1284550"/>
            <a:ext cx="1699214" cy="304603"/>
          </a:xfrm>
          <a:prstGeom prst="rec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Curiosity</a:t>
            </a:r>
            <a:endParaRPr lang="en-GB" sz="1200" dirty="0">
              <a:solidFill>
                <a:srgbClr val="000000"/>
              </a:solidFill>
            </a:endParaRPr>
          </a:p>
        </p:txBody>
      </p:sp>
      <p:sp>
        <p:nvSpPr>
          <p:cNvPr id="28" name="Rectangle 27">
            <a:extLst>
              <a:ext uri="{FF2B5EF4-FFF2-40B4-BE49-F238E27FC236}">
                <a16:creationId xmlns:a16="http://schemas.microsoft.com/office/drawing/2014/main" id="{96E7E60F-D4C2-B4FA-42DC-DB8B19EA7C7D}"/>
              </a:ext>
            </a:extLst>
          </p:cNvPr>
          <p:cNvSpPr/>
          <p:nvPr/>
        </p:nvSpPr>
        <p:spPr>
          <a:xfrm>
            <a:off x="2064219" y="5778528"/>
            <a:ext cx="4609353" cy="3299947"/>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600" dirty="0">
                <a:solidFill>
                  <a:srgbClr val="000000"/>
                </a:solidFill>
                <a:effectLst/>
                <a:ea typeface="Calibri" panose="020F0502020204030204" pitchFamily="34" charset="0"/>
                <a:cs typeface="Times New Roman" panose="02020603050405020304" pitchFamily="18" charset="0"/>
              </a:rPr>
              <a:t>Curiosity is an inspiring journey to enrich imagination and find that there is no wrong way… just a different way.</a:t>
            </a:r>
            <a:endParaRPr lang="en-GB" sz="1600" dirty="0">
              <a:effectLst/>
              <a:ea typeface="Calibri" panose="020F0502020204030204" pitchFamily="34" charset="0"/>
              <a:cs typeface="Times New Roman" panose="02020603050405020304" pitchFamily="18" charset="0"/>
            </a:endParaRPr>
          </a:p>
          <a:p>
            <a:pPr algn="just"/>
            <a:r>
              <a:rPr lang="en-GB" sz="1600" spc="45" dirty="0">
                <a:solidFill>
                  <a:srgbClr val="000000"/>
                </a:solidFill>
                <a:effectLst/>
                <a:ea typeface="Calibri" panose="020F0502020204030204" pitchFamily="34" charset="0"/>
                <a:cs typeface="Arial" panose="020B0604020202020204" pitchFamily="34" charset="0"/>
              </a:rPr>
              <a:t>What makes children </a:t>
            </a:r>
            <a:r>
              <a:rPr lang="en-GB" sz="1600" i="1" spc="45" dirty="0">
                <a:solidFill>
                  <a:srgbClr val="000000"/>
                </a:solidFill>
                <a:effectLst/>
                <a:ea typeface="Calibri" panose="020F0502020204030204" pitchFamily="34" charset="0"/>
                <a:cs typeface="Arial" panose="020B0604020202020204" pitchFamily="34" charset="0"/>
              </a:rPr>
              <a:t>want</a:t>
            </a:r>
            <a:r>
              <a:rPr lang="en-GB" sz="1600" spc="45" dirty="0">
                <a:solidFill>
                  <a:srgbClr val="000000"/>
                </a:solidFill>
                <a:effectLst/>
                <a:ea typeface="Calibri" panose="020F0502020204030204" pitchFamily="34" charset="0"/>
                <a:cs typeface="Arial" panose="020B0604020202020204" pitchFamily="34" charset="0"/>
              </a:rPr>
              <a:t> to learn? We believe it's the joy of exploration - a hidden force that drives learning, critical thinking, and reasoning. We call this ability </a:t>
            </a:r>
            <a:r>
              <a:rPr lang="en-GB" sz="1600" b="1" spc="45" dirty="0">
                <a:solidFill>
                  <a:srgbClr val="000000"/>
                </a:solidFill>
                <a:effectLst/>
                <a:ea typeface="Calibri" panose="020F0502020204030204" pitchFamily="34" charset="0"/>
                <a:cs typeface="Arial" panose="020B0604020202020204" pitchFamily="34" charset="0"/>
              </a:rPr>
              <a:t>curiosity</a:t>
            </a:r>
            <a:r>
              <a:rPr lang="en-GB" sz="1600" spc="45" dirty="0">
                <a:solidFill>
                  <a:srgbClr val="000000"/>
                </a:solidFill>
                <a:effectLst/>
                <a:ea typeface="Calibri" panose="020F0502020204030204" pitchFamily="34" charset="0"/>
                <a:cs typeface="Arial" panose="020B0604020202020204" pitchFamily="34" charset="0"/>
              </a:rPr>
              <a:t>, and we recognise it in children when we see them exploring their environment, devouring books and information, asking questions, investigating concepts, manipulating data, searching for meaning, connecting with people and nature, and seeking new learning experiences.</a:t>
            </a:r>
            <a:endParaRPr lang="en-GB" sz="1600" dirty="0">
              <a:effectLs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F258A3F-E31F-17C2-69C1-EC4ADD3D280C}"/>
              </a:ext>
            </a:extLst>
          </p:cNvPr>
          <p:cNvSpPr txBox="1"/>
          <p:nvPr/>
        </p:nvSpPr>
        <p:spPr>
          <a:xfrm>
            <a:off x="172700" y="9107519"/>
            <a:ext cx="6858000" cy="646331"/>
          </a:xfrm>
          <a:prstGeom prst="rect">
            <a:avLst/>
          </a:prstGeom>
          <a:noFill/>
        </p:spPr>
        <p:txBody>
          <a:bodyPr wrap="square">
            <a:spAutoFit/>
          </a:bodyPr>
          <a:lstStyle/>
          <a:p>
            <a:pPr fontAlgn="t"/>
            <a:r>
              <a:rPr lang="en-GB" sz="1800" dirty="0">
                <a:solidFill>
                  <a:srgbClr val="202124"/>
                </a:solidFill>
                <a:effectLst/>
                <a:latin typeface="Calibri" panose="020F0502020204030204" pitchFamily="34" charset="0"/>
                <a:ea typeface="Times New Roman" panose="02020603050405020304" pitchFamily="18" charset="0"/>
              </a:rPr>
              <a:t>“</a:t>
            </a:r>
            <a:r>
              <a:rPr lang="en-GB" sz="1800" dirty="0">
                <a:solidFill>
                  <a:srgbClr val="040C28"/>
                </a:solidFill>
                <a:effectLst/>
                <a:latin typeface="Calibri" panose="020F0502020204030204" pitchFamily="34" charset="0"/>
                <a:ea typeface="Times New Roman" panose="02020603050405020304" pitchFamily="18" charset="0"/>
              </a:rPr>
              <a:t>The important thing is not to stop questioning.</a:t>
            </a:r>
            <a:r>
              <a:rPr lang="en-GB" sz="1800" dirty="0">
                <a:solidFill>
                  <a:srgbClr val="202124"/>
                </a:solidFill>
                <a:effectLst/>
                <a:latin typeface="Calibri" panose="020F0502020204030204" pitchFamily="34" charset="0"/>
                <a:ea typeface="Times New Roman" panose="02020603050405020304" pitchFamily="18" charset="0"/>
              </a:rPr>
              <a:t> </a:t>
            </a:r>
            <a:r>
              <a:rPr lang="en-GB" sz="1800" dirty="0">
                <a:solidFill>
                  <a:srgbClr val="040C28"/>
                </a:solidFill>
                <a:effectLst/>
                <a:latin typeface="Calibri" panose="020F0502020204030204" pitchFamily="34" charset="0"/>
                <a:ea typeface="Times New Roman" panose="02020603050405020304" pitchFamily="18" charset="0"/>
              </a:rPr>
              <a:t>Curiosity has its own reason for existing</a:t>
            </a:r>
            <a:r>
              <a:rPr lang="en-GB" sz="1800" dirty="0">
                <a:solidFill>
                  <a:srgbClr val="202124"/>
                </a:solidFill>
                <a:effectLst/>
                <a:latin typeface="Calibri" panose="020F0502020204030204" pitchFamily="34" charset="0"/>
                <a:ea typeface="Times New Roman" panose="02020603050405020304" pitchFamily="18" charset="0"/>
              </a:rPr>
              <a:t>.” (Albert Einstein)</a:t>
            </a:r>
            <a:endParaRPr lang="en-GB" sz="1050" dirty="0">
              <a:effectLst/>
              <a:latin typeface="Times New Roman" panose="02020603050405020304" pitchFamily="18" charset="0"/>
              <a:ea typeface="Times New Roman" panose="02020603050405020304" pitchFamily="18" charset="0"/>
            </a:endParaRPr>
          </a:p>
        </p:txBody>
      </p:sp>
      <p:pic>
        <p:nvPicPr>
          <p:cNvPr id="4" name="Picture 3" descr="A picture containing text&#10;&#10;Description automatically generated">
            <a:extLst>
              <a:ext uri="{FF2B5EF4-FFF2-40B4-BE49-F238E27FC236}">
                <a16:creationId xmlns:a16="http://schemas.microsoft.com/office/drawing/2014/main" id="{FDAF126E-0D73-BF02-4EF7-FCAE133106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92" r="6672" b="12024"/>
          <a:stretch/>
        </p:blipFill>
        <p:spPr bwMode="auto">
          <a:xfrm>
            <a:off x="191189" y="5779216"/>
            <a:ext cx="1813135" cy="3299259"/>
          </a:xfrm>
          <a:prstGeom prst="rect">
            <a:avLst/>
          </a:prstGeom>
          <a:noFill/>
          <a:ln>
            <a:noFill/>
          </a:ln>
        </p:spPr>
      </p:pic>
      <p:pic>
        <p:nvPicPr>
          <p:cNvPr id="5" name="Picture 4">
            <a:extLst>
              <a:ext uri="{FF2B5EF4-FFF2-40B4-BE49-F238E27FC236}">
                <a16:creationId xmlns:a16="http://schemas.microsoft.com/office/drawing/2014/main" id="{DBF05169-DC17-2BDF-DAFD-8A4B6A2C9A4B}"/>
              </a:ext>
            </a:extLst>
          </p:cNvPr>
          <p:cNvPicPr>
            <a:picLocks noChangeAspect="1"/>
          </p:cNvPicPr>
          <p:nvPr/>
        </p:nvPicPr>
        <p:blipFill>
          <a:blip r:embed="rId4"/>
          <a:stretch>
            <a:fillRect/>
          </a:stretch>
        </p:blipFill>
        <p:spPr>
          <a:xfrm>
            <a:off x="165903" y="1728207"/>
            <a:ext cx="1760260" cy="2287726"/>
          </a:xfrm>
          <a:prstGeom prst="rect">
            <a:avLst/>
          </a:prstGeom>
        </p:spPr>
      </p:pic>
      <p:sp>
        <p:nvSpPr>
          <p:cNvPr id="17" name="Rectangle 16">
            <a:extLst>
              <a:ext uri="{FF2B5EF4-FFF2-40B4-BE49-F238E27FC236}">
                <a16:creationId xmlns:a16="http://schemas.microsoft.com/office/drawing/2014/main" id="{DC3C2364-C98C-4EC6-2048-B396AE9B5E8A}"/>
              </a:ext>
            </a:extLst>
          </p:cNvPr>
          <p:cNvSpPr/>
          <p:nvPr/>
        </p:nvSpPr>
        <p:spPr>
          <a:xfrm>
            <a:off x="165903" y="4114056"/>
            <a:ext cx="1760822" cy="1358106"/>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I wonder in which seasons our books are set. What clues are there in the books?</a:t>
            </a:r>
          </a:p>
        </p:txBody>
      </p:sp>
      <p:sp>
        <p:nvSpPr>
          <p:cNvPr id="18" name="TextBox 17">
            <a:extLst>
              <a:ext uri="{FF2B5EF4-FFF2-40B4-BE49-F238E27FC236}">
                <a16:creationId xmlns:a16="http://schemas.microsoft.com/office/drawing/2014/main" id="{27245570-93F6-CA72-EA9A-8F449A082348}"/>
              </a:ext>
            </a:extLst>
          </p:cNvPr>
          <p:cNvSpPr txBox="1"/>
          <p:nvPr/>
        </p:nvSpPr>
        <p:spPr>
          <a:xfrm>
            <a:off x="2004324" y="1196973"/>
            <a:ext cx="4644165" cy="4093428"/>
          </a:xfrm>
          <a:prstGeom prst="rect">
            <a:avLst/>
          </a:prstGeom>
          <a:noFill/>
        </p:spPr>
        <p:txBody>
          <a:bodyPr wrap="square">
            <a:spAutoFit/>
          </a:bodyPr>
          <a:lstStyle/>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accept that mistakes develop my curiosity.</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a:t>
            </a:r>
            <a:r>
              <a:rPr lang="en-GB" sz="2000" dirty="0">
                <a:ea typeface="Calibri" panose="020F0502020204030204" pitchFamily="34" charset="0"/>
                <a:cs typeface="Times New Roman" panose="02020603050405020304" pitchFamily="18" charset="0"/>
              </a:rPr>
              <a:t>look for clues and answers in the books I read.</a:t>
            </a:r>
            <a:endParaRPr lang="en-GB" sz="2000" dirty="0">
              <a:effectLst/>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pose questions about the world beyond my locality and about things that I can’t ‘see’.</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discuss my answers first; this enables me to contribute more. I am comfortable to say ‘we thought’ rather than ‘I think’. </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use talk partners to deepen critical thinking and questioning</a:t>
            </a:r>
            <a:r>
              <a:rPr lang="en-GB" sz="1200" dirty="0">
                <a:effectLs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277732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4" name="Rectangle 23">
            <a:extLst>
              <a:ext uri="{FF2B5EF4-FFF2-40B4-BE49-F238E27FC236}">
                <a16:creationId xmlns:a16="http://schemas.microsoft.com/office/drawing/2014/main" id="{D2EA7DEA-1785-A113-ECD1-0DD1978E2290}"/>
              </a:ext>
            </a:extLst>
          </p:cNvPr>
          <p:cNvSpPr/>
          <p:nvPr/>
        </p:nvSpPr>
        <p:spPr>
          <a:xfrm>
            <a:off x="140616" y="5347480"/>
            <a:ext cx="1455156" cy="503236"/>
          </a:xfrm>
          <a:prstGeom prst="rect">
            <a:avLst/>
          </a:prstGeom>
          <a:solidFill>
            <a:srgbClr val="6699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Resilience</a:t>
            </a:r>
          </a:p>
        </p:txBody>
      </p:sp>
      <p:sp>
        <p:nvSpPr>
          <p:cNvPr id="3" name="Rectangle 2">
            <a:extLst>
              <a:ext uri="{FF2B5EF4-FFF2-40B4-BE49-F238E27FC236}">
                <a16:creationId xmlns:a16="http://schemas.microsoft.com/office/drawing/2014/main" id="{85E2A1C0-15D2-E458-C404-F2EA31E661E1}"/>
              </a:ext>
            </a:extLst>
          </p:cNvPr>
          <p:cNvSpPr/>
          <p:nvPr/>
        </p:nvSpPr>
        <p:spPr>
          <a:xfrm>
            <a:off x="2086043" y="1364592"/>
            <a:ext cx="4594947" cy="3020756"/>
          </a:xfrm>
          <a:prstGeom prst="rect">
            <a:avLst/>
          </a:prstGeom>
          <a:solidFill>
            <a:schemeClr val="bg1"/>
          </a:solidFill>
          <a:ln>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Resilience supports us to work through challenges. Having resilience means that when we face a challenge, we use our </a:t>
            </a:r>
            <a:r>
              <a:rPr lang="en-GB" sz="1400" dirty="0">
                <a:solidFill>
                  <a:srgbClr val="000000"/>
                </a:solidFill>
                <a:latin typeface="Calibri" panose="020F0502020204030204" pitchFamily="34" charset="0"/>
                <a:ea typeface="Calibri" panose="020F0502020204030204" pitchFamily="34" charset="0"/>
                <a:cs typeface="Calibri" panose="020F0502020204030204" pitchFamily="34" charset="0"/>
              </a:rPr>
              <a:t>inner voice</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and our body to overcome it. To thrive,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are shown how to make the transition from the negative, “I can’t,” to the proactive, “How can I?” To do this, we support children to think about their own thinking (metacognition), to talk about their mental well-being and articulate their feelings towards a challenge and adapt their growth mindset. Reflecting on our own thoughts is how we gain insight into our feelings, needs, and behaviours — and how we learn, manage, and adapt to new experiences, challenges, and emotional set backs. We aim for all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children to grow in resilience so that they are prepared for life beyond </a:t>
            </a:r>
            <a:r>
              <a:rPr lang="en-GB"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Muscliff</a:t>
            </a: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Text&#10;&#10;Description automatically generated">
            <a:extLst>
              <a:ext uri="{FF2B5EF4-FFF2-40B4-BE49-F238E27FC236}">
                <a16:creationId xmlns:a16="http://schemas.microsoft.com/office/drawing/2014/main" id="{812480EF-9813-1611-784E-4EDB03F5F17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17" y="1364592"/>
            <a:ext cx="1787559" cy="3020756"/>
          </a:xfrm>
          <a:prstGeom prst="rect">
            <a:avLst/>
          </a:prstGeom>
          <a:noFill/>
          <a:ln>
            <a:noFill/>
          </a:ln>
        </p:spPr>
      </p:pic>
      <p:sp>
        <p:nvSpPr>
          <p:cNvPr id="6" name="TextBox 5">
            <a:extLst>
              <a:ext uri="{FF2B5EF4-FFF2-40B4-BE49-F238E27FC236}">
                <a16:creationId xmlns:a16="http://schemas.microsoft.com/office/drawing/2014/main" id="{504CEA9F-8845-885D-7B34-4451058A9C51}"/>
              </a:ext>
            </a:extLst>
          </p:cNvPr>
          <p:cNvSpPr txBox="1"/>
          <p:nvPr/>
        </p:nvSpPr>
        <p:spPr>
          <a:xfrm>
            <a:off x="123157" y="4604804"/>
            <a:ext cx="6557833" cy="523220"/>
          </a:xfrm>
          <a:prstGeom prst="rect">
            <a:avLst/>
          </a:prstGeom>
          <a:noFill/>
        </p:spPr>
        <p:txBody>
          <a:bodyPr wrap="square">
            <a:spAutoFit/>
          </a:bodyPr>
          <a:lstStyle/>
          <a:p>
            <a:pPr fontAlgn="t"/>
            <a:r>
              <a:rPr lang="en-GB" sz="1400" dirty="0">
                <a:solidFill>
                  <a:srgbClr val="040C28"/>
                </a:solidFill>
                <a:effectLst/>
                <a:latin typeface="Calibri" panose="020F0502020204030204" pitchFamily="34" charset="0"/>
                <a:ea typeface="Times New Roman" panose="02020603050405020304" pitchFamily="18" charset="0"/>
              </a:rPr>
              <a:t>“You are braver than you believe, stronger than you seem, and smarter than you think</a:t>
            </a:r>
            <a:r>
              <a:rPr lang="en-GB" sz="1400" dirty="0">
                <a:solidFill>
                  <a:srgbClr val="202124"/>
                </a:solidFill>
                <a:effectLst/>
                <a:latin typeface="Calibri" panose="020F0502020204030204" pitchFamily="34" charset="0"/>
                <a:ea typeface="Times New Roman" panose="02020603050405020304" pitchFamily="18" charset="0"/>
              </a:rPr>
              <a:t>.” (A.A. Milne)</a:t>
            </a:r>
            <a:endParaRPr lang="en-GB" sz="9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ECE02422-AE82-2DA9-13A8-0C5AD5D97058}"/>
              </a:ext>
            </a:extLst>
          </p:cNvPr>
          <p:cNvPicPr>
            <a:picLocks noChangeAspect="1"/>
          </p:cNvPicPr>
          <p:nvPr/>
        </p:nvPicPr>
        <p:blipFill>
          <a:blip r:embed="rId4"/>
          <a:stretch>
            <a:fillRect/>
          </a:stretch>
        </p:blipFill>
        <p:spPr>
          <a:xfrm>
            <a:off x="205807" y="7886816"/>
            <a:ext cx="1261663" cy="1850750"/>
          </a:xfrm>
          <a:prstGeom prst="rect">
            <a:avLst/>
          </a:prstGeom>
          <a:ln>
            <a:solidFill>
              <a:schemeClr val="bg1"/>
            </a:solidFill>
          </a:ln>
        </p:spPr>
      </p:pic>
      <p:sp>
        <p:nvSpPr>
          <p:cNvPr id="19" name="TextBox 18">
            <a:extLst>
              <a:ext uri="{FF2B5EF4-FFF2-40B4-BE49-F238E27FC236}">
                <a16:creationId xmlns:a16="http://schemas.microsoft.com/office/drawing/2014/main" id="{A0705F32-0D0A-A711-34E7-51488FEB9928}"/>
              </a:ext>
            </a:extLst>
          </p:cNvPr>
          <p:cNvSpPr txBox="1"/>
          <p:nvPr/>
        </p:nvSpPr>
        <p:spPr>
          <a:xfrm>
            <a:off x="1689767" y="5292823"/>
            <a:ext cx="5067299" cy="3785652"/>
          </a:xfrm>
          <a:prstGeom prst="rect">
            <a:avLst/>
          </a:prstGeom>
          <a:noFill/>
        </p:spPr>
        <p:txBody>
          <a:bodyPr wrap="square">
            <a:spAutoFit/>
          </a:bodyPr>
          <a:lstStyle/>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maintain my focus for longer periods as appropriate.</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am able to reflect and return to my work.</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return to a task even if I find something hard and have another try.</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am independent from familiar adults for longer periods at teacher-selected times.</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am able to integrate into big school.</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show empathy to others when they find something hard. </a:t>
            </a:r>
          </a:p>
          <a:p>
            <a:pPr marL="285750"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 I am not afraid to have different answers/ideas to other  children.</a:t>
            </a:r>
            <a:endParaRPr lang="en-GB" sz="2000" dirty="0"/>
          </a:p>
        </p:txBody>
      </p:sp>
      <p:sp>
        <p:nvSpPr>
          <p:cNvPr id="21" name="Rectangle 20">
            <a:extLst>
              <a:ext uri="{FF2B5EF4-FFF2-40B4-BE49-F238E27FC236}">
                <a16:creationId xmlns:a16="http://schemas.microsoft.com/office/drawing/2014/main" id="{B3F67238-D709-377D-6CC9-586F17A6051E}"/>
              </a:ext>
            </a:extLst>
          </p:cNvPr>
          <p:cNvSpPr/>
          <p:nvPr/>
        </p:nvSpPr>
        <p:spPr>
          <a:xfrm>
            <a:off x="141517" y="5973323"/>
            <a:ext cx="1382483" cy="185075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GB" sz="1400" b="1" dirty="0">
                <a:solidFill>
                  <a:schemeClr val="tx1"/>
                </a:solidFill>
                <a:ea typeface="+mn-lt"/>
                <a:cs typeface="+mn-lt"/>
              </a:rPr>
              <a:t>Progress check:</a:t>
            </a:r>
            <a:endParaRPr lang="en-US" dirty="0">
              <a:solidFill>
                <a:schemeClr val="tx1"/>
              </a:solidFill>
              <a:ea typeface="+mn-lt"/>
              <a:cs typeface="+mn-lt"/>
            </a:endParaRPr>
          </a:p>
          <a:p>
            <a:endParaRPr lang="en-GB" sz="1400" b="1" dirty="0">
              <a:solidFill>
                <a:schemeClr val="tx1"/>
              </a:solidFill>
              <a:ea typeface="+mn-lt"/>
              <a:cs typeface="+mn-lt"/>
            </a:endParaRPr>
          </a:p>
          <a:p>
            <a:r>
              <a:rPr lang="en-GB" sz="1400" dirty="0">
                <a:solidFill>
                  <a:schemeClr val="tx1"/>
                </a:solidFill>
              </a:rPr>
              <a:t>How did the teacher help Vashti in The Dot? How did Vashti help someone else?</a:t>
            </a:r>
            <a:endParaRPr lang="en-GB" dirty="0">
              <a:solidFill>
                <a:schemeClr val="tx1"/>
              </a:solidFill>
            </a:endParaRPr>
          </a:p>
        </p:txBody>
      </p:sp>
    </p:spTree>
    <p:extLst>
      <p:ext uri="{BB962C8B-B14F-4D97-AF65-F5344CB8AC3E}">
        <p14:creationId xmlns:p14="http://schemas.microsoft.com/office/powerpoint/2010/main" val="3046387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2" name="Rectangle 1">
            <a:extLst>
              <a:ext uri="{FF2B5EF4-FFF2-40B4-BE49-F238E27FC236}">
                <a16:creationId xmlns:a16="http://schemas.microsoft.com/office/drawing/2014/main" id="{4551D1BE-02C8-FA14-06AB-ED71C056B613}"/>
              </a:ext>
            </a:extLst>
          </p:cNvPr>
          <p:cNvSpPr/>
          <p:nvPr/>
        </p:nvSpPr>
        <p:spPr>
          <a:xfrm>
            <a:off x="146289" y="1233937"/>
            <a:ext cx="2336800" cy="578984"/>
          </a:xfrm>
          <a:prstGeom prst="rect">
            <a:avLst/>
          </a:prstGeom>
          <a:solidFill>
            <a:srgbClr val="FFFF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Responsibility</a:t>
            </a:r>
          </a:p>
        </p:txBody>
      </p:sp>
      <p:sp>
        <p:nvSpPr>
          <p:cNvPr id="6" name="Rectangle 5">
            <a:extLst>
              <a:ext uri="{FF2B5EF4-FFF2-40B4-BE49-F238E27FC236}">
                <a16:creationId xmlns:a16="http://schemas.microsoft.com/office/drawing/2014/main" id="{460C3F21-8E31-E854-C1C9-C9E81A0110B7}"/>
              </a:ext>
            </a:extLst>
          </p:cNvPr>
          <p:cNvSpPr/>
          <p:nvPr/>
        </p:nvSpPr>
        <p:spPr>
          <a:xfrm>
            <a:off x="2654300" y="1233937"/>
            <a:ext cx="3993642" cy="3144284"/>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400" b="1" dirty="0">
                <a:solidFill>
                  <a:srgbClr val="000000"/>
                </a:solidFill>
                <a:effectLst/>
                <a:ea typeface="Calibri" panose="020F0502020204030204" pitchFamily="34" charset="0"/>
                <a:cs typeface="Times New Roman" panose="02020603050405020304" pitchFamily="18" charset="0"/>
              </a:rPr>
              <a:t>Responsibility</a:t>
            </a:r>
            <a:r>
              <a:rPr lang="en-GB" sz="1400" dirty="0">
                <a:solidFill>
                  <a:srgbClr val="000000"/>
                </a:solidFill>
                <a:effectLst/>
                <a:ea typeface="Calibri" panose="020F0502020204030204" pitchFamily="34" charset="0"/>
                <a:cs typeface="Times New Roman" panose="02020603050405020304" pitchFamily="18" charset="0"/>
              </a:rPr>
              <a:t> is doing the things we are expected to do and accepting the consequences (results) of your actions </a:t>
            </a:r>
            <a:endParaRPr lang="en-GB" sz="1400" dirty="0">
              <a:effectLst/>
              <a:ea typeface="Calibri" panose="020F0502020204030204" pitchFamily="34" charset="0"/>
              <a:cs typeface="Times New Roman" panose="02020603050405020304" pitchFamily="18" charset="0"/>
            </a:endParaRPr>
          </a:p>
          <a:p>
            <a:pPr algn="just"/>
            <a:r>
              <a:rPr lang="en-GB" sz="1400" dirty="0">
                <a:solidFill>
                  <a:srgbClr val="000000"/>
                </a:solidFill>
                <a:effectLst/>
                <a:ea typeface="Calibri" panose="020F0502020204030204" pitchFamily="34" charset="0"/>
                <a:cs typeface="Times New Roman" panose="02020603050405020304" pitchFamily="18" charset="0"/>
              </a:rPr>
              <a:t>We have a few different ways that we talk about responsibility at our school. There’s being responsible, taking responsibility, acting responsibly, and having responsibilities. They are all related to doing the things we are supposed to do, and accepting the positive or negative outcome of our actions. We are responsible for ourselves, our responses, our relationships, our mistakes, our education and careers, our health and well-being. But our overarching goal is to teach the pupils at </a:t>
            </a:r>
            <a:r>
              <a:rPr lang="en-GB" sz="1400" dirty="0" err="1">
                <a:solidFill>
                  <a:srgbClr val="000000"/>
                </a:solidFill>
                <a:effectLst/>
                <a:ea typeface="Calibri" panose="020F0502020204030204" pitchFamily="34" charset="0"/>
                <a:cs typeface="Times New Roman" panose="02020603050405020304" pitchFamily="18" charset="0"/>
              </a:rPr>
              <a:t>Muscliff</a:t>
            </a:r>
            <a:r>
              <a:rPr lang="en-GB" sz="1400" dirty="0">
                <a:solidFill>
                  <a:srgbClr val="000000"/>
                </a:solidFill>
                <a:effectLst/>
                <a:ea typeface="Calibri" panose="020F0502020204030204" pitchFamily="34" charset="0"/>
                <a:cs typeface="Times New Roman" panose="02020603050405020304" pitchFamily="18" charset="0"/>
              </a:rPr>
              <a:t> to be responsible for themselves. </a:t>
            </a:r>
            <a:endParaRPr lang="en-GB" sz="1400" dirty="0">
              <a:effectLst/>
              <a:ea typeface="Calibri" panose="020F0502020204030204" pitchFamily="34" charset="0"/>
              <a:cs typeface="Times New Roman" panose="02020603050405020304" pitchFamily="18" charset="0"/>
            </a:endParaRPr>
          </a:p>
        </p:txBody>
      </p:sp>
      <p:pic>
        <p:nvPicPr>
          <p:cNvPr id="8" name="Picture 7" descr="A picture containing text, indoor&#10;&#10;Description automatically generated">
            <a:extLst>
              <a:ext uri="{FF2B5EF4-FFF2-40B4-BE49-F238E27FC236}">
                <a16:creationId xmlns:a16="http://schemas.microsoft.com/office/drawing/2014/main" id="{DB8CB999-7718-869B-E973-6A1A1DE16120}"/>
              </a:ext>
            </a:extLst>
          </p:cNvPr>
          <p:cNvPicPr>
            <a:picLocks noChangeAspect="1"/>
          </p:cNvPicPr>
          <p:nvPr/>
        </p:nvPicPr>
        <p:blipFill rotWithShape="1">
          <a:blip r:embed="rId3">
            <a:extLst>
              <a:ext uri="{28A0092B-C50C-407E-A947-70E740481C1C}">
                <a14:useLocalDpi xmlns:a14="http://schemas.microsoft.com/office/drawing/2010/main" val="0"/>
              </a:ext>
            </a:extLst>
          </a:blip>
          <a:srcRect l="27180" t="20769" r="37949" b="56731"/>
          <a:stretch/>
        </p:blipFill>
        <p:spPr bwMode="auto">
          <a:xfrm>
            <a:off x="176134" y="1943523"/>
            <a:ext cx="2326811" cy="2001648"/>
          </a:xfrm>
          <a:prstGeom prst="rect">
            <a:avLst/>
          </a:prstGeom>
          <a:noFill/>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BC799641-7921-5848-ECF9-A848AF61A3A2}"/>
              </a:ext>
            </a:extLst>
          </p:cNvPr>
          <p:cNvSpPr txBox="1"/>
          <p:nvPr/>
        </p:nvSpPr>
        <p:spPr>
          <a:xfrm>
            <a:off x="112634" y="4059359"/>
            <a:ext cx="2654300" cy="461665"/>
          </a:xfrm>
          <a:prstGeom prst="rect">
            <a:avLst/>
          </a:prstGeom>
          <a:noFill/>
        </p:spPr>
        <p:txBody>
          <a:bodyPr wrap="square">
            <a:spAutoFit/>
          </a:bodyPr>
          <a:lstStyle/>
          <a:p>
            <a:r>
              <a:rPr lang="en-US" sz="1200" dirty="0">
                <a:solidFill>
                  <a:srgbClr val="202124"/>
                </a:solidFill>
                <a:effectLst/>
                <a:latin typeface="Calibri" panose="020F0502020204030204" pitchFamily="34" charset="0"/>
                <a:ea typeface="Calibri" panose="020F0502020204030204" pitchFamily="34" charset="0"/>
              </a:rPr>
              <a:t>"</a:t>
            </a:r>
            <a:r>
              <a:rPr lang="en-US" sz="1200" b="1" dirty="0">
                <a:solidFill>
                  <a:srgbClr val="202124"/>
                </a:solidFill>
                <a:effectLst/>
                <a:latin typeface="Calibri" panose="020F0502020204030204" pitchFamily="34" charset="0"/>
                <a:ea typeface="Calibri" panose="020F0502020204030204" pitchFamily="34" charset="0"/>
              </a:rPr>
              <a:t>You are never too small to make a difference</a:t>
            </a:r>
            <a:r>
              <a:rPr lang="en-US" sz="1200" dirty="0">
                <a:solidFill>
                  <a:srgbClr val="202124"/>
                </a:solidFill>
                <a:effectLst/>
                <a:latin typeface="Calibri" panose="020F0502020204030204" pitchFamily="34" charset="0"/>
                <a:ea typeface="Calibri" panose="020F0502020204030204" pitchFamily="34" charset="0"/>
              </a:rPr>
              <a:t>." Greta Thunberg</a:t>
            </a:r>
            <a:endParaRPr lang="en-GB" sz="1200" dirty="0"/>
          </a:p>
        </p:txBody>
      </p:sp>
      <p:sp>
        <p:nvSpPr>
          <p:cNvPr id="29" name="TextBox 28">
            <a:extLst>
              <a:ext uri="{FF2B5EF4-FFF2-40B4-BE49-F238E27FC236}">
                <a16:creationId xmlns:a16="http://schemas.microsoft.com/office/drawing/2014/main" id="{1C658441-98E8-59BD-ACDF-2E559374E2F1}"/>
              </a:ext>
            </a:extLst>
          </p:cNvPr>
          <p:cNvSpPr txBox="1"/>
          <p:nvPr/>
        </p:nvSpPr>
        <p:spPr>
          <a:xfrm>
            <a:off x="176134" y="4720748"/>
            <a:ext cx="6377066" cy="4093428"/>
          </a:xfrm>
          <a:prstGeom prst="rect">
            <a:avLst/>
          </a:prstGeom>
          <a:noFill/>
        </p:spPr>
        <p:txBody>
          <a:bodyPr wrap="square">
            <a:spAutoFit/>
          </a:bodyPr>
          <a:lstStyle/>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identify when I am and when I am not being Ready, Respectful, Safe.</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am responsible for putting letters in and taking letters out of my book bag.</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chose my own colour-banded book to take home.</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use a cloakroom and toilet sensibly that is not situated in my classroom.</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change for PE by myself.</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go to first aid if I am hurt at playtime.</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apologise when prompted and sometimes without being told to.</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work with a learning partner.</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can tell a teacher if a friend needs help. </a:t>
            </a:r>
          </a:p>
        </p:txBody>
      </p:sp>
      <p:sp>
        <p:nvSpPr>
          <p:cNvPr id="30" name="Rectangle 29">
            <a:extLst>
              <a:ext uri="{FF2B5EF4-FFF2-40B4-BE49-F238E27FC236}">
                <a16:creationId xmlns:a16="http://schemas.microsoft.com/office/drawing/2014/main" id="{E6E4ACFA-F814-CB82-48A5-A913B1DA2324}"/>
              </a:ext>
            </a:extLst>
          </p:cNvPr>
          <p:cNvSpPr/>
          <p:nvPr/>
        </p:nvSpPr>
        <p:spPr>
          <a:xfrm>
            <a:off x="146289" y="9034945"/>
            <a:ext cx="5088585" cy="713502"/>
          </a:xfrm>
          <a:prstGeom prst="rect">
            <a:avLst/>
          </a:prstGeom>
          <a:solidFill>
            <a:schemeClr val="bg1"/>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How does looking after someone or something show responsibility?</a:t>
            </a:r>
          </a:p>
        </p:txBody>
      </p:sp>
    </p:spTree>
    <p:extLst>
      <p:ext uri="{BB962C8B-B14F-4D97-AF65-F5344CB8AC3E}">
        <p14:creationId xmlns:p14="http://schemas.microsoft.com/office/powerpoint/2010/main" val="275785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3" name="Rectangle 2">
            <a:extLst>
              <a:ext uri="{FF2B5EF4-FFF2-40B4-BE49-F238E27FC236}">
                <a16:creationId xmlns:a16="http://schemas.microsoft.com/office/drawing/2014/main" id="{7B09F3AA-3EB4-CEBD-41A9-7FA88FD75727}"/>
              </a:ext>
            </a:extLst>
          </p:cNvPr>
          <p:cNvSpPr/>
          <p:nvPr/>
        </p:nvSpPr>
        <p:spPr>
          <a:xfrm>
            <a:off x="121018" y="1263928"/>
            <a:ext cx="1905803" cy="602923"/>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Kindness</a:t>
            </a:r>
          </a:p>
        </p:txBody>
      </p:sp>
      <p:sp>
        <p:nvSpPr>
          <p:cNvPr id="6" name="Rectangle 5">
            <a:extLst>
              <a:ext uri="{FF2B5EF4-FFF2-40B4-BE49-F238E27FC236}">
                <a16:creationId xmlns:a16="http://schemas.microsoft.com/office/drawing/2014/main" id="{77D866D4-C044-1EE1-6F26-9D8B33187020}"/>
              </a:ext>
            </a:extLst>
          </p:cNvPr>
          <p:cNvSpPr/>
          <p:nvPr/>
        </p:nvSpPr>
        <p:spPr>
          <a:xfrm>
            <a:off x="2133600" y="1263927"/>
            <a:ext cx="4442666" cy="26857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t>
            </a:r>
            <a:r>
              <a:rPr lang="en-GB" sz="16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Muscliff</a:t>
            </a:r>
            <a:r>
              <a:rPr lang="en-GB"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we teach our children to choose kindness because it is the right choice to make... Kindness is the ability to understand how someone else is feeling or to understand the situation they are in. Kindness is at the root of all healthy relationships. It helps us know how our actions affect others, what actions are needed to be taken to be a good friend or teammate, and it helps us to understand more about the people and the world around us.</a:t>
            </a:r>
          </a:p>
        </p:txBody>
      </p:sp>
      <p:pic>
        <p:nvPicPr>
          <p:cNvPr id="15" name="Picture 14" descr="Diagram, shape, arrow&#10;&#10;Description automatically generated">
            <a:extLst>
              <a:ext uri="{FF2B5EF4-FFF2-40B4-BE49-F238E27FC236}">
                <a16:creationId xmlns:a16="http://schemas.microsoft.com/office/drawing/2014/main" id="{BEA6E6C1-D4ED-7592-483E-AEE6214D31F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019" y="1924993"/>
            <a:ext cx="1905802" cy="2026942"/>
          </a:xfrm>
          <a:prstGeom prst="rect">
            <a:avLst/>
          </a:prstGeom>
          <a:noFill/>
          <a:ln>
            <a:noFill/>
          </a:ln>
        </p:spPr>
      </p:pic>
      <p:sp>
        <p:nvSpPr>
          <p:cNvPr id="18" name="TextBox 17">
            <a:extLst>
              <a:ext uri="{FF2B5EF4-FFF2-40B4-BE49-F238E27FC236}">
                <a16:creationId xmlns:a16="http://schemas.microsoft.com/office/drawing/2014/main" id="{BA83376A-54E0-245F-4D6C-49D9BAB1E1D8}"/>
              </a:ext>
            </a:extLst>
          </p:cNvPr>
          <p:cNvSpPr txBox="1"/>
          <p:nvPr/>
        </p:nvSpPr>
        <p:spPr>
          <a:xfrm>
            <a:off x="121018" y="4134228"/>
            <a:ext cx="6858000" cy="369332"/>
          </a:xfrm>
          <a:prstGeom prst="rect">
            <a:avLst/>
          </a:prstGeom>
          <a:noFill/>
        </p:spPr>
        <p:txBody>
          <a:bodyPr wrap="square">
            <a:spAutoFit/>
          </a:bodyPr>
          <a:lstStyle/>
          <a:p>
            <a:pPr fontAlgn="t"/>
            <a:r>
              <a:rPr lang="en-GB" sz="1800" dirty="0">
                <a:solidFill>
                  <a:srgbClr val="202124"/>
                </a:solidFill>
                <a:effectLst/>
                <a:latin typeface="Calibri" panose="020F0502020204030204" pitchFamily="34" charset="0"/>
                <a:ea typeface="Times New Roman" panose="02020603050405020304" pitchFamily="18" charset="0"/>
              </a:rPr>
              <a:t>“</a:t>
            </a:r>
            <a:r>
              <a:rPr lang="en-GB" sz="1800" dirty="0">
                <a:solidFill>
                  <a:srgbClr val="040C28"/>
                </a:solidFill>
                <a:effectLst/>
                <a:latin typeface="Calibri" panose="020F0502020204030204" pitchFamily="34" charset="0"/>
                <a:ea typeface="Times New Roman" panose="02020603050405020304" pitchFamily="18" charset="0"/>
              </a:rPr>
              <a:t>No act of kindness, no matter how small, is ever wasted.</a:t>
            </a:r>
            <a:r>
              <a:rPr lang="en-GB" sz="1800" dirty="0">
                <a:solidFill>
                  <a:srgbClr val="202124"/>
                </a:solidFill>
                <a:effectLst/>
                <a:latin typeface="Calibri" panose="020F0502020204030204" pitchFamily="34" charset="0"/>
                <a:ea typeface="Times New Roman" panose="02020603050405020304" pitchFamily="18" charset="0"/>
              </a:rPr>
              <a:t>” (Aesop) </a:t>
            </a:r>
            <a:endParaRPr lang="en-GB" sz="1050" dirty="0">
              <a:effectLst/>
              <a:latin typeface="Times New Roman" panose="02020603050405020304" pitchFamily="18" charset="0"/>
              <a:ea typeface="Times New Roman" panose="02020603050405020304" pitchFamily="18" charset="0"/>
            </a:endParaRPr>
          </a:p>
        </p:txBody>
      </p:sp>
      <p:pic>
        <p:nvPicPr>
          <p:cNvPr id="19" name="Picture 18">
            <a:extLst>
              <a:ext uri="{FF2B5EF4-FFF2-40B4-BE49-F238E27FC236}">
                <a16:creationId xmlns:a16="http://schemas.microsoft.com/office/drawing/2014/main" id="{3F30A2DA-D6D3-CA26-7DD1-1E96DC7D4305}"/>
              </a:ext>
            </a:extLst>
          </p:cNvPr>
          <p:cNvPicPr>
            <a:picLocks noChangeAspect="1"/>
          </p:cNvPicPr>
          <p:nvPr/>
        </p:nvPicPr>
        <p:blipFill>
          <a:blip r:embed="rId4"/>
          <a:stretch>
            <a:fillRect/>
          </a:stretch>
        </p:blipFill>
        <p:spPr>
          <a:xfrm>
            <a:off x="309364" y="8329832"/>
            <a:ext cx="1037292" cy="1424018"/>
          </a:xfrm>
          <a:prstGeom prst="rect">
            <a:avLst/>
          </a:prstGeom>
        </p:spPr>
      </p:pic>
      <p:sp>
        <p:nvSpPr>
          <p:cNvPr id="29" name="Rectangle 28">
            <a:extLst>
              <a:ext uri="{FF2B5EF4-FFF2-40B4-BE49-F238E27FC236}">
                <a16:creationId xmlns:a16="http://schemas.microsoft.com/office/drawing/2014/main" id="{4A6FD85C-D7FE-6FAD-CAE0-B5992EEE690B}"/>
              </a:ext>
            </a:extLst>
          </p:cNvPr>
          <p:cNvSpPr/>
          <p:nvPr/>
        </p:nvSpPr>
        <p:spPr>
          <a:xfrm>
            <a:off x="1641159" y="8451304"/>
            <a:ext cx="4780182" cy="12543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endParaRPr lang="en-GB" sz="1400" b="1" dirty="0">
              <a:solidFill>
                <a:schemeClr val="tx1"/>
              </a:solidFill>
            </a:endParaRPr>
          </a:p>
          <a:p>
            <a:r>
              <a:rPr lang="en-GB" sz="1400" dirty="0">
                <a:solidFill>
                  <a:schemeClr val="tx1"/>
                </a:solidFill>
              </a:rPr>
              <a:t>How do unkind words hurt?</a:t>
            </a:r>
          </a:p>
          <a:p>
            <a:r>
              <a:rPr lang="en-GB" sz="1400" dirty="0">
                <a:solidFill>
                  <a:schemeClr val="tx1"/>
                </a:solidFill>
              </a:rPr>
              <a:t>What does it mean to </a:t>
            </a:r>
            <a:r>
              <a:rPr lang="en-GB" sz="1400" i="1" dirty="0">
                <a:solidFill>
                  <a:schemeClr val="tx1"/>
                </a:solidFill>
              </a:rPr>
              <a:t>feel </a:t>
            </a:r>
            <a:r>
              <a:rPr lang="en-GB" sz="1400" dirty="0">
                <a:solidFill>
                  <a:schemeClr val="tx1"/>
                </a:solidFill>
              </a:rPr>
              <a:t>different?</a:t>
            </a:r>
          </a:p>
          <a:p>
            <a:r>
              <a:rPr lang="en-GB" sz="1400" dirty="0">
                <a:solidFill>
                  <a:schemeClr val="tx1"/>
                </a:solidFill>
              </a:rPr>
              <a:t>Should the other ducklings apologise to the cygnet? </a:t>
            </a:r>
          </a:p>
        </p:txBody>
      </p:sp>
      <p:sp>
        <p:nvSpPr>
          <p:cNvPr id="30" name="TextBox 29">
            <a:extLst>
              <a:ext uri="{FF2B5EF4-FFF2-40B4-BE49-F238E27FC236}">
                <a16:creationId xmlns:a16="http://schemas.microsoft.com/office/drawing/2014/main" id="{81BAEB79-B32E-FE74-A6B0-75FC50CCC3FB}"/>
              </a:ext>
            </a:extLst>
          </p:cNvPr>
          <p:cNvSpPr txBox="1"/>
          <p:nvPr/>
        </p:nvSpPr>
        <p:spPr>
          <a:xfrm>
            <a:off x="370063" y="4727345"/>
            <a:ext cx="6359910" cy="3170099"/>
          </a:xfrm>
          <a:prstGeom prst="rect">
            <a:avLst/>
          </a:prstGeom>
          <a:noFill/>
        </p:spPr>
        <p:txBody>
          <a:bodyPr wrap="square" lIns="91440" tIns="45720" rIns="91440" bIns="45720" anchor="t">
            <a:spAutoFit/>
          </a:bodyPr>
          <a:lstStyle/>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apologise when prompted and sometimes without being told to.</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say please and thank you.</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listen to my learning partners.</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open doors for any adult (without expecting a VIP).</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walk on the left.</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have a growing empathy and awareness of others.</a:t>
            </a:r>
          </a:p>
          <a:p>
            <a:pPr marL="342900" lvl="0" indent="-342900">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I am keen to volunteer for classroom roles.</a:t>
            </a:r>
          </a:p>
          <a:p>
            <a:pPr marL="285750" indent="-285750">
              <a:buFont typeface="Arial" panose="020B0604020202020204" pitchFamily="34" charset="0"/>
              <a:buChar char="•"/>
            </a:pPr>
            <a:r>
              <a:rPr lang="en-GB" sz="2000" dirty="0">
                <a:ea typeface="Calibri" panose="020F0502020204030204" pitchFamily="34" charset="0"/>
                <a:cs typeface="Times New Roman"/>
              </a:rPr>
              <a:t> </a:t>
            </a:r>
            <a:r>
              <a:rPr lang="en-GB" sz="2000" dirty="0">
                <a:effectLst/>
                <a:ea typeface="Calibri" panose="020F0502020204030204" pitchFamily="34" charset="0"/>
                <a:cs typeface="Times New Roman"/>
              </a:rPr>
              <a:t>I can share, recognising when someone needs something that I am using.</a:t>
            </a:r>
            <a:endParaRPr lang="en-GB" sz="2000" dirty="0">
              <a:cs typeface="Times New Roman"/>
            </a:endParaRPr>
          </a:p>
        </p:txBody>
      </p:sp>
    </p:spTree>
    <p:extLst>
      <p:ext uri="{BB962C8B-B14F-4D97-AF65-F5344CB8AC3E}">
        <p14:creationId xmlns:p14="http://schemas.microsoft.com/office/powerpoint/2010/main" val="1743874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6" name="Rectangle 5">
            <a:extLst>
              <a:ext uri="{FF2B5EF4-FFF2-40B4-BE49-F238E27FC236}">
                <a16:creationId xmlns:a16="http://schemas.microsoft.com/office/drawing/2014/main" id="{6995057E-E416-12E7-07AB-7DFF9B82B65E}"/>
              </a:ext>
            </a:extLst>
          </p:cNvPr>
          <p:cNvSpPr/>
          <p:nvPr/>
        </p:nvSpPr>
        <p:spPr>
          <a:xfrm>
            <a:off x="2260600" y="1348593"/>
            <a:ext cx="4357384" cy="347211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350" dirty="0">
                <a:solidFill>
                  <a:srgbClr val="000000"/>
                </a:solidFill>
                <a:effectLst/>
                <a:ea typeface="Calibri" panose="020F0502020204030204" pitchFamily="34" charset="0"/>
                <a:cs typeface="Arial" panose="020B0604020202020204" pitchFamily="34" charset="0"/>
              </a:rPr>
              <a:t>The idea of </a:t>
            </a:r>
            <a:r>
              <a:rPr lang="en-GB" sz="1350" b="1" dirty="0">
                <a:solidFill>
                  <a:srgbClr val="000000"/>
                </a:solidFill>
                <a:effectLst/>
                <a:ea typeface="Calibri" panose="020F0502020204030204" pitchFamily="34" charset="0"/>
                <a:cs typeface="Arial" panose="020B0604020202020204" pitchFamily="34" charset="0"/>
              </a:rPr>
              <a:t>aspiration</a:t>
            </a:r>
            <a:r>
              <a:rPr lang="en-GB" sz="1350" dirty="0">
                <a:solidFill>
                  <a:srgbClr val="000000"/>
                </a:solidFill>
                <a:effectLst/>
                <a:ea typeface="Calibri" panose="020F0502020204030204" pitchFamily="34" charset="0"/>
                <a:cs typeface="Arial" panose="020B0604020202020204" pitchFamily="34" charset="0"/>
              </a:rPr>
              <a:t> has a positive, upward connotation. Our aspirations create powerful emotions and are deeply embedded within us;  they are aligned with our values, and the very core of who we are. It is important that we all aspire to be or to become something that is seen as better than what or where we currently are (the best version of ourself). We can have social aspirations, career aspirations, and personal aspirations.</a:t>
            </a:r>
          </a:p>
          <a:p>
            <a:r>
              <a:rPr lang="en-GB" sz="1350" dirty="0">
                <a:solidFill>
                  <a:srgbClr val="000000"/>
                </a:solidFill>
                <a:effectLst/>
                <a:ea typeface="Calibri" panose="020F0502020204030204" pitchFamily="34" charset="0"/>
                <a:cs typeface="Arial" panose="020B0604020202020204" pitchFamily="34" charset="0"/>
              </a:rPr>
              <a:t>These days, children spend more time online and it’s eas</a:t>
            </a:r>
            <a:r>
              <a:rPr lang="en-GB" sz="1350" dirty="0">
                <a:solidFill>
                  <a:srgbClr val="000000"/>
                </a:solidFill>
                <a:ea typeface="Calibri" panose="020F0502020204030204" pitchFamily="34" charset="0"/>
                <a:cs typeface="Arial" panose="020B0604020202020204" pitchFamily="34" charset="0"/>
              </a:rPr>
              <a:t>y for children to confuse short-lived celebrity status with achievement; sometimes children can be influenced by social media trends, confusing the number of ‘likes’ someone gains with success. At </a:t>
            </a:r>
            <a:r>
              <a:rPr lang="en-GB" sz="1350" dirty="0" err="1">
                <a:solidFill>
                  <a:srgbClr val="000000"/>
                </a:solidFill>
                <a:ea typeface="Calibri" panose="020F0502020204030204" pitchFamily="34" charset="0"/>
                <a:cs typeface="Arial" panose="020B0604020202020204" pitchFamily="34" charset="0"/>
              </a:rPr>
              <a:t>Muscliff</a:t>
            </a:r>
            <a:r>
              <a:rPr lang="en-GB" sz="1350" dirty="0">
                <a:solidFill>
                  <a:srgbClr val="000000"/>
                </a:solidFill>
                <a:ea typeface="Calibri" panose="020F0502020204030204" pitchFamily="34" charset="0"/>
                <a:cs typeface="Arial" panose="020B0604020202020204" pitchFamily="34" charset="0"/>
              </a:rPr>
              <a:t>, we want children to have a thorough understanding of aspirations and goals so that they can aspire to be the best version of themselves rather than a pale imitation of someone else.</a:t>
            </a:r>
            <a:endParaRPr lang="en-GB" sz="1350" dirty="0">
              <a:effectLst/>
              <a:ea typeface="Calibri" panose="020F0502020204030204" pitchFamily="34" charset="0"/>
              <a:cs typeface="Times New Roman" panose="02020603050405020304" pitchFamily="18" charset="0"/>
            </a:endParaRPr>
          </a:p>
        </p:txBody>
      </p:sp>
      <p:pic>
        <p:nvPicPr>
          <p:cNvPr id="15" name="Picture 14" descr="A picture containing diagram&#10;&#10;Description automatically generated">
            <a:extLst>
              <a:ext uri="{FF2B5EF4-FFF2-40B4-BE49-F238E27FC236}">
                <a16:creationId xmlns:a16="http://schemas.microsoft.com/office/drawing/2014/main" id="{5B4D7FF1-C7D0-DC80-6382-5440C14F61F9}"/>
              </a:ext>
            </a:extLst>
          </p:cNvPr>
          <p:cNvPicPr>
            <a:picLocks noChangeAspect="1"/>
          </p:cNvPicPr>
          <p:nvPr/>
        </p:nvPicPr>
        <p:blipFill rotWithShape="1">
          <a:blip r:embed="rId3">
            <a:extLst>
              <a:ext uri="{28A0092B-C50C-407E-A947-70E740481C1C}">
                <a14:useLocalDpi xmlns:a14="http://schemas.microsoft.com/office/drawing/2010/main" val="0"/>
              </a:ext>
            </a:extLst>
          </a:blip>
          <a:srcRect l="44371" t="17692" r="30096" b="56786"/>
          <a:stretch/>
        </p:blipFill>
        <p:spPr bwMode="auto">
          <a:xfrm>
            <a:off x="119026" y="1348593"/>
            <a:ext cx="2029244" cy="2704761"/>
          </a:xfrm>
          <a:prstGeom prst="rect">
            <a:avLst/>
          </a:prstGeom>
          <a:noFill/>
          <a:ln>
            <a:noFill/>
          </a:ln>
          <a:extLst>
            <a:ext uri="{53640926-AAD7-44D8-BBD7-CCE9431645EC}">
              <a14:shadowObscured xmlns:a14="http://schemas.microsoft.com/office/drawing/2010/main"/>
            </a:ext>
          </a:extLst>
        </p:spPr>
      </p:pic>
      <p:sp>
        <p:nvSpPr>
          <p:cNvPr id="18" name="TextBox 17">
            <a:extLst>
              <a:ext uri="{FF2B5EF4-FFF2-40B4-BE49-F238E27FC236}">
                <a16:creationId xmlns:a16="http://schemas.microsoft.com/office/drawing/2014/main" id="{5A109871-2FFF-017E-89EA-731B46BCD17B}"/>
              </a:ext>
            </a:extLst>
          </p:cNvPr>
          <p:cNvSpPr txBox="1"/>
          <p:nvPr/>
        </p:nvSpPr>
        <p:spPr>
          <a:xfrm>
            <a:off x="128867" y="4122742"/>
            <a:ext cx="2019403" cy="830997"/>
          </a:xfrm>
          <a:prstGeom prst="rect">
            <a:avLst/>
          </a:prstGeom>
          <a:noFill/>
        </p:spPr>
        <p:txBody>
          <a:bodyPr wrap="square">
            <a:spAutoFit/>
          </a:bodyPr>
          <a:lstStyle/>
          <a:p>
            <a:pPr fontAlgn="t"/>
            <a:r>
              <a:rPr lang="en-GB" sz="1200" dirty="0">
                <a:effectLst/>
                <a:latin typeface="Calibri" panose="020F0502020204030204" pitchFamily="34" charset="0"/>
                <a:ea typeface="Times New Roman" panose="02020603050405020304" pitchFamily="18" charset="0"/>
              </a:rPr>
              <a:t>“If you dream and have the ambition and want to work hard, then you can achieve.” (Mo Farah)</a:t>
            </a:r>
            <a:endParaRPr lang="en-GB" sz="1200" dirty="0">
              <a:effectLst/>
              <a:latin typeface="Times New Roman" panose="02020603050405020304" pitchFamily="18" charset="0"/>
              <a:ea typeface="Times New Roman" panose="02020603050405020304" pitchFamily="18" charset="0"/>
            </a:endParaRPr>
          </a:p>
        </p:txBody>
      </p:sp>
      <p:sp>
        <p:nvSpPr>
          <p:cNvPr id="29" name="Rectangle 28">
            <a:extLst>
              <a:ext uri="{FF2B5EF4-FFF2-40B4-BE49-F238E27FC236}">
                <a16:creationId xmlns:a16="http://schemas.microsoft.com/office/drawing/2014/main" id="{3FD6B95D-4E27-BA1F-7824-D6AF43E4C06D}"/>
              </a:ext>
            </a:extLst>
          </p:cNvPr>
          <p:cNvSpPr/>
          <p:nvPr/>
        </p:nvSpPr>
        <p:spPr>
          <a:xfrm>
            <a:off x="411058" y="3350167"/>
            <a:ext cx="1445180" cy="602923"/>
          </a:xfrm>
          <a:prstGeom prst="rect">
            <a:avLst/>
          </a:prstGeom>
          <a:solidFill>
            <a:srgbClr val="FE514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Aspiration</a:t>
            </a:r>
          </a:p>
        </p:txBody>
      </p:sp>
      <p:sp>
        <p:nvSpPr>
          <p:cNvPr id="30" name="TextBox 29">
            <a:extLst>
              <a:ext uri="{FF2B5EF4-FFF2-40B4-BE49-F238E27FC236}">
                <a16:creationId xmlns:a16="http://schemas.microsoft.com/office/drawing/2014/main" id="{F9C8E92D-964B-181F-6A23-0E747A91F542}"/>
              </a:ext>
            </a:extLst>
          </p:cNvPr>
          <p:cNvSpPr txBox="1"/>
          <p:nvPr/>
        </p:nvSpPr>
        <p:spPr>
          <a:xfrm>
            <a:off x="159096" y="5054434"/>
            <a:ext cx="6510313" cy="4093428"/>
          </a:xfrm>
          <a:prstGeom prst="rect">
            <a:avLst/>
          </a:prstGeom>
          <a:noFill/>
        </p:spPr>
        <p:txBody>
          <a:bodyPr wrap="square">
            <a:spAutoFit/>
          </a:bodyPr>
          <a:lstStyle/>
          <a:p>
            <a:pPr marL="285750" lvl="0"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I can identify star qualities in others; </a:t>
            </a:r>
          </a:p>
          <a:p>
            <a:pPr marL="285750" lvl="0"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I talk about hopes I have for the future; </a:t>
            </a:r>
          </a:p>
          <a:p>
            <a:pPr marL="285750" lvl="0"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I discuss what I am looking forward to about next year.</a:t>
            </a:r>
          </a:p>
          <a:p>
            <a:pPr marL="285750" lvl="0"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I give examples of positive learning attitude statements;</a:t>
            </a:r>
          </a:p>
          <a:p>
            <a:pPr marL="285750" lvl="0"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I can identify attributes I have that would suit me to a desired job;</a:t>
            </a:r>
          </a:p>
          <a:p>
            <a:pPr marL="285750" lvl="0"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I challenge stereotypes;</a:t>
            </a:r>
          </a:p>
          <a:p>
            <a:pPr marL="285750" lvl="0"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I can discuss my ambitions;</a:t>
            </a:r>
          </a:p>
          <a:p>
            <a:pPr marL="285750" lvl="0"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I can identify ways next year will be different and explain why I think this.</a:t>
            </a:r>
          </a:p>
          <a:p>
            <a:pPr marL="285750" lvl="0"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I can name role models.</a:t>
            </a:r>
          </a:p>
          <a:p>
            <a:pPr marL="285750" indent="-285750">
              <a:buFont typeface="Arial" panose="020B0604020202020204" pitchFamily="34" charset="0"/>
              <a:buChar char="•"/>
            </a:pPr>
            <a:r>
              <a:rPr lang="en-GB" sz="2000" dirty="0">
                <a:effectLst/>
                <a:ea typeface="Calibri" panose="020F0502020204030204" pitchFamily="34" charset="0"/>
                <a:cs typeface="Times New Roman" panose="02020603050405020304" pitchFamily="18" charset="0"/>
              </a:rPr>
              <a:t>I can identify people in our community who provide a solid role model</a:t>
            </a:r>
            <a:r>
              <a:rPr lang="en-GB" sz="1600" dirty="0">
                <a:effectLst/>
                <a:ea typeface="Calibri" panose="020F0502020204030204" pitchFamily="34" charset="0"/>
                <a:cs typeface="Times New Roman" panose="02020603050405020304" pitchFamily="18" charset="0"/>
              </a:rPr>
              <a:t>.</a:t>
            </a:r>
            <a:endParaRPr lang="en-GB" sz="1600" dirty="0"/>
          </a:p>
        </p:txBody>
      </p:sp>
      <p:sp>
        <p:nvSpPr>
          <p:cNvPr id="31" name="Rectangle 30">
            <a:extLst>
              <a:ext uri="{FF2B5EF4-FFF2-40B4-BE49-F238E27FC236}">
                <a16:creationId xmlns:a16="http://schemas.microsoft.com/office/drawing/2014/main" id="{B9F1D63C-F05B-1ED8-B40D-96C88B000CB8}"/>
              </a:ext>
            </a:extLst>
          </p:cNvPr>
          <p:cNvSpPr/>
          <p:nvPr/>
        </p:nvSpPr>
        <p:spPr>
          <a:xfrm>
            <a:off x="2425075" y="8757535"/>
            <a:ext cx="4192909" cy="982043"/>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Progress check:</a:t>
            </a:r>
          </a:p>
          <a:p>
            <a:r>
              <a:rPr lang="en-GB" sz="1400" dirty="0">
                <a:solidFill>
                  <a:schemeClr val="tx1"/>
                </a:solidFill>
              </a:rPr>
              <a:t>What would be your perfect job? Who do you know that has a job that they enjoy doing?</a:t>
            </a:r>
          </a:p>
        </p:txBody>
      </p:sp>
    </p:spTree>
    <p:extLst>
      <p:ext uri="{BB962C8B-B14F-4D97-AF65-F5344CB8AC3E}">
        <p14:creationId xmlns:p14="http://schemas.microsoft.com/office/powerpoint/2010/main" val="38027248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70c5e83d-a7b0-44b5-9eb2-438f4d97f4d9" xsi:nil="true"/>
    <lcf76f155ced4ddcb4097134ff3c332f xmlns="70c5e83d-a7b0-44b5-9eb2-438f4d97f4d9">
      <Terms xmlns="http://schemas.microsoft.com/office/infopath/2007/PartnerControls"/>
    </lcf76f155ced4ddcb4097134ff3c332f>
    <TaxCatchAll xmlns="df879d75-6b86-4634-85d4-74d5b85558d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E55896D07DD748900052E6CBAACB1F" ma:contentTypeVersion="16" ma:contentTypeDescription="Create a new document." ma:contentTypeScope="" ma:versionID="af63845d2bfe3aece20d52a96d8850a4">
  <xsd:schema xmlns:xsd="http://www.w3.org/2001/XMLSchema" xmlns:xs="http://www.w3.org/2001/XMLSchema" xmlns:p="http://schemas.microsoft.com/office/2006/metadata/properties" xmlns:ns2="70c5e83d-a7b0-44b5-9eb2-438f4d97f4d9" xmlns:ns3="df879d75-6b86-4634-85d4-74d5b85558d3" targetNamespace="http://schemas.microsoft.com/office/2006/metadata/properties" ma:root="true" ma:fieldsID="bbd6c1091d3afd6922204b79fd7d16b7" ns2:_="" ns3:_="">
    <xsd:import namespace="70c5e83d-a7b0-44b5-9eb2-438f4d97f4d9"/>
    <xsd:import namespace="df879d75-6b86-4634-85d4-74d5b85558d3"/>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c5e83d-a7b0-44b5-9eb2-438f4d97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879d75-6b86-4634-85d4-74d5b85558d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2b5c806-8d91-46ef-a695-e47eeb533c72}" ma:internalName="TaxCatchAll" ma:showField="CatchAllData" ma:web="df879d75-6b86-4634-85d4-74d5b85558d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purl.org/dc/elements/1.1/"/>
    <ds:schemaRef ds:uri="70c5e83d-a7b0-44b5-9eb2-438f4d97f4d9"/>
    <ds:schemaRef ds:uri="http://schemas.openxmlformats.org/package/2006/metadata/core-properties"/>
    <ds:schemaRef ds:uri="http://purl.org/dc/dcmitype/"/>
    <ds:schemaRef ds:uri="df879d75-6b86-4634-85d4-74d5b85558d3"/>
    <ds:schemaRef ds:uri="http://purl.org/dc/terms/"/>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3E026331-6E35-437F-A40A-11D211C84F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c5e83d-a7b0-44b5-9eb2-438f4d97f4d9"/>
    <ds:schemaRef ds:uri="df879d75-6b86-4634-85d4-74d5b85558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1698</Words>
  <Application>Microsoft Office PowerPoint</Application>
  <PresentationFormat>A4 Paper (210x297 mm)</PresentationFormat>
  <Paragraphs>86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landrews@Muscliff.local</cp:lastModifiedBy>
  <cp:revision>99</cp:revision>
  <cp:lastPrinted>2023-06-30T10:46:49Z</cp:lastPrinted>
  <dcterms:created xsi:type="dcterms:W3CDTF">2020-04-17T10:06:09Z</dcterms:created>
  <dcterms:modified xsi:type="dcterms:W3CDTF">2023-06-30T10:54:28Z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0x010100E1E55896D07DD748900052E6CBAACB1F</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