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63" r:id="rId5"/>
    <p:sldId id="351" r:id="rId6"/>
    <p:sldId id="264" r:id="rId7"/>
    <p:sldId id="349" r:id="rId8"/>
    <p:sldId id="350" r:id="rId9"/>
    <p:sldId id="352" r:id="rId10"/>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60" d="100"/>
          <a:sy n="60" d="100"/>
        </p:scale>
        <p:origin x="2549"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7CA0B8A2-3C0B-4F53-B460-D2A2CDA664E5}" type="datetimeFigureOut">
              <a:rPr lang="en-GB" smtClean="0"/>
              <a:t>14/06/2023</a:t>
            </a:fld>
            <a:endParaRPr lang="en-GB"/>
          </a:p>
        </p:txBody>
      </p:sp>
      <p:sp>
        <p:nvSpPr>
          <p:cNvPr id="4" name="Slide Image Placeholder 3"/>
          <p:cNvSpPr>
            <a:spLocks noGrp="1" noRot="1" noChangeAspect="1"/>
          </p:cNvSpPr>
          <p:nvPr>
            <p:ph type="sldImg" idx="2"/>
          </p:nvPr>
        </p:nvSpPr>
        <p:spPr>
          <a:xfrm>
            <a:off x="2181225" y="1233488"/>
            <a:ext cx="23066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79A1E23F-28DC-4ECE-9D80-60A17C478D8D}" type="slidenum">
              <a:rPr lang="en-GB" smtClean="0"/>
              <a:t>‹#›</a:t>
            </a:fld>
            <a:endParaRPr lang="en-GB"/>
          </a:p>
        </p:txBody>
      </p:sp>
    </p:spTree>
    <p:extLst>
      <p:ext uri="{BB962C8B-B14F-4D97-AF65-F5344CB8AC3E}">
        <p14:creationId xmlns:p14="http://schemas.microsoft.com/office/powerpoint/2010/main" val="99849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41288" y="1228725"/>
            <a:ext cx="3516312" cy="4867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Welcome to Year R Reading!</a:t>
            </a:r>
          </a:p>
          <a:p>
            <a:pPr algn="ctr"/>
            <a:endParaRPr lang="en-GB" sz="1400" dirty="0">
              <a:solidFill>
                <a:schemeClr val="tx1"/>
              </a:solidFill>
            </a:endParaRPr>
          </a:p>
          <a:p>
            <a:r>
              <a:rPr lang="en-GB" sz="1400" dirty="0">
                <a:solidFill>
                  <a:schemeClr val="tx1"/>
                </a:solidFill>
              </a:rPr>
              <a:t>Our aims at </a:t>
            </a:r>
            <a:r>
              <a:rPr lang="en-GB" sz="1400" dirty="0" err="1">
                <a:solidFill>
                  <a:schemeClr val="tx1"/>
                </a:solidFill>
              </a:rPr>
              <a:t>Muscliff</a:t>
            </a:r>
            <a:r>
              <a:rPr lang="en-GB" sz="1400" dirty="0">
                <a:solidFill>
                  <a:schemeClr val="tx1"/>
                </a:solidFill>
              </a:rPr>
              <a:t> are to:</a:t>
            </a:r>
          </a:p>
          <a:p>
            <a:pPr marL="285750" indent="-285750">
              <a:buFont typeface="Arial" panose="020B0604020202020204" pitchFamily="34" charset="0"/>
              <a:buChar char="•"/>
            </a:pPr>
            <a:r>
              <a:rPr lang="en-GB" sz="1400" kern="1200" dirty="0">
                <a:solidFill>
                  <a:schemeClr val="tx1"/>
                </a:solidFill>
                <a:effectLst/>
                <a:latin typeface="+mn-lt"/>
                <a:ea typeface="+mn-ea"/>
                <a:cs typeface="+mn-cs"/>
              </a:rPr>
              <a:t>ensure that phonics is taught with fidelity</a:t>
            </a:r>
          </a:p>
          <a:p>
            <a:pPr marL="285750" indent="-285750">
              <a:buFont typeface="Arial" panose="020B0604020202020204" pitchFamily="34" charset="0"/>
              <a:buChar char="•"/>
            </a:pPr>
            <a:r>
              <a:rPr lang="en-GB" sz="1400" dirty="0">
                <a:solidFill>
                  <a:schemeClr val="tx1"/>
                </a:solidFill>
              </a:rPr>
              <a:t>e</a:t>
            </a:r>
            <a:r>
              <a:rPr lang="en-GB" sz="1400" kern="1200" dirty="0">
                <a:solidFill>
                  <a:schemeClr val="tx1"/>
                </a:solidFill>
                <a:effectLst/>
                <a:latin typeface="+mn-lt"/>
                <a:ea typeface="+mn-ea"/>
                <a:cs typeface="+mn-cs"/>
              </a:rPr>
              <a:t>nsure pupils are supported to read aloud accurately those books that are consistent with their developing phonic knowledge and that do not require them to use other strategies to work out words.</a:t>
            </a:r>
          </a:p>
          <a:p>
            <a:pPr marL="285750" indent="-285750">
              <a:buFont typeface="Arial" panose="020B0604020202020204" pitchFamily="34" charset="0"/>
              <a:buChar char="•"/>
            </a:pPr>
            <a:r>
              <a:rPr lang="en-GB" sz="1400" dirty="0">
                <a:solidFill>
                  <a:schemeClr val="tx1"/>
                </a:solidFill>
              </a:rPr>
              <a:t>e</a:t>
            </a:r>
            <a:r>
              <a:rPr lang="en-GB" sz="1400" kern="1200" dirty="0">
                <a:solidFill>
                  <a:schemeClr val="tx1"/>
                </a:solidFill>
                <a:effectLst/>
                <a:latin typeface="+mn-lt"/>
                <a:ea typeface="+mn-ea"/>
                <a:cs typeface="+mn-cs"/>
              </a:rPr>
              <a:t>nsure pupils who have learnt how to decode develop fluency through regular and monitored reading, and texts are read aloud to pupils who are unable to decode</a:t>
            </a:r>
          </a:p>
          <a:p>
            <a:pPr marL="285750" indent="-285750">
              <a:buFont typeface="Arial" panose="020B0604020202020204" pitchFamily="34" charset="0"/>
              <a:buChar char="•"/>
            </a:pPr>
            <a:r>
              <a:rPr lang="en-GB" sz="1400" dirty="0">
                <a:solidFill>
                  <a:schemeClr val="tx1"/>
                </a:solidFill>
              </a:rPr>
              <a:t>develop </a:t>
            </a:r>
            <a:r>
              <a:rPr lang="en-GB" sz="1400" kern="1200" dirty="0">
                <a:solidFill>
                  <a:schemeClr val="tx1"/>
                </a:solidFill>
                <a:effectLst/>
                <a:latin typeface="+mn-lt"/>
                <a:ea typeface="+mn-ea"/>
                <a:cs typeface="+mn-cs"/>
              </a:rPr>
              <a:t>pupils’ ability to read aloud with prosody to support the development of pupils’ language and vocabulary.</a:t>
            </a:r>
          </a:p>
          <a:p>
            <a:endParaRPr lang="en-GB" sz="1400" dirty="0">
              <a:solidFill>
                <a:schemeClr val="tx1"/>
              </a:solidFill>
            </a:endParaRPr>
          </a:p>
          <a:p>
            <a:endParaRPr lang="en-GB" sz="1400" dirty="0">
              <a:solidFill>
                <a:schemeClr val="tx1"/>
              </a:solidFill>
            </a:endParaRPr>
          </a:p>
        </p:txBody>
      </p:sp>
      <p:pic>
        <p:nvPicPr>
          <p:cNvPr id="4" name="Picture 3" descr="A picture containing text, font, logo, design&#10;&#10;Description automatically generated">
            <a:extLst>
              <a:ext uri="{FF2B5EF4-FFF2-40B4-BE49-F238E27FC236}">
                <a16:creationId xmlns:a16="http://schemas.microsoft.com/office/drawing/2014/main" id="{3CBE0A8F-4ABE-2C7A-6BEE-C6690CA48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4914448"/>
            <a:ext cx="2794000" cy="1276927"/>
          </a:xfrm>
          <a:prstGeom prst="rect">
            <a:avLst/>
          </a:prstGeom>
        </p:spPr>
      </p:pic>
      <p:sp>
        <p:nvSpPr>
          <p:cNvPr id="5" name="Rectangle 4">
            <a:extLst>
              <a:ext uri="{FF2B5EF4-FFF2-40B4-BE49-F238E27FC236}">
                <a16:creationId xmlns:a16="http://schemas.microsoft.com/office/drawing/2014/main" id="{4968C7F6-2DAE-0A60-6730-7874DA3FECB7}"/>
              </a:ext>
            </a:extLst>
          </p:cNvPr>
          <p:cNvSpPr/>
          <p:nvPr/>
        </p:nvSpPr>
        <p:spPr>
          <a:xfrm>
            <a:off x="141288" y="6286750"/>
            <a:ext cx="6513512" cy="3467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Which phonics programme do we follow?</a:t>
            </a:r>
          </a:p>
          <a:p>
            <a:endParaRPr lang="en-GB" sz="1400" dirty="0">
              <a:solidFill>
                <a:schemeClr val="tx1"/>
              </a:solidFill>
            </a:endParaRPr>
          </a:p>
          <a:p>
            <a:r>
              <a:rPr lang="en-GB" sz="1400" dirty="0">
                <a:solidFill>
                  <a:schemeClr val="tx1"/>
                </a:solidFill>
              </a:rPr>
              <a:t>We use Little </a:t>
            </a:r>
            <a:r>
              <a:rPr lang="en-GB" sz="1400" dirty="0" err="1">
                <a:solidFill>
                  <a:schemeClr val="tx1"/>
                </a:solidFill>
              </a:rPr>
              <a:t>Wandle</a:t>
            </a:r>
            <a:r>
              <a:rPr lang="en-GB" sz="1400" dirty="0">
                <a:solidFill>
                  <a:schemeClr val="tx1"/>
                </a:solidFill>
              </a:rPr>
              <a:t>, which is a DfE approved phonics programme.</a:t>
            </a:r>
          </a:p>
          <a:p>
            <a:r>
              <a:rPr lang="en-GB" sz="1400" dirty="0">
                <a:solidFill>
                  <a:schemeClr val="tx1"/>
                </a:solidFill>
              </a:rPr>
              <a:t>We chose this particular programme after much research. </a:t>
            </a:r>
            <a:r>
              <a:rPr lang="en-GB" sz="1400" i="0" kern="1200" dirty="0">
                <a:solidFill>
                  <a:schemeClr val="tx1"/>
                </a:solidFill>
                <a:effectLst/>
                <a:ea typeface="+mn-ea"/>
                <a:cs typeface="+mn-cs"/>
              </a:rPr>
              <a:t>We knew that part of the pathway to effectively developing </a:t>
            </a:r>
            <a:r>
              <a:rPr lang="en-GB" sz="1400" dirty="0">
                <a:solidFill>
                  <a:schemeClr val="tx1"/>
                </a:solidFill>
              </a:rPr>
              <a:t>r</a:t>
            </a:r>
            <a:r>
              <a:rPr lang="en-GB" sz="1400" i="0" kern="1200" dirty="0">
                <a:solidFill>
                  <a:schemeClr val="tx1"/>
                </a:solidFill>
                <a:effectLst/>
                <a:ea typeface="+mn-ea"/>
                <a:cs typeface="+mn-cs"/>
              </a:rPr>
              <a:t>eading involves a well-implemented approach to teaching phonics.   </a:t>
            </a:r>
            <a:endParaRPr lang="en-GB" sz="1400" dirty="0">
              <a:solidFill>
                <a:schemeClr val="tx1"/>
              </a:solidFill>
            </a:endParaRPr>
          </a:p>
          <a:p>
            <a:r>
              <a:rPr lang="en-GB" sz="1400" dirty="0">
                <a:solidFill>
                  <a:schemeClr val="tx1"/>
                </a:solidFill>
              </a:rPr>
              <a:t>We read the Simple View of Reading (SVOR) by Gough and </a:t>
            </a:r>
            <a:r>
              <a:rPr lang="en-GB" sz="1400" dirty="0" err="1">
                <a:solidFill>
                  <a:schemeClr val="tx1"/>
                </a:solidFill>
              </a:rPr>
              <a:t>Tunmer</a:t>
            </a:r>
            <a:r>
              <a:rPr lang="en-GB" sz="1400" dirty="0">
                <a:solidFill>
                  <a:schemeClr val="tx1"/>
                </a:solidFill>
              </a:rPr>
              <a:t> and considered how we would approach phonics at our school. </a:t>
            </a:r>
            <a:r>
              <a:rPr lang="en-GB" sz="1400" i="0" kern="1200" dirty="0">
                <a:solidFill>
                  <a:schemeClr val="tx1"/>
                </a:solidFill>
                <a:effectLst/>
                <a:ea typeface="+mn-ea"/>
                <a:cs typeface="+mn-cs"/>
              </a:rPr>
              <a:t>The SVOR informs the current government policy on this aspect of early reading teaching. We chose Little </a:t>
            </a:r>
            <a:r>
              <a:rPr lang="en-GB" sz="1400" i="0" kern="1200" dirty="0" err="1">
                <a:solidFill>
                  <a:schemeClr val="tx1"/>
                </a:solidFill>
                <a:effectLst/>
                <a:ea typeface="+mn-ea"/>
                <a:cs typeface="+mn-cs"/>
              </a:rPr>
              <a:t>Wandle</a:t>
            </a:r>
            <a:r>
              <a:rPr lang="en-GB" sz="1400" i="0" kern="1200" dirty="0">
                <a:solidFill>
                  <a:schemeClr val="tx1"/>
                </a:solidFill>
                <a:effectLst/>
                <a:ea typeface="+mn-ea"/>
                <a:cs typeface="+mn-cs"/>
              </a:rPr>
              <a:t> </a:t>
            </a:r>
            <a:r>
              <a:rPr lang="en-GB" sz="1400" dirty="0">
                <a:solidFill>
                  <a:schemeClr val="tx1"/>
                </a:solidFill>
              </a:rPr>
              <a:t>as our programme because it stood out</a:t>
            </a:r>
            <a:r>
              <a:rPr lang="en-US" sz="1400" b="0" i="0" dirty="0">
                <a:solidFill>
                  <a:srgbClr val="000000"/>
                </a:solidFill>
                <a:effectLst/>
              </a:rPr>
              <a:t>: the expectations set out by Little </a:t>
            </a:r>
            <a:r>
              <a:rPr lang="en-US" sz="1400" b="0" i="0" dirty="0" err="1">
                <a:solidFill>
                  <a:srgbClr val="000000"/>
                </a:solidFill>
                <a:effectLst/>
              </a:rPr>
              <a:t>Wandle</a:t>
            </a:r>
            <a:r>
              <a:rPr lang="en-US" sz="1400" b="0" i="0" dirty="0">
                <a:solidFill>
                  <a:srgbClr val="000000"/>
                </a:solidFill>
                <a:effectLst/>
              </a:rPr>
              <a:t> are high. And expectations should be high! We want all children to achieve well in phonics as a springboard to their future success as readers.</a:t>
            </a:r>
          </a:p>
          <a:p>
            <a:endParaRPr lang="en-US" sz="1400" kern="1200" dirty="0">
              <a:solidFill>
                <a:srgbClr val="000000"/>
              </a:solidFill>
              <a:ea typeface="+mn-ea"/>
              <a:cs typeface="+mn-cs"/>
            </a:endParaRPr>
          </a:p>
          <a:p>
            <a:r>
              <a:rPr lang="en-US" sz="1400" b="1" i="0" dirty="0">
                <a:solidFill>
                  <a:srgbClr val="000000"/>
                </a:solidFill>
                <a:effectLst/>
              </a:rPr>
              <a:t>The impact is that we have a high quality, government approved, phonics </a:t>
            </a:r>
            <a:r>
              <a:rPr lang="en-US" sz="1400" b="1" i="0" dirty="0" err="1">
                <a:solidFill>
                  <a:srgbClr val="000000"/>
                </a:solidFill>
                <a:effectLst/>
              </a:rPr>
              <a:t>programme</a:t>
            </a:r>
            <a:r>
              <a:rPr lang="en-US" sz="1400" b="1" i="0" dirty="0">
                <a:solidFill>
                  <a:srgbClr val="000000"/>
                </a:solidFill>
                <a:effectLst/>
              </a:rPr>
              <a:t> that sets high expectations.</a:t>
            </a:r>
            <a:endParaRPr lang="en-GB" sz="1400" b="1" i="0" kern="1200" dirty="0">
              <a:solidFill>
                <a:schemeClr val="tx1"/>
              </a:solidFill>
              <a:effectLst/>
              <a:ea typeface="+mn-ea"/>
              <a:cs typeface="+mn-cs"/>
            </a:endParaRPr>
          </a:p>
        </p:txBody>
      </p:sp>
      <p:pic>
        <p:nvPicPr>
          <p:cNvPr id="2050" name="Picture 2" descr="Image preview">
            <a:extLst>
              <a:ext uri="{FF2B5EF4-FFF2-40B4-BE49-F238E27FC236}">
                <a16:creationId xmlns:a16="http://schemas.microsoft.com/office/drawing/2014/main" id="{7F39F1FC-BA3B-8EAA-7CA6-EF5DBF7D7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1" y="1261455"/>
            <a:ext cx="2794000" cy="360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B2FEE16E-C7F8-018B-11F4-B34335C42FBE}"/>
              </a:ext>
            </a:extLst>
          </p:cNvPr>
          <p:cNvSpPr/>
          <p:nvPr/>
        </p:nvSpPr>
        <p:spPr>
          <a:xfrm>
            <a:off x="123062" y="1265056"/>
            <a:ext cx="6559083" cy="2019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But what is phonics?</a:t>
            </a:r>
          </a:p>
          <a:p>
            <a:pPr algn="ctr"/>
            <a:endParaRPr lang="en-GB" sz="1400" b="1" dirty="0">
              <a:solidFill>
                <a:schemeClr val="tx1"/>
              </a:solidFill>
            </a:endParaRPr>
          </a:p>
          <a:p>
            <a:r>
              <a:rPr lang="en-GB" sz="1400" b="0" i="0" kern="1200" dirty="0">
                <a:solidFill>
                  <a:schemeClr val="tx1"/>
                </a:solidFill>
                <a:effectLst/>
                <a:latin typeface="+mn-lt"/>
                <a:ea typeface="+mn-ea"/>
                <a:cs typeface="+mn-cs"/>
              </a:rPr>
              <a:t>Phonics is an approach to teaching </a:t>
            </a:r>
            <a:r>
              <a:rPr lang="en-GB" sz="1400" dirty="0">
                <a:solidFill>
                  <a:schemeClr val="tx1"/>
                </a:solidFill>
              </a:rPr>
              <a:t>how to read b</a:t>
            </a:r>
            <a:r>
              <a:rPr lang="en-GB" sz="1400" b="0" i="0" kern="1200" dirty="0">
                <a:solidFill>
                  <a:schemeClr val="tx1"/>
                </a:solidFill>
                <a:effectLst/>
                <a:latin typeface="+mn-lt"/>
                <a:ea typeface="+mn-ea"/>
                <a:cs typeface="+mn-cs"/>
              </a:rPr>
              <a:t>y focusing on the relationship between written symbols and speech sounds. This involves several skills: skills of hearing, identifying and using the patterns of sounds or phonemes to read written language. Systematic approaches are the most effective in teaching pupils the relationship between these sounds and the written spelling patterns, or graphemes, which represent them. Phonics emphasises the skills of decoding new words by sounding them out and combining or ​‘blending’ the sound-spelling patterns. </a:t>
            </a:r>
            <a:endParaRPr lang="en-GB" dirty="0"/>
          </a:p>
        </p:txBody>
      </p:sp>
      <p:sp>
        <p:nvSpPr>
          <p:cNvPr id="4" name="Rectangle 3">
            <a:extLst>
              <a:ext uri="{FF2B5EF4-FFF2-40B4-BE49-F238E27FC236}">
                <a16:creationId xmlns:a16="http://schemas.microsoft.com/office/drawing/2014/main" id="{86CF7396-6BC2-AC92-80B4-956D52A06B16}"/>
              </a:ext>
            </a:extLst>
          </p:cNvPr>
          <p:cNvSpPr/>
          <p:nvPr/>
        </p:nvSpPr>
        <p:spPr>
          <a:xfrm>
            <a:off x="149459" y="5854770"/>
            <a:ext cx="6559082" cy="3594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How and why we teach phonics:</a:t>
            </a:r>
          </a:p>
          <a:p>
            <a:endParaRPr lang="en-GB" sz="1400" dirty="0">
              <a:solidFill>
                <a:schemeClr val="tx1"/>
              </a:solidFill>
            </a:endParaRPr>
          </a:p>
          <a:p>
            <a:r>
              <a:rPr lang="en-GB" sz="1400" b="0" i="0" kern="1200" dirty="0">
                <a:solidFill>
                  <a:schemeClr val="tx1"/>
                </a:solidFill>
                <a:effectLst/>
                <a:latin typeface="+mn-lt"/>
                <a:ea typeface="+mn-ea"/>
                <a:cs typeface="+mn-cs"/>
              </a:rPr>
              <a:t>1. Phonics has a positive impact overall (+5 months, according to EEF) with very extensive evidence and is an important component in the development of early reading skills, particularly for children from disadvantaged backgrounds.</a:t>
            </a:r>
          </a:p>
          <a:p>
            <a:r>
              <a:rPr lang="en-GB" sz="1400" b="0" i="0" kern="1200" dirty="0">
                <a:solidFill>
                  <a:schemeClr val="tx1"/>
                </a:solidFill>
                <a:effectLst/>
                <a:latin typeface="+mn-lt"/>
                <a:ea typeface="+mn-ea"/>
                <a:cs typeface="+mn-cs"/>
              </a:rPr>
              <a:t>2. The teaching of phonics should be explicit and systematic to support children in making connections between the sound patterns they hear in words and the way that these words are written.</a:t>
            </a:r>
          </a:p>
          <a:p>
            <a:r>
              <a:rPr lang="en-GB" sz="1400" b="0" i="0" kern="1200" dirty="0">
                <a:solidFill>
                  <a:schemeClr val="tx1"/>
                </a:solidFill>
                <a:effectLst/>
                <a:latin typeface="+mn-lt"/>
                <a:ea typeface="+mn-ea"/>
                <a:cs typeface="+mn-cs"/>
              </a:rPr>
              <a:t>3. The teaching of phonics should be matched to children’s current level of skill in terms of their phonemic awareness and their knowledge of letter sounds and patterns (graphemes).</a:t>
            </a:r>
          </a:p>
          <a:p>
            <a:r>
              <a:rPr lang="en-GB" sz="1400" b="0" i="0" kern="1200" dirty="0">
                <a:solidFill>
                  <a:schemeClr val="tx1"/>
                </a:solidFill>
                <a:effectLst/>
                <a:latin typeface="+mn-lt"/>
                <a:ea typeface="+mn-ea"/>
                <a:cs typeface="+mn-cs"/>
              </a:rPr>
              <a:t>4. Phonics improves the accuracy of the child’s reading but not necessarily their comprehension. It is important that children are successful in making progress in all aspects of reading including comprehension, the development of vocabulary and spelling, which should also be taught explicitly.</a:t>
            </a:r>
          </a:p>
        </p:txBody>
      </p:sp>
      <p:pic>
        <p:nvPicPr>
          <p:cNvPr id="3076" name="Picture 4" descr="Reading and Phonics">
            <a:extLst>
              <a:ext uri="{FF2B5EF4-FFF2-40B4-BE49-F238E27FC236}">
                <a16:creationId xmlns:a16="http://schemas.microsoft.com/office/drawing/2014/main" id="{9911CC6F-B4EA-FA45-2EF8-B637C9823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306" y="3383085"/>
            <a:ext cx="3994220" cy="22467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ts, Cans, Cups! by Clare Helen Welsh, Nathalie Ortega | Waterstones">
            <a:extLst>
              <a:ext uri="{FF2B5EF4-FFF2-40B4-BE49-F238E27FC236}">
                <a16:creationId xmlns:a16="http://schemas.microsoft.com/office/drawing/2014/main" id="{F9144FB8-50F4-74F3-3D8C-EC8D51B8A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06" y="3404593"/>
            <a:ext cx="2452173" cy="232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3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2DEE9344-F3F7-6641-115D-220A5E007114}"/>
              </a:ext>
            </a:extLst>
          </p:cNvPr>
          <p:cNvSpPr/>
          <p:nvPr/>
        </p:nvSpPr>
        <p:spPr>
          <a:xfrm>
            <a:off x="167386" y="7288306"/>
            <a:ext cx="6559082" cy="2384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kern="1200" dirty="0">
                <a:solidFill>
                  <a:schemeClr val="tx1"/>
                </a:solidFill>
                <a:effectLst/>
                <a:latin typeface="+mn-lt"/>
                <a:ea typeface="+mn-ea"/>
                <a:cs typeface="+mn-cs"/>
              </a:rPr>
              <a:t>What is a decodable book?</a:t>
            </a:r>
          </a:p>
          <a:p>
            <a:endParaRPr lang="en-GB" sz="1400" dirty="0">
              <a:solidFill>
                <a:schemeClr val="tx1"/>
              </a:solidFill>
            </a:endParaRPr>
          </a:p>
          <a:p>
            <a:r>
              <a:rPr lang="en-GB" sz="1400" kern="1200" dirty="0">
                <a:solidFill>
                  <a:schemeClr val="tx1"/>
                </a:solidFill>
                <a:effectLst/>
                <a:latin typeface="+mn-lt"/>
                <a:ea typeface="+mn-ea"/>
                <a:cs typeface="+mn-cs"/>
              </a:rPr>
              <a:t>Based on research by Hatcher, Hulme and Ellis (1994) and Mesmer (2000) providing absolute beginners with texts where they can work out the words based on the phonic rules they have learned could provide opportunities to apply those rules through reading. </a:t>
            </a:r>
          </a:p>
          <a:p>
            <a:endParaRPr lang="en-GB" sz="1400" dirty="0">
              <a:solidFill>
                <a:schemeClr val="tx1"/>
              </a:solidFill>
            </a:endParaRPr>
          </a:p>
          <a:p>
            <a:r>
              <a:rPr lang="en-GB" sz="1400" kern="1200" dirty="0">
                <a:solidFill>
                  <a:schemeClr val="tx1"/>
                </a:solidFill>
                <a:effectLst/>
                <a:latin typeface="+mn-lt"/>
                <a:ea typeface="+mn-ea"/>
                <a:cs typeface="+mn-cs"/>
              </a:rPr>
              <a:t>The impact is that children’s confidence and ability increases as they are able to read a whole book using their phonics skills. </a:t>
            </a:r>
            <a:endParaRPr lang="en-GB" sz="1400" dirty="0">
              <a:solidFill>
                <a:schemeClr val="tx1"/>
              </a:solidFill>
            </a:endParaRPr>
          </a:p>
        </p:txBody>
      </p:sp>
      <p:sp>
        <p:nvSpPr>
          <p:cNvPr id="4" name="Rectangle 3">
            <a:extLst>
              <a:ext uri="{FF2B5EF4-FFF2-40B4-BE49-F238E27FC236}">
                <a16:creationId xmlns:a16="http://schemas.microsoft.com/office/drawing/2014/main" id="{8A8CC80D-0E96-947C-FBDF-4B830DE2DFC4}"/>
              </a:ext>
            </a:extLst>
          </p:cNvPr>
          <p:cNvSpPr/>
          <p:nvPr/>
        </p:nvSpPr>
        <p:spPr>
          <a:xfrm>
            <a:off x="149458" y="1264025"/>
            <a:ext cx="6559083" cy="394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 we use other phonics programmes at </a:t>
            </a:r>
            <a:r>
              <a:rPr lang="en-GB" sz="1400" b="1" dirty="0" err="1">
                <a:solidFill>
                  <a:schemeClr val="tx1"/>
                </a:solidFill>
              </a:rPr>
              <a:t>Muscliff</a:t>
            </a:r>
            <a:r>
              <a:rPr lang="en-GB" sz="1400" b="1" dirty="0">
                <a:solidFill>
                  <a:schemeClr val="tx1"/>
                </a:solidFill>
              </a:rPr>
              <a:t>?</a:t>
            </a:r>
          </a:p>
          <a:p>
            <a:r>
              <a:rPr lang="en-GB" sz="1400" b="0" i="0" kern="1200" dirty="0">
                <a:solidFill>
                  <a:schemeClr val="tx1"/>
                </a:solidFill>
                <a:effectLst/>
                <a:latin typeface="+mn-lt"/>
                <a:ea typeface="+mn-ea"/>
                <a:cs typeface="+mn-cs"/>
              </a:rPr>
              <a:t>No. </a:t>
            </a:r>
          </a:p>
          <a:p>
            <a:endParaRPr lang="en-GB" sz="1400" dirty="0">
              <a:solidFill>
                <a:schemeClr val="tx1"/>
              </a:solidFill>
            </a:endParaRPr>
          </a:p>
          <a:p>
            <a:r>
              <a:rPr lang="en-US" sz="2800" dirty="0">
                <a:solidFill>
                  <a:srgbClr val="0070C0"/>
                </a:solidFill>
                <a:latin typeface="Arial" panose="020B0604020202020204" pitchFamily="34" charset="0"/>
                <a:cs typeface="Arial" panose="020B0604020202020204" pitchFamily="34" charset="0"/>
              </a:rPr>
              <a:t>Fidelity matters</a:t>
            </a:r>
            <a:endParaRPr lang="en-GB" sz="1400" b="0" i="0" kern="1200" dirty="0">
              <a:solidFill>
                <a:schemeClr val="tx1"/>
              </a:solidFill>
              <a:effectLst/>
              <a:latin typeface="+mn-lt"/>
              <a:ea typeface="+mn-ea"/>
              <a:cs typeface="+mn-cs"/>
            </a:endParaRPr>
          </a:p>
          <a:p>
            <a:pPr>
              <a:buClr>
                <a:srgbClr val="0070C0"/>
              </a:buClr>
            </a:pPr>
            <a:r>
              <a:rPr lang="en-GB" sz="1400" dirty="0">
                <a:solidFill>
                  <a:schemeClr val="tx1"/>
                </a:solidFill>
                <a:cs typeface="Arial" panose="020B0604020202020204" pitchFamily="34" charset="0"/>
              </a:rPr>
              <a:t>Synthetic phonic programmes have one thing in common: they teach children GPCs, to blend phonemes into spoken words and segment spoken words into phonemes. </a:t>
            </a:r>
          </a:p>
          <a:p>
            <a:pPr>
              <a:buClr>
                <a:srgbClr val="0070C0"/>
              </a:buClr>
            </a:pPr>
            <a:endParaRPr lang="en-GB" sz="1400" dirty="0">
              <a:solidFill>
                <a:schemeClr val="tx1"/>
              </a:solidFill>
              <a:cs typeface="Arial" panose="020B0604020202020204" pitchFamily="34" charset="0"/>
            </a:endParaRPr>
          </a:p>
          <a:p>
            <a:pPr>
              <a:buClr>
                <a:srgbClr val="0070C0"/>
              </a:buClr>
            </a:pPr>
            <a:r>
              <a:rPr lang="en-GB" sz="1400" dirty="0">
                <a:solidFill>
                  <a:schemeClr val="tx1"/>
                </a:solidFill>
                <a:cs typeface="Arial" panose="020B0604020202020204" pitchFamily="34" charset="0"/>
              </a:rPr>
              <a:t>However, programmes use programme-specific systems and terminology such as actions, mnemonics, prompts, key words and routines to teach knowledge and skills. </a:t>
            </a:r>
          </a:p>
          <a:p>
            <a:pPr>
              <a:buClr>
                <a:srgbClr val="0070C0"/>
              </a:buClr>
            </a:pPr>
            <a:endParaRPr lang="en-GB" sz="1400" dirty="0">
              <a:solidFill>
                <a:schemeClr val="tx1"/>
              </a:solidFill>
              <a:cs typeface="Arial" panose="020B0604020202020204" pitchFamily="34" charset="0"/>
            </a:endParaRPr>
          </a:p>
          <a:p>
            <a:pPr>
              <a:buClr>
                <a:srgbClr val="0070C0"/>
              </a:buClr>
            </a:pPr>
            <a:r>
              <a:rPr lang="en-GB" sz="1400" dirty="0">
                <a:solidFill>
                  <a:schemeClr val="tx1"/>
                </a:solidFill>
                <a:cs typeface="Arial" panose="020B0604020202020204" pitchFamily="34" charset="0"/>
              </a:rPr>
              <a:t>It is important not to confuse children by mixing material from different programmes or across different classrooms – hence the phrase ‘fidelity to the programme’. For example, one programme might use the term ‘split digraph’, while another might refer to ‘magic e’ for the same vowel GPC in a word such as ‘late’. </a:t>
            </a:r>
          </a:p>
          <a:p>
            <a:pPr>
              <a:buClr>
                <a:srgbClr val="0070C0"/>
              </a:buClr>
            </a:pPr>
            <a:endParaRPr lang="en-GB" sz="1400" dirty="0">
              <a:solidFill>
                <a:schemeClr val="tx1"/>
              </a:solidFill>
              <a:cs typeface="Arial" panose="020B0604020202020204" pitchFamily="34" charset="0"/>
            </a:endParaRPr>
          </a:p>
          <a:p>
            <a:pPr>
              <a:buClr>
                <a:srgbClr val="0070C0"/>
              </a:buClr>
            </a:pPr>
            <a:r>
              <a:rPr lang="en-GB" sz="1400" dirty="0">
                <a:solidFill>
                  <a:schemeClr val="tx1"/>
                </a:solidFill>
                <a:cs typeface="Arial" panose="020B0604020202020204" pitchFamily="34" charset="0"/>
              </a:rPr>
              <a:t>At </a:t>
            </a:r>
            <a:r>
              <a:rPr lang="en-GB" sz="1400" dirty="0" err="1">
                <a:solidFill>
                  <a:schemeClr val="tx1"/>
                </a:solidFill>
                <a:cs typeface="Arial" panose="020B0604020202020204" pitchFamily="34" charset="0"/>
              </a:rPr>
              <a:t>Muscliff</a:t>
            </a:r>
            <a:r>
              <a:rPr lang="en-GB" sz="1400" dirty="0">
                <a:solidFill>
                  <a:schemeClr val="tx1"/>
                </a:solidFill>
                <a:cs typeface="Arial" panose="020B0604020202020204" pitchFamily="34" charset="0"/>
              </a:rPr>
              <a:t>, we ONLY use Little </a:t>
            </a:r>
            <a:r>
              <a:rPr lang="en-GB" sz="1400" dirty="0" err="1">
                <a:solidFill>
                  <a:schemeClr val="tx1"/>
                </a:solidFill>
                <a:cs typeface="Arial" panose="020B0604020202020204" pitchFamily="34" charset="0"/>
              </a:rPr>
              <a:t>Wandle</a:t>
            </a:r>
            <a:r>
              <a:rPr lang="en-GB" sz="1400" dirty="0">
                <a:solidFill>
                  <a:schemeClr val="tx1"/>
                </a:solidFill>
                <a:cs typeface="Arial" panose="020B0604020202020204" pitchFamily="34" charset="0"/>
              </a:rPr>
              <a:t> to teach phonics.</a:t>
            </a:r>
          </a:p>
          <a:p>
            <a:endParaRPr lang="en-GB" dirty="0"/>
          </a:p>
        </p:txBody>
      </p:sp>
      <p:pic>
        <p:nvPicPr>
          <p:cNvPr id="1026" name="Picture 2">
            <a:extLst>
              <a:ext uri="{FF2B5EF4-FFF2-40B4-BE49-F238E27FC236}">
                <a16:creationId xmlns:a16="http://schemas.microsoft.com/office/drawing/2014/main" id="{A5284164-2725-5C32-E030-53FC3C612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1604" y="4982222"/>
            <a:ext cx="1945307" cy="25937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g Cat Phonics for Little Wandle Letters and Sounds Revised - Big Cat –  Collins">
            <a:extLst>
              <a:ext uri="{FF2B5EF4-FFF2-40B4-BE49-F238E27FC236}">
                <a16:creationId xmlns:a16="http://schemas.microsoft.com/office/drawing/2014/main" id="{21B6463E-BE47-9132-D9DC-74FF95D0D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329" y="5306440"/>
            <a:ext cx="1991285" cy="188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4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8" y="1166080"/>
            <a:ext cx="6324506" cy="1890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Who teaches my child phonics?</a:t>
            </a:r>
          </a:p>
          <a:p>
            <a:endParaRPr lang="en-GB" sz="1400" b="0" i="0" kern="1200" dirty="0">
              <a:solidFill>
                <a:schemeClr val="tx1"/>
              </a:solidFill>
              <a:effectLst/>
              <a:latin typeface="+mn-lt"/>
              <a:ea typeface="+mn-ea"/>
              <a:cs typeface="+mn-cs"/>
            </a:endParaRPr>
          </a:p>
          <a:p>
            <a:r>
              <a:rPr lang="en-GB" sz="1400" dirty="0">
                <a:solidFill>
                  <a:schemeClr val="tx1"/>
                </a:solidFill>
              </a:rPr>
              <a:t>Any adult who teaches phonics at </a:t>
            </a:r>
            <a:r>
              <a:rPr lang="en-GB" sz="1400" dirty="0" err="1">
                <a:solidFill>
                  <a:schemeClr val="tx1"/>
                </a:solidFill>
              </a:rPr>
              <a:t>Muscliff</a:t>
            </a:r>
            <a:r>
              <a:rPr lang="en-GB" sz="1400" dirty="0">
                <a:solidFill>
                  <a:schemeClr val="tx1"/>
                </a:solidFill>
              </a:rPr>
              <a:t> (including our TAs, HLTAs and even our regular supply teachers) have undertaken full training to teach phonics. We ensure all of our </a:t>
            </a:r>
            <a:r>
              <a:rPr lang="en-GB" sz="1400" dirty="0" err="1">
                <a:solidFill>
                  <a:schemeClr val="tx1"/>
                </a:solidFill>
              </a:rPr>
              <a:t>Muscliff</a:t>
            </a:r>
            <a:r>
              <a:rPr lang="en-GB" sz="1400" dirty="0">
                <a:solidFill>
                  <a:schemeClr val="tx1"/>
                </a:solidFill>
              </a:rPr>
              <a:t> staff keep up-to-date with Little </a:t>
            </a:r>
            <a:r>
              <a:rPr lang="en-GB" sz="1400" dirty="0" err="1">
                <a:solidFill>
                  <a:schemeClr val="tx1"/>
                </a:solidFill>
              </a:rPr>
              <a:t>Wandle</a:t>
            </a:r>
            <a:r>
              <a:rPr lang="en-GB" sz="1400" dirty="0">
                <a:solidFill>
                  <a:schemeClr val="tx1"/>
                </a:solidFill>
              </a:rPr>
              <a:t> training. Our Year Leader regularly leads the team’s training and directs the team to LW training videos and guidance. We consider it best practice to always keep on top of Little </a:t>
            </a:r>
            <a:r>
              <a:rPr lang="en-GB" sz="1400" dirty="0" err="1">
                <a:solidFill>
                  <a:schemeClr val="tx1"/>
                </a:solidFill>
              </a:rPr>
              <a:t>Wandle</a:t>
            </a:r>
            <a:r>
              <a:rPr lang="en-GB" sz="1400" dirty="0">
                <a:solidFill>
                  <a:schemeClr val="tx1"/>
                </a:solidFill>
              </a:rPr>
              <a:t> training.</a:t>
            </a:r>
          </a:p>
        </p:txBody>
      </p:sp>
      <p:sp>
        <p:nvSpPr>
          <p:cNvPr id="4" name="Rectangle 3">
            <a:extLst>
              <a:ext uri="{FF2B5EF4-FFF2-40B4-BE49-F238E27FC236}">
                <a16:creationId xmlns:a16="http://schemas.microsoft.com/office/drawing/2014/main" id="{C15099E6-1F5F-A8FB-0D30-EA130FAD69EF}"/>
              </a:ext>
            </a:extLst>
          </p:cNvPr>
          <p:cNvSpPr/>
          <p:nvPr/>
        </p:nvSpPr>
        <p:spPr>
          <a:xfrm>
            <a:off x="255588" y="3200400"/>
            <a:ext cx="6324506" cy="2348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Heat Mats and Grouping</a:t>
            </a:r>
          </a:p>
          <a:p>
            <a:endParaRPr lang="en-GB" sz="1400" dirty="0">
              <a:solidFill>
                <a:schemeClr val="tx1"/>
              </a:solidFill>
            </a:endParaRPr>
          </a:p>
          <a:p>
            <a:r>
              <a:rPr lang="en-GB" sz="1400" dirty="0">
                <a:solidFill>
                  <a:schemeClr val="tx1"/>
                </a:solidFill>
              </a:rPr>
              <a:t>Responsive grouping is a key factor in successful organisation. Regular assessment ensures that children move between groups as appropriate to their level of attainment. It is also important to make sure that children are taught by the teachers(s) as well as the teaching assistants as pedagogical knowledge is a significant factor for impact.</a:t>
            </a:r>
          </a:p>
          <a:p>
            <a:endParaRPr lang="en-GB" sz="1400" dirty="0">
              <a:solidFill>
                <a:schemeClr val="tx1"/>
              </a:solidFill>
            </a:endParaRPr>
          </a:p>
          <a:p>
            <a:r>
              <a:rPr lang="en-GB" sz="1400" dirty="0">
                <a:solidFill>
                  <a:schemeClr val="tx1"/>
                </a:solidFill>
              </a:rPr>
              <a:t>Texts involve the reinforcement and practice of taught phonemes only to ensure that children are developing automaticity in decoding GPCs to pronounce words.</a:t>
            </a:r>
          </a:p>
        </p:txBody>
      </p:sp>
      <p:sp>
        <p:nvSpPr>
          <p:cNvPr id="5" name="Rectangle 4">
            <a:extLst>
              <a:ext uri="{FF2B5EF4-FFF2-40B4-BE49-F238E27FC236}">
                <a16:creationId xmlns:a16="http://schemas.microsoft.com/office/drawing/2014/main" id="{96E1A8FE-2BA4-AA50-8AF5-01ABB31A95F6}"/>
              </a:ext>
            </a:extLst>
          </p:cNvPr>
          <p:cNvSpPr/>
          <p:nvPr/>
        </p:nvSpPr>
        <p:spPr>
          <a:xfrm>
            <a:off x="255587" y="5692588"/>
            <a:ext cx="6324505" cy="3989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does a reading session look like here?</a:t>
            </a:r>
          </a:p>
          <a:p>
            <a:pPr algn="ctr"/>
            <a:endParaRPr lang="en-GB" sz="1400" dirty="0">
              <a:solidFill>
                <a:schemeClr val="tx1"/>
              </a:solidFill>
            </a:endParaRPr>
          </a:p>
          <a:p>
            <a:r>
              <a:rPr lang="en-GB" sz="1400" dirty="0">
                <a:solidFill>
                  <a:schemeClr val="tx1"/>
                </a:solidFill>
              </a:rPr>
              <a:t>Children read three times every week with an adult once they have learnt the initial sounds and can segment and blend these confidently.</a:t>
            </a:r>
          </a:p>
          <a:p>
            <a:endParaRPr lang="en-GB" sz="1400" dirty="0">
              <a:solidFill>
                <a:schemeClr val="tx1"/>
              </a:solidFill>
            </a:endParaRPr>
          </a:p>
          <a:p>
            <a:r>
              <a:rPr lang="en-GB" sz="1400" dirty="0">
                <a:solidFill>
                  <a:schemeClr val="tx1"/>
                </a:solidFill>
              </a:rPr>
              <a:t>The three sessions:</a:t>
            </a:r>
          </a:p>
          <a:p>
            <a:endParaRPr lang="en-GB" sz="1400" dirty="0">
              <a:solidFill>
                <a:schemeClr val="tx1"/>
              </a:solidFill>
            </a:endParaRPr>
          </a:p>
          <a:p>
            <a:r>
              <a:rPr lang="en-GB" sz="1400" b="1" dirty="0">
                <a:solidFill>
                  <a:schemeClr val="tx1"/>
                </a:solidFill>
              </a:rPr>
              <a:t>Session 1: Decoding</a:t>
            </a:r>
          </a:p>
          <a:p>
            <a:r>
              <a:rPr lang="en-GB" sz="1400" dirty="0">
                <a:solidFill>
                  <a:schemeClr val="tx1"/>
                </a:solidFill>
              </a:rPr>
              <a:t>In this session, the focus is purely on phonic strategies to ‘break the code’ in order to read the word. We look at GPCs also, specific words or tricky words that need additional practice.</a:t>
            </a:r>
          </a:p>
          <a:p>
            <a:r>
              <a:rPr lang="en-GB" sz="1400" b="1" dirty="0">
                <a:solidFill>
                  <a:schemeClr val="tx1"/>
                </a:solidFill>
              </a:rPr>
              <a:t>Session 2: Prosody</a:t>
            </a:r>
          </a:p>
          <a:p>
            <a:r>
              <a:rPr lang="en-GB" sz="1400" dirty="0">
                <a:solidFill>
                  <a:schemeClr val="tx1"/>
                </a:solidFill>
              </a:rPr>
              <a:t>We challenge the children to use an expressive voice. We discuss how our voices change depending on what we want our listener to understand from our reading.</a:t>
            </a:r>
          </a:p>
          <a:p>
            <a:r>
              <a:rPr lang="en-GB" sz="1400" b="1" dirty="0">
                <a:solidFill>
                  <a:schemeClr val="tx1"/>
                </a:solidFill>
              </a:rPr>
              <a:t>Session 3: Comprehension</a:t>
            </a:r>
          </a:p>
          <a:p>
            <a:r>
              <a:rPr lang="en-GB" sz="1400" dirty="0">
                <a:solidFill>
                  <a:schemeClr val="tx1"/>
                </a:solidFill>
              </a:rPr>
              <a:t>Our talk around the text supports the children’s understanding. We ask simple questions about the main ideas. In this session, we use the pictures to support our reading experience.</a:t>
            </a:r>
          </a:p>
        </p:txBody>
      </p:sp>
    </p:spTree>
    <p:extLst>
      <p:ext uri="{BB962C8B-B14F-4D97-AF65-F5344CB8AC3E}">
        <p14:creationId xmlns:p14="http://schemas.microsoft.com/office/powerpoint/2010/main" val="217475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2" name="Content Placeholder 4" descr="Graphical user interface, text, application, Word&#10;&#10;Description automatically generated">
            <a:extLst>
              <a:ext uri="{FF2B5EF4-FFF2-40B4-BE49-F238E27FC236}">
                <a16:creationId xmlns:a16="http://schemas.microsoft.com/office/drawing/2014/main" id="{9D70F5DE-9E51-1B6C-F7C2-CC69BD5811CF}"/>
              </a:ext>
            </a:extLst>
          </p:cNvPr>
          <p:cNvPicPr>
            <a:picLocks noChangeAspect="1"/>
          </p:cNvPicPr>
          <p:nvPr/>
        </p:nvPicPr>
        <p:blipFill rotWithShape="1">
          <a:blip r:embed="rId3">
            <a:extLst>
              <a:ext uri="{28A0092B-C50C-407E-A947-70E740481C1C}">
                <a14:useLocalDpi xmlns:a14="http://schemas.microsoft.com/office/drawing/2010/main" val="0"/>
              </a:ext>
            </a:extLst>
          </a:blip>
          <a:srcRect l="30856" t="41058" r="44822" b="40526"/>
          <a:stretch/>
        </p:blipFill>
        <p:spPr>
          <a:xfrm>
            <a:off x="1" y="1308847"/>
            <a:ext cx="4787152" cy="2268071"/>
          </a:xfrm>
          <a:prstGeom prst="rect">
            <a:avLst/>
          </a:prstGeom>
        </p:spPr>
      </p:pic>
      <p:pic>
        <p:nvPicPr>
          <p:cNvPr id="4" name="Content Placeholder 4" descr="Graphical user interface, text, application, Word&#10;&#10;Description automatically generated">
            <a:extLst>
              <a:ext uri="{FF2B5EF4-FFF2-40B4-BE49-F238E27FC236}">
                <a16:creationId xmlns:a16="http://schemas.microsoft.com/office/drawing/2014/main" id="{BED67D0B-2526-8598-0378-5FA269F174F2}"/>
              </a:ext>
            </a:extLst>
          </p:cNvPr>
          <p:cNvPicPr>
            <a:picLocks noChangeAspect="1"/>
          </p:cNvPicPr>
          <p:nvPr/>
        </p:nvPicPr>
        <p:blipFill rotWithShape="1">
          <a:blip r:embed="rId3">
            <a:extLst>
              <a:ext uri="{28A0092B-C50C-407E-A947-70E740481C1C}">
                <a14:useLocalDpi xmlns:a14="http://schemas.microsoft.com/office/drawing/2010/main" val="0"/>
              </a:ext>
            </a:extLst>
          </a:blip>
          <a:srcRect l="54677" t="41579" r="27559" b="32156"/>
          <a:stretch/>
        </p:blipFill>
        <p:spPr>
          <a:xfrm>
            <a:off x="143435" y="3948286"/>
            <a:ext cx="3496236" cy="3234813"/>
          </a:xfrm>
          <a:prstGeom prst="rect">
            <a:avLst/>
          </a:prstGeom>
        </p:spPr>
      </p:pic>
      <p:pic>
        <p:nvPicPr>
          <p:cNvPr id="5" name="Content Placeholder 4" descr="Graphical user interface, text, application, Word&#10;&#10;Description automatically generated">
            <a:extLst>
              <a:ext uri="{FF2B5EF4-FFF2-40B4-BE49-F238E27FC236}">
                <a16:creationId xmlns:a16="http://schemas.microsoft.com/office/drawing/2014/main" id="{62D126C9-4AF7-BE2C-1E87-67E5C47E324E}"/>
              </a:ext>
            </a:extLst>
          </p:cNvPr>
          <p:cNvPicPr>
            <a:picLocks noChangeAspect="1"/>
          </p:cNvPicPr>
          <p:nvPr/>
        </p:nvPicPr>
        <p:blipFill rotWithShape="1">
          <a:blip r:embed="rId3">
            <a:extLst>
              <a:ext uri="{28A0092B-C50C-407E-A947-70E740481C1C}">
                <a14:useLocalDpi xmlns:a14="http://schemas.microsoft.com/office/drawing/2010/main" val="0"/>
              </a:ext>
            </a:extLst>
          </a:blip>
          <a:srcRect l="72076" t="42858" r="9523" b="34870"/>
          <a:stretch/>
        </p:blipFill>
        <p:spPr>
          <a:xfrm>
            <a:off x="3092824" y="7010650"/>
            <a:ext cx="3621741" cy="2743200"/>
          </a:xfrm>
          <a:prstGeom prst="rect">
            <a:avLst/>
          </a:prstGeom>
        </p:spPr>
      </p:pic>
      <p:pic>
        <p:nvPicPr>
          <p:cNvPr id="2050" name="Picture 2">
            <a:extLst>
              <a:ext uri="{FF2B5EF4-FFF2-40B4-BE49-F238E27FC236}">
                <a16:creationId xmlns:a16="http://schemas.microsoft.com/office/drawing/2014/main" id="{3B6FCCBA-18C3-9DFF-F8D3-04FEFCFE6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506" y="3491752"/>
            <a:ext cx="2563906" cy="34185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preview">
            <a:extLst>
              <a:ext uri="{FF2B5EF4-FFF2-40B4-BE49-F238E27FC236}">
                <a16:creationId xmlns:a16="http://schemas.microsoft.com/office/drawing/2014/main" id="{3637F1C0-08B2-DA02-057E-241074E93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409" y="7240807"/>
            <a:ext cx="1841500" cy="24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4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AEFD0A0C-5BBF-52D9-C0DC-E738F1D6083B}"/>
              </a:ext>
            </a:extLst>
          </p:cNvPr>
          <p:cNvSpPr/>
          <p:nvPr/>
        </p:nvSpPr>
        <p:spPr>
          <a:xfrm>
            <a:off x="201800" y="1326777"/>
            <a:ext cx="3087500" cy="4629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happens if children aren’t ‘getting it’?</a:t>
            </a:r>
          </a:p>
          <a:p>
            <a:pPr algn="ctr"/>
            <a:endParaRPr lang="en-GB" sz="1400" b="1" dirty="0">
              <a:solidFill>
                <a:schemeClr val="tx1"/>
              </a:solidFill>
            </a:endParaRPr>
          </a:p>
          <a:p>
            <a:r>
              <a:rPr lang="en-GB" sz="1400" dirty="0">
                <a:solidFill>
                  <a:schemeClr val="tx1"/>
                </a:solidFill>
              </a:rPr>
              <a:t>Our heat mat assessments diagnose the exact strand the needs additional support; this could be the child’s knowledge of GPCs, word reading, blending, tricky words or </a:t>
            </a:r>
            <a:r>
              <a:rPr lang="en-GB" sz="1400" dirty="0" err="1">
                <a:solidFill>
                  <a:schemeClr val="tx1"/>
                </a:solidFill>
              </a:rPr>
              <a:t>automacity</a:t>
            </a:r>
            <a:r>
              <a:rPr lang="en-GB" sz="1400" dirty="0">
                <a:solidFill>
                  <a:schemeClr val="tx1"/>
                </a:solidFill>
              </a:rPr>
              <a:t> (their ability to read the word in their head or immediately by sight).</a:t>
            </a:r>
          </a:p>
          <a:p>
            <a:endParaRPr lang="en-GB" sz="1400" dirty="0">
              <a:solidFill>
                <a:schemeClr val="tx1"/>
              </a:solidFill>
            </a:endParaRPr>
          </a:p>
          <a:p>
            <a:r>
              <a:rPr lang="en-GB" sz="1400" dirty="0">
                <a:solidFill>
                  <a:schemeClr val="tx1"/>
                </a:solidFill>
              </a:rPr>
              <a:t>From this, we provide children with 1:1 catch up sessions each afternoon.</a:t>
            </a:r>
          </a:p>
          <a:p>
            <a:endParaRPr lang="en-GB" sz="1400" dirty="0">
              <a:solidFill>
                <a:schemeClr val="tx1"/>
              </a:solidFill>
            </a:endParaRPr>
          </a:p>
          <a:p>
            <a:r>
              <a:rPr lang="en-GB" sz="1400" dirty="0">
                <a:solidFill>
                  <a:schemeClr val="tx1"/>
                </a:solidFill>
              </a:rPr>
              <a:t>Our phonics tracking and intervention provision shows how well we know our children.</a:t>
            </a:r>
          </a:p>
          <a:p>
            <a:endParaRPr lang="en-GB" sz="1400" dirty="0">
              <a:solidFill>
                <a:schemeClr val="tx1"/>
              </a:solidFill>
            </a:endParaRPr>
          </a:p>
          <a:p>
            <a:r>
              <a:rPr lang="en-GB" sz="1400" dirty="0">
                <a:solidFill>
                  <a:schemeClr val="tx1"/>
                </a:solidFill>
              </a:rPr>
              <a:t>We aim for all children to be reading by Christmas.</a:t>
            </a:r>
          </a:p>
        </p:txBody>
      </p:sp>
      <p:pic>
        <p:nvPicPr>
          <p:cNvPr id="8" name="Picture 7">
            <a:extLst>
              <a:ext uri="{FF2B5EF4-FFF2-40B4-BE49-F238E27FC236}">
                <a16:creationId xmlns:a16="http://schemas.microsoft.com/office/drawing/2014/main" id="{3EB04EE9-616C-E6BE-62A2-1495C7980C2E}"/>
              </a:ext>
            </a:extLst>
          </p:cNvPr>
          <p:cNvPicPr>
            <a:picLocks noChangeAspect="1"/>
          </p:cNvPicPr>
          <p:nvPr/>
        </p:nvPicPr>
        <p:blipFill rotWithShape="1">
          <a:blip r:embed="rId3"/>
          <a:srcRect l="27621" t="31211" r="29889" b="31852"/>
          <a:stretch/>
        </p:blipFill>
        <p:spPr>
          <a:xfrm>
            <a:off x="183368" y="6391160"/>
            <a:ext cx="6491264" cy="3174181"/>
          </a:xfrm>
          <a:prstGeom prst="rect">
            <a:avLst/>
          </a:prstGeom>
        </p:spPr>
      </p:pic>
      <p:pic>
        <p:nvPicPr>
          <p:cNvPr id="1026" name="Picture 2" descr="Image preview">
            <a:extLst>
              <a:ext uri="{FF2B5EF4-FFF2-40B4-BE49-F238E27FC236}">
                <a16:creationId xmlns:a16="http://schemas.microsoft.com/office/drawing/2014/main" id="{C613171A-C709-D1A9-19FD-F2B628994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702" y="1326776"/>
            <a:ext cx="3028950" cy="462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166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2.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1200</Words>
  <Application>Microsoft Office PowerPoint</Application>
  <PresentationFormat>A4 Paper (210x297 mm)</PresentationFormat>
  <Paragraphs>74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686</cp:revision>
  <cp:lastPrinted>2022-12-01T12:26:52Z</cp:lastPrinted>
  <dcterms:created xsi:type="dcterms:W3CDTF">2020-04-17T10:06:09Z</dcterms:created>
  <dcterms:modified xsi:type="dcterms:W3CDTF">2023-06-14T10:11:08Z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