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64" r:id="rId5"/>
    <p:sldId id="265" r:id="rId6"/>
    <p:sldId id="266" r:id="rId7"/>
  </p:sldIdLst>
  <p:sldSz cx="6858000" cy="9906000" type="A4"/>
  <p:notesSz cx="6669088"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D2F2E0"/>
    <a:srgbClr val="B8EACF"/>
    <a:srgbClr val="CFEAE1"/>
    <a:srgbClr val="02765C"/>
    <a:srgbClr val="097C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0" d="100"/>
          <a:sy n="60" d="100"/>
        </p:scale>
        <p:origin x="2558" y="3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539219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041762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166715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801177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180649-6BD6-4310-AA3E-4212AE5D4952}" type="datetimeFigureOut">
              <a:rPr lang="en-GB" smtClean="0"/>
              <a:t>12/06/2023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475874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180649-6BD6-4310-AA3E-4212AE5D4952}" type="datetimeFigureOut">
              <a:rPr lang="en-GB" smtClean="0"/>
              <a:t>12/06/2023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613947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2180649-6BD6-4310-AA3E-4212AE5D4952}" type="datetimeFigureOut">
              <a:rPr lang="en-GB" smtClean="0"/>
              <a:t>12/06/2023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170761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2180649-6BD6-4310-AA3E-4212AE5D4952}" type="datetimeFigureOut">
              <a:rPr lang="en-GB" smtClean="0"/>
              <a:t>12/06/2023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46040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180649-6BD6-4310-AA3E-4212AE5D4952}" type="datetimeFigureOut">
              <a:rPr lang="en-GB" smtClean="0"/>
              <a:t>12/06/2023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062884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12/06/2023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727307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12/06/2023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123538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2180649-6BD6-4310-AA3E-4212AE5D4952}" type="datetimeFigureOut">
              <a:rPr lang="en-GB" smtClean="0"/>
              <a:t>12/06/2023</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FB9D902-7619-4FE9-85FD-13C2F25CAED9}" type="slidenum">
              <a:rPr lang="en-GB" smtClean="0"/>
              <a:t>‹#›</a:t>
            </a:fld>
            <a:endParaRPr lang="en-GB"/>
          </a:p>
        </p:txBody>
      </p:sp>
    </p:spTree>
    <p:extLst>
      <p:ext uri="{BB962C8B-B14F-4D97-AF65-F5344CB8AC3E}">
        <p14:creationId xmlns:p14="http://schemas.microsoft.com/office/powerpoint/2010/main" val="31829601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15" name="Rectangle 14">
            <a:extLst>
              <a:ext uri="{FF2B5EF4-FFF2-40B4-BE49-F238E27FC236}">
                <a16:creationId xmlns:a16="http://schemas.microsoft.com/office/drawing/2014/main" id="{3862E00B-E899-38AA-3C46-0EFF272D8211}"/>
              </a:ext>
            </a:extLst>
          </p:cNvPr>
          <p:cNvSpPr/>
          <p:nvPr/>
        </p:nvSpPr>
        <p:spPr>
          <a:xfrm>
            <a:off x="103892" y="1220484"/>
            <a:ext cx="1664303" cy="1116454"/>
          </a:xfrm>
          <a:prstGeom prst="rect">
            <a:avLst/>
          </a:prstGeom>
          <a:solidFill>
            <a:srgbClr val="ED7D3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200" b="1" dirty="0">
                <a:solidFill>
                  <a:schemeClr val="tx1"/>
                </a:solidFill>
              </a:rPr>
              <a:t>Autumn 1</a:t>
            </a:r>
          </a:p>
          <a:p>
            <a:pPr fontAlgn="base"/>
            <a:r>
              <a:rPr lang="en-GB" sz="1200" dirty="0">
                <a:solidFill>
                  <a:srgbClr val="000000"/>
                </a:solidFill>
              </a:rPr>
              <a:t>Lead Text: Treasure Island</a:t>
            </a:r>
            <a:endParaRPr lang="en-GB" sz="1200" dirty="0">
              <a:solidFill>
                <a:srgbClr val="000000"/>
              </a:solidFill>
              <a:cs typeface="Calibri"/>
            </a:endParaRPr>
          </a:p>
          <a:p>
            <a:pPr rtl="0" fontAlgn="base"/>
            <a:endParaRPr lang="en-GB" sz="1200" dirty="0">
              <a:solidFill>
                <a:srgbClr val="000000"/>
              </a:solidFill>
              <a:cs typeface="Calibri"/>
            </a:endParaRPr>
          </a:p>
          <a:p>
            <a:pPr rtl="0" fontAlgn="base"/>
            <a:r>
              <a:rPr lang="en-US" sz="1200" dirty="0">
                <a:solidFill>
                  <a:srgbClr val="000000"/>
                </a:solidFill>
              </a:rPr>
              <a:t>Value: Curiosity</a:t>
            </a:r>
            <a:endParaRPr lang="en-GB" sz="1200" i="0" dirty="0">
              <a:solidFill>
                <a:srgbClr val="000000"/>
              </a:solidFill>
              <a:effectLst/>
              <a:cs typeface="Calibri"/>
            </a:endParaRPr>
          </a:p>
        </p:txBody>
      </p:sp>
      <p:pic>
        <p:nvPicPr>
          <p:cNvPr id="21" name="Picture 20" descr="Treasure Island: Usborne Classics Retold by Henry Brook">
            <a:extLst>
              <a:ext uri="{FF2B5EF4-FFF2-40B4-BE49-F238E27FC236}">
                <a16:creationId xmlns:a16="http://schemas.microsoft.com/office/drawing/2014/main" id="{B0CD30FB-3D4F-0F5F-8784-6EC7DF7A2C2D}"/>
              </a:ext>
            </a:extLst>
          </p:cNvPr>
          <p:cNvPicPr>
            <a:picLocks noChangeAspect="1"/>
          </p:cNvPicPr>
          <p:nvPr/>
        </p:nvPicPr>
        <p:blipFill>
          <a:blip r:embed="rId3"/>
          <a:srcRect/>
          <a:stretch>
            <a:fillRect/>
          </a:stretch>
        </p:blipFill>
        <p:spPr bwMode="auto">
          <a:xfrm>
            <a:off x="25769" y="2613854"/>
            <a:ext cx="1742426" cy="2648185"/>
          </a:xfrm>
          <a:prstGeom prst="rect">
            <a:avLst/>
          </a:prstGeom>
          <a:noFill/>
          <a:ln w="9525">
            <a:noFill/>
            <a:miter lim="800000"/>
            <a:headEnd/>
            <a:tailEnd/>
          </a:ln>
        </p:spPr>
      </p:pic>
      <p:sp>
        <p:nvSpPr>
          <p:cNvPr id="4" name="TextBox 3">
            <a:extLst>
              <a:ext uri="{FF2B5EF4-FFF2-40B4-BE49-F238E27FC236}">
                <a16:creationId xmlns:a16="http://schemas.microsoft.com/office/drawing/2014/main" id="{238A77AA-E46D-2D1C-E4B6-CE1D622FF210}"/>
              </a:ext>
            </a:extLst>
          </p:cNvPr>
          <p:cNvSpPr txBox="1"/>
          <p:nvPr/>
        </p:nvSpPr>
        <p:spPr>
          <a:xfrm>
            <a:off x="1807256" y="1188350"/>
            <a:ext cx="4663252"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171450" indent="-171450">
              <a:buFont typeface="Arial"/>
              <a:buChar char="•"/>
            </a:pPr>
            <a:r>
              <a:rPr lang="en-GB" sz="1200" dirty="0">
                <a:cs typeface="Segoe UI"/>
              </a:rPr>
              <a:t>I identify, replicate and explore the author’s use of clause structure to develop my own sentence construction. </a:t>
            </a:r>
            <a:endParaRPr lang="en-US" dirty="0">
              <a:cs typeface="Calibri" panose="020F0502020204030204"/>
            </a:endParaRPr>
          </a:p>
          <a:p>
            <a:pPr marL="171450" indent="-171450">
              <a:buFont typeface="Arial"/>
              <a:buChar char="•"/>
            </a:pPr>
            <a:r>
              <a:rPr lang="en-GB" sz="1200" dirty="0">
                <a:cs typeface="Segoe UI"/>
              </a:rPr>
              <a:t>I use more complex and adventurous sentence construction and am confident to ‘play’ with my sentences by moving the order of clauses. </a:t>
            </a:r>
            <a:endParaRPr lang="en-US" dirty="0">
              <a:cs typeface="Calibri" panose="020F0502020204030204"/>
            </a:endParaRPr>
          </a:p>
          <a:p>
            <a:pPr marL="171450" indent="-171450">
              <a:buFont typeface="Arial"/>
              <a:buChar char="•"/>
            </a:pPr>
            <a:r>
              <a:rPr lang="en-GB" sz="1200" dirty="0">
                <a:cs typeface="Segoe UI"/>
              </a:rPr>
              <a:t>I can say what difference moving a clause makes to the reader’s experience. </a:t>
            </a:r>
            <a:endParaRPr lang="en-US" dirty="0">
              <a:cs typeface="Calibri"/>
            </a:endParaRPr>
          </a:p>
          <a:p>
            <a:pPr marL="171450" indent="-171450">
              <a:buFont typeface="Arial"/>
              <a:buChar char="•"/>
            </a:pPr>
            <a:r>
              <a:rPr lang="en-GB" sz="1200" dirty="0">
                <a:cs typeface="Segoe UI"/>
              </a:rPr>
              <a:t>I continue to become more secure with sentence punctuation.</a:t>
            </a:r>
            <a:r>
              <a:rPr lang="en-US" sz="1200" dirty="0">
                <a:cs typeface="Segoe UI"/>
              </a:rPr>
              <a:t>​</a:t>
            </a:r>
            <a:endParaRPr lang="en-US" dirty="0">
              <a:cs typeface="Calibri"/>
            </a:endParaRPr>
          </a:p>
          <a:p>
            <a:pPr marL="171450" indent="-171450">
              <a:buFont typeface="Arial"/>
              <a:buChar char="•"/>
            </a:pPr>
            <a:r>
              <a:rPr lang="en-GB" sz="1200" dirty="0">
                <a:cs typeface="Segoe UI"/>
              </a:rPr>
              <a:t>​I use modal verbs (and auxiliary verbs) for simple and progressive tenses as well as sentences of possibility (would, could, should, might, must…)</a:t>
            </a:r>
            <a:r>
              <a:rPr lang="en-US" sz="1200" dirty="0">
                <a:cs typeface="Segoe UI"/>
              </a:rPr>
              <a:t>​.</a:t>
            </a:r>
          </a:p>
          <a:p>
            <a:pPr marL="171450" indent="-171450">
              <a:buFont typeface="Arial"/>
              <a:buChar char="•"/>
            </a:pPr>
            <a:r>
              <a:rPr lang="en-GB" sz="1200" dirty="0">
                <a:cs typeface="Segoe UI"/>
              </a:rPr>
              <a:t>​I spell patterns _Ible/_able, _</a:t>
            </a:r>
            <a:r>
              <a:rPr lang="en-GB" sz="1200" dirty="0" err="1">
                <a:cs typeface="Segoe UI"/>
              </a:rPr>
              <a:t>Ibly</a:t>
            </a:r>
            <a:r>
              <a:rPr lang="en-GB" sz="1200" dirty="0">
                <a:cs typeface="Segoe UI"/>
              </a:rPr>
              <a:t>/_ably and spellings containing _fer</a:t>
            </a:r>
            <a:r>
              <a:rPr lang="en-US" sz="1200" dirty="0">
                <a:cs typeface="Segoe UI"/>
              </a:rPr>
              <a:t>​.</a:t>
            </a:r>
          </a:p>
        </p:txBody>
      </p:sp>
      <p:sp>
        <p:nvSpPr>
          <p:cNvPr id="5" name="Rectangle 4">
            <a:extLst>
              <a:ext uri="{FF2B5EF4-FFF2-40B4-BE49-F238E27FC236}">
                <a16:creationId xmlns:a16="http://schemas.microsoft.com/office/drawing/2014/main" id="{D1D79DFD-FEB3-856D-29B7-1AB285608A7B}"/>
              </a:ext>
            </a:extLst>
          </p:cNvPr>
          <p:cNvSpPr/>
          <p:nvPr/>
        </p:nvSpPr>
        <p:spPr>
          <a:xfrm>
            <a:off x="1958870" y="3479924"/>
            <a:ext cx="4591586" cy="2216908"/>
          </a:xfrm>
          <a:prstGeom prst="rect">
            <a:avLst/>
          </a:prstGeom>
          <a:solidFill>
            <a:srgbClr val="ED7D3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1200" b="1" dirty="0">
                <a:solidFill>
                  <a:schemeClr val="tx1"/>
                </a:solidFill>
              </a:rPr>
              <a:t>Progress Check:</a:t>
            </a:r>
          </a:p>
          <a:p>
            <a:endParaRPr lang="en-GB" sz="1100" dirty="0">
              <a:solidFill>
                <a:schemeClr val="tx1"/>
              </a:solidFill>
            </a:endParaRPr>
          </a:p>
          <a:p>
            <a:r>
              <a:rPr lang="en-GB" sz="1100" dirty="0">
                <a:solidFill>
                  <a:schemeClr val="tx1"/>
                </a:solidFill>
              </a:rPr>
              <a:t>Children will develop skills in extended story writing with a focus on how authors use clause construction to add detail; little added details help to engage their reader. We will also aim to enrich the children’s vocabulary so that their written language sounds correct to the task and the genre. It sounds so much better to say, ‘Jim heaved himself up the rigging,’ than ‘Jim went up the rope’!</a:t>
            </a:r>
          </a:p>
          <a:p>
            <a:endParaRPr lang="en-GB" sz="1100" dirty="0">
              <a:solidFill>
                <a:schemeClr val="tx1"/>
              </a:solidFill>
            </a:endParaRPr>
          </a:p>
          <a:p>
            <a:r>
              <a:rPr lang="en-GB" sz="1100" dirty="0">
                <a:solidFill>
                  <a:schemeClr val="tx1"/>
                </a:solidFill>
              </a:rPr>
              <a:t>A diary extract will be written by the children to show the correct use of tenses. Diaries are naturally written in different tenses, including past, present and conditional tenses and this task presents the perfect opportunity to unpick our use of verbs. </a:t>
            </a:r>
          </a:p>
        </p:txBody>
      </p:sp>
      <p:sp>
        <p:nvSpPr>
          <p:cNvPr id="6" name="Rectangle 5">
            <a:extLst>
              <a:ext uri="{FF2B5EF4-FFF2-40B4-BE49-F238E27FC236}">
                <a16:creationId xmlns:a16="http://schemas.microsoft.com/office/drawing/2014/main" id="{3396AE65-D10C-9649-41D9-9AF749F57DC8}"/>
              </a:ext>
            </a:extLst>
          </p:cNvPr>
          <p:cNvSpPr/>
          <p:nvPr/>
        </p:nvSpPr>
        <p:spPr>
          <a:xfrm>
            <a:off x="78206" y="5538955"/>
            <a:ext cx="1664303" cy="1116454"/>
          </a:xfrm>
          <a:prstGeom prst="rect">
            <a:avLst/>
          </a:prstGeom>
          <a:solidFill>
            <a:srgbClr val="00B0F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200" b="1" dirty="0">
                <a:solidFill>
                  <a:schemeClr val="tx1"/>
                </a:solidFill>
              </a:rPr>
              <a:t>Autumn 2</a:t>
            </a:r>
          </a:p>
          <a:p>
            <a:pPr rtl="0" fontAlgn="base"/>
            <a:r>
              <a:rPr lang="en-GB" sz="1200" dirty="0">
                <a:solidFill>
                  <a:srgbClr val="000000"/>
                </a:solidFill>
                <a:cs typeface="Calibri"/>
              </a:rPr>
              <a:t>Letters from the Lighthouse</a:t>
            </a:r>
          </a:p>
          <a:p>
            <a:pPr rtl="0" fontAlgn="base"/>
            <a:endParaRPr lang="en-GB" sz="1200" dirty="0">
              <a:solidFill>
                <a:srgbClr val="000000"/>
              </a:solidFill>
              <a:cs typeface="Calibri"/>
            </a:endParaRPr>
          </a:p>
          <a:p>
            <a:pPr rtl="0" fontAlgn="base"/>
            <a:r>
              <a:rPr lang="en-US" sz="1200" dirty="0">
                <a:solidFill>
                  <a:srgbClr val="000000"/>
                </a:solidFill>
              </a:rPr>
              <a:t>Value: Resilience</a:t>
            </a:r>
            <a:endParaRPr lang="en-GB" sz="1200" i="0" dirty="0">
              <a:solidFill>
                <a:srgbClr val="000000"/>
              </a:solidFill>
              <a:effectLst/>
              <a:cs typeface="Calibri"/>
            </a:endParaRPr>
          </a:p>
        </p:txBody>
      </p:sp>
      <p:sp>
        <p:nvSpPr>
          <p:cNvPr id="7" name="Rectangle 6">
            <a:extLst>
              <a:ext uri="{FF2B5EF4-FFF2-40B4-BE49-F238E27FC236}">
                <a16:creationId xmlns:a16="http://schemas.microsoft.com/office/drawing/2014/main" id="{D506EA9A-B575-B586-2482-307789972983}"/>
              </a:ext>
            </a:extLst>
          </p:cNvPr>
          <p:cNvSpPr/>
          <p:nvPr/>
        </p:nvSpPr>
        <p:spPr>
          <a:xfrm>
            <a:off x="1969017" y="8042086"/>
            <a:ext cx="4591586" cy="1711764"/>
          </a:xfrm>
          <a:prstGeom prst="rect">
            <a:avLst/>
          </a:prstGeom>
          <a:solidFill>
            <a:srgbClr val="00B0F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1200" b="1" dirty="0">
                <a:solidFill>
                  <a:schemeClr val="tx1"/>
                </a:solidFill>
              </a:rPr>
              <a:t>Progress Check:</a:t>
            </a:r>
          </a:p>
          <a:p>
            <a:endParaRPr lang="en-GB" sz="1100" dirty="0">
              <a:solidFill>
                <a:schemeClr val="tx1"/>
              </a:solidFill>
            </a:endParaRPr>
          </a:p>
          <a:p>
            <a:r>
              <a:rPr lang="en-US" sz="1100" b="0" i="0" u="none" strike="noStrike" dirty="0">
                <a:solidFill>
                  <a:srgbClr val="000000"/>
                </a:solidFill>
                <a:effectLst/>
                <a:latin typeface="Calibri" panose="020F0502020204030204" pitchFamily="34" charset="0"/>
              </a:rPr>
              <a:t>By the end of the unit, children will have developed the skills to be able to describe an air-raid in realistic detail. The children’s character might be sat in the red velour seats of their local cinema. Perhaps they are watching Judy Garland in The Wizard of Oz. Suddenly, the lights come on and the familiar sound of the air-raid siren begins… </a:t>
            </a:r>
            <a:r>
              <a:rPr lang="en-US" sz="1100" b="0" i="0" dirty="0">
                <a:solidFill>
                  <a:srgbClr val="000000"/>
                </a:solidFill>
                <a:effectLst/>
                <a:latin typeface="Calibri" panose="020F0502020204030204" pitchFamily="34" charset="0"/>
              </a:rPr>
              <a:t>​ This piece of writing will be successful if it sounds like it is set in the 1940s.</a:t>
            </a:r>
            <a:endParaRPr lang="en-GB" sz="1100" dirty="0">
              <a:solidFill>
                <a:schemeClr val="tx1"/>
              </a:solidFill>
            </a:endParaRPr>
          </a:p>
        </p:txBody>
      </p:sp>
      <p:pic>
        <p:nvPicPr>
          <p:cNvPr id="8" name="Picture 6" descr="Letters from the Lighthouse">
            <a:extLst>
              <a:ext uri="{FF2B5EF4-FFF2-40B4-BE49-F238E27FC236}">
                <a16:creationId xmlns:a16="http://schemas.microsoft.com/office/drawing/2014/main" id="{EBAFDB59-4AA1-A624-B01A-0A30F67F11A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158" y="6776394"/>
            <a:ext cx="1664303" cy="2600473"/>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BADD4F34-C245-142A-552C-2A4608FCEFBD}"/>
              </a:ext>
            </a:extLst>
          </p:cNvPr>
          <p:cNvSpPr txBox="1"/>
          <p:nvPr/>
        </p:nvSpPr>
        <p:spPr>
          <a:xfrm>
            <a:off x="1933184" y="5873262"/>
            <a:ext cx="4663251" cy="1938992"/>
          </a:xfrm>
          <a:prstGeom prst="rect">
            <a:avLst/>
          </a:prstGeom>
          <a:noFill/>
        </p:spPr>
        <p:txBody>
          <a:bodyPr wrap="square">
            <a:spAutoFit/>
          </a:bodyPr>
          <a:lstStyle/>
          <a:p>
            <a:pPr marL="171450" indent="-171450" algn="l" rtl="0" fontAlgn="base">
              <a:buFont typeface="Arial" panose="020B0604020202020204" pitchFamily="34" charset="0"/>
              <a:buChar char="•"/>
            </a:pPr>
            <a:r>
              <a:rPr lang="en-GB" sz="1200" dirty="0">
                <a:solidFill>
                  <a:srgbClr val="000000"/>
                </a:solidFill>
                <a:latin typeface="Calibri" panose="020F0502020204030204" pitchFamily="34" charset="0"/>
              </a:rPr>
              <a:t>I can copy and correctly use some of t</a:t>
            </a:r>
            <a:r>
              <a:rPr lang="en-GB" sz="1200" b="0" i="0" u="none" strike="noStrike" dirty="0">
                <a:solidFill>
                  <a:srgbClr val="000000"/>
                </a:solidFill>
                <a:effectLst/>
                <a:latin typeface="Calibri" panose="020F0502020204030204" pitchFamily="34" charset="0"/>
              </a:rPr>
              <a:t>he specific vocabulary in the book that is relevant to the 1940s.</a:t>
            </a:r>
          </a:p>
          <a:p>
            <a:pPr marL="171450" indent="-171450" algn="l" rtl="0" fontAlgn="base">
              <a:buFont typeface="Arial" panose="020B0604020202020204" pitchFamily="34" charset="0"/>
              <a:buChar char="•"/>
            </a:pPr>
            <a:r>
              <a:rPr lang="en-GB" sz="1200" dirty="0">
                <a:solidFill>
                  <a:srgbClr val="000000"/>
                </a:solidFill>
                <a:latin typeface="Calibri" panose="020F0502020204030204" pitchFamily="34" charset="0"/>
              </a:rPr>
              <a:t>I absorb and can use figurative phrases from the book that help show that the book is set in the 1940s. For example,</a:t>
            </a:r>
            <a:r>
              <a:rPr lang="en-GB" sz="1200" b="0" i="0" u="none" strike="noStrike" dirty="0">
                <a:solidFill>
                  <a:srgbClr val="000000"/>
                </a:solidFill>
                <a:effectLst/>
                <a:latin typeface="Calibri" panose="020F0502020204030204" pitchFamily="34" charset="0"/>
              </a:rPr>
              <a:t> ‘the bee’s knees.</a:t>
            </a:r>
          </a:p>
          <a:p>
            <a:pPr marL="171450" indent="-171450" algn="l" rtl="0" fontAlgn="base">
              <a:buFont typeface="Arial" panose="020B0604020202020204" pitchFamily="34" charset="0"/>
              <a:buChar char="•"/>
            </a:pPr>
            <a:r>
              <a:rPr lang="en-GB" sz="1200" b="0" i="0" u="none" strike="noStrike" dirty="0">
                <a:solidFill>
                  <a:srgbClr val="000000"/>
                </a:solidFill>
                <a:effectLst/>
                <a:latin typeface="Calibri" panose="020F0502020204030204" pitchFamily="34" charset="0"/>
              </a:rPr>
              <a:t>I can </a:t>
            </a:r>
            <a:r>
              <a:rPr lang="en-GB" sz="1200" dirty="0">
                <a:solidFill>
                  <a:srgbClr val="000000"/>
                </a:solidFill>
                <a:latin typeface="Calibri" panose="020F0502020204030204" pitchFamily="34" charset="0"/>
              </a:rPr>
              <a:t>use </a:t>
            </a:r>
            <a:r>
              <a:rPr lang="en-GB" sz="1200" b="0" i="0" u="none" strike="noStrike" dirty="0">
                <a:solidFill>
                  <a:srgbClr val="000000"/>
                </a:solidFill>
                <a:effectLst/>
                <a:latin typeface="Calibri" panose="020F0502020204030204" pitchFamily="34" charset="0"/>
              </a:rPr>
              <a:t>metaphors, alliteration, repetition, personification and onomatopoeia.</a:t>
            </a:r>
            <a:r>
              <a:rPr lang="en-US" sz="1200" b="0" i="0" dirty="0">
                <a:solidFill>
                  <a:srgbClr val="000000"/>
                </a:solidFill>
                <a:effectLst/>
                <a:latin typeface="Calibri" panose="020F0502020204030204" pitchFamily="34" charset="0"/>
              </a:rPr>
              <a:t>​</a:t>
            </a:r>
            <a:endParaRPr lang="en-US" sz="1200" b="0" i="0" dirty="0">
              <a:solidFill>
                <a:srgbClr val="000000"/>
              </a:solidFill>
              <a:effectLst/>
              <a:latin typeface="Segoe UI" panose="020B0502040204020203" pitchFamily="34" charset="0"/>
            </a:endParaRPr>
          </a:p>
          <a:p>
            <a:pPr marL="171450" indent="-171450" algn="l" rtl="0" fontAlgn="base">
              <a:buFont typeface="Arial" panose="020B0604020202020204" pitchFamily="34" charset="0"/>
              <a:buChar char="•"/>
            </a:pPr>
            <a:r>
              <a:rPr lang="en-GB" sz="1200" b="0" i="0" u="none" strike="noStrike" dirty="0">
                <a:solidFill>
                  <a:srgbClr val="000000"/>
                </a:solidFill>
                <a:effectLst/>
                <a:latin typeface="Calibri" panose="020F0502020204030204" pitchFamily="34" charset="0"/>
              </a:rPr>
              <a:t>I correctly use possessive apostrophes and consider irregular plurals alongside possessive apostrophe. For example, the difference in meaning between ‘the babies’ toys’ and ‘the baby’s toys’.</a:t>
            </a:r>
            <a:endParaRPr lang="en-US" sz="1200" b="0" i="0" dirty="0">
              <a:solidFill>
                <a:srgbClr val="000000"/>
              </a:solidFill>
              <a:effectLst/>
              <a:latin typeface="Segoe UI" panose="020B0502040204020203" pitchFamily="34" charset="0"/>
            </a:endParaRPr>
          </a:p>
          <a:p>
            <a:pPr marL="171450" indent="-171450" algn="l" rtl="0" fontAlgn="base">
              <a:buFont typeface="Arial" panose="020B0604020202020204" pitchFamily="34" charset="0"/>
              <a:buChar char="•"/>
            </a:pPr>
            <a:r>
              <a:rPr lang="en-GB" sz="1200" b="0" i="0" u="none" strike="noStrike" dirty="0">
                <a:solidFill>
                  <a:srgbClr val="000000"/>
                </a:solidFill>
                <a:effectLst/>
                <a:latin typeface="Calibri" panose="020F0502020204030204" pitchFamily="34" charset="0"/>
              </a:rPr>
              <a:t>I use speech punctuation </a:t>
            </a:r>
            <a:r>
              <a:rPr lang="en-GB" sz="1200" dirty="0">
                <a:solidFill>
                  <a:srgbClr val="000000"/>
                </a:solidFill>
                <a:latin typeface="Calibri" panose="020F0502020204030204" pitchFamily="34" charset="0"/>
              </a:rPr>
              <a:t>to add to the narrative.</a:t>
            </a:r>
            <a:r>
              <a:rPr lang="en-GB" sz="1200" b="0" i="0" u="none" strike="noStrike" dirty="0">
                <a:solidFill>
                  <a:srgbClr val="000000"/>
                </a:solidFill>
                <a:effectLst/>
                <a:latin typeface="Calibri" panose="020F0502020204030204" pitchFamily="34" charset="0"/>
              </a:rPr>
              <a:t>  </a:t>
            </a:r>
            <a:r>
              <a:rPr lang="en-GB" sz="1200" b="0" i="0" dirty="0">
                <a:solidFill>
                  <a:srgbClr val="000000"/>
                </a:solidFill>
                <a:effectLst/>
                <a:latin typeface="Calibri" panose="020F0502020204030204" pitchFamily="34" charset="0"/>
              </a:rPr>
              <a:t>​</a:t>
            </a:r>
            <a:endParaRPr lang="en-GB" sz="1200" b="0" i="0"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3797423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15" name="Rectangle 14">
            <a:extLst>
              <a:ext uri="{FF2B5EF4-FFF2-40B4-BE49-F238E27FC236}">
                <a16:creationId xmlns:a16="http://schemas.microsoft.com/office/drawing/2014/main" id="{3862E00B-E899-38AA-3C46-0EFF272D8211}"/>
              </a:ext>
            </a:extLst>
          </p:cNvPr>
          <p:cNvSpPr/>
          <p:nvPr/>
        </p:nvSpPr>
        <p:spPr>
          <a:xfrm>
            <a:off x="131231" y="1283227"/>
            <a:ext cx="1664303" cy="1116454"/>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200" b="1" dirty="0">
                <a:solidFill>
                  <a:schemeClr val="tx1"/>
                </a:solidFill>
              </a:rPr>
              <a:t>Spring 1</a:t>
            </a:r>
          </a:p>
          <a:p>
            <a:pPr rtl="0" fontAlgn="base"/>
            <a:r>
              <a:rPr lang="en-GB" sz="1200" dirty="0">
                <a:solidFill>
                  <a:srgbClr val="000000"/>
                </a:solidFill>
                <a:cs typeface="Calibri"/>
              </a:rPr>
              <a:t>Frankenstein (part 1)</a:t>
            </a:r>
          </a:p>
          <a:p>
            <a:pPr rtl="0" fontAlgn="base"/>
            <a:endParaRPr lang="en-GB" sz="1200" dirty="0">
              <a:solidFill>
                <a:srgbClr val="000000"/>
              </a:solidFill>
              <a:cs typeface="Calibri"/>
            </a:endParaRPr>
          </a:p>
          <a:p>
            <a:pPr rtl="0" fontAlgn="base"/>
            <a:r>
              <a:rPr lang="en-US" sz="1200" dirty="0">
                <a:solidFill>
                  <a:srgbClr val="000000"/>
                </a:solidFill>
              </a:rPr>
              <a:t>Value: Responsibility</a:t>
            </a:r>
            <a:endParaRPr lang="en-GB" sz="1200" i="0" dirty="0">
              <a:solidFill>
                <a:srgbClr val="000000"/>
              </a:solidFill>
              <a:effectLst/>
              <a:cs typeface="Calibri"/>
            </a:endParaRPr>
          </a:p>
        </p:txBody>
      </p:sp>
      <p:sp>
        <p:nvSpPr>
          <p:cNvPr id="5" name="Rectangle 4">
            <a:extLst>
              <a:ext uri="{FF2B5EF4-FFF2-40B4-BE49-F238E27FC236}">
                <a16:creationId xmlns:a16="http://schemas.microsoft.com/office/drawing/2014/main" id="{D1D79DFD-FEB3-856D-29B7-1AB285608A7B}"/>
              </a:ext>
            </a:extLst>
          </p:cNvPr>
          <p:cNvSpPr/>
          <p:nvPr/>
        </p:nvSpPr>
        <p:spPr>
          <a:xfrm>
            <a:off x="1968117" y="3035056"/>
            <a:ext cx="4591586" cy="1792997"/>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1200" b="1" dirty="0">
                <a:solidFill>
                  <a:schemeClr val="tx1"/>
                </a:solidFill>
              </a:rPr>
              <a:t>Progress Check:</a:t>
            </a:r>
          </a:p>
          <a:p>
            <a:r>
              <a:rPr lang="en-GB" sz="1200" dirty="0">
                <a:solidFill>
                  <a:schemeClr val="tx1"/>
                </a:solidFill>
              </a:rPr>
              <a:t>At the end of the half term, Y6 will produce a cross-genre piece: on one side of the page, they will write a non-fiction scientific report about the heart and describe how it functions; on the other side of the page, they will write a very tense narrative that showcases all of their skills and describes how Victor dissected the heart for his scientific experiment as he fights his moral compass with his thirst for knowledge.</a:t>
            </a:r>
          </a:p>
        </p:txBody>
      </p:sp>
      <p:pic>
        <p:nvPicPr>
          <p:cNvPr id="8" name="Picture 7" descr="Frankenstein: Usborne Classics Retold: Usborne Classics Retold eBook by  John Grant - EPUB | Rakuten Kobo United Kingdom">
            <a:extLst>
              <a:ext uri="{FF2B5EF4-FFF2-40B4-BE49-F238E27FC236}">
                <a16:creationId xmlns:a16="http://schemas.microsoft.com/office/drawing/2014/main" id="{4C191AE9-6D03-95A7-9828-552E1620B77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1231" y="2560543"/>
            <a:ext cx="1674657" cy="2659714"/>
          </a:xfrm>
          <a:prstGeom prst="rect">
            <a:avLst/>
          </a:prstGeom>
          <a:noFill/>
          <a:ln>
            <a:noFill/>
          </a:ln>
        </p:spPr>
      </p:pic>
      <p:sp>
        <p:nvSpPr>
          <p:cNvPr id="11" name="TextBox 10">
            <a:extLst>
              <a:ext uri="{FF2B5EF4-FFF2-40B4-BE49-F238E27FC236}">
                <a16:creationId xmlns:a16="http://schemas.microsoft.com/office/drawing/2014/main" id="{A9BF35C3-D8E8-4C3F-5DA9-F1504FC9BF9D}"/>
              </a:ext>
            </a:extLst>
          </p:cNvPr>
          <p:cNvSpPr txBox="1"/>
          <p:nvPr/>
        </p:nvSpPr>
        <p:spPr>
          <a:xfrm>
            <a:off x="2093700" y="1283227"/>
            <a:ext cx="4091779" cy="1754326"/>
          </a:xfrm>
          <a:prstGeom prst="rect">
            <a:avLst/>
          </a:prstGeom>
          <a:noFill/>
        </p:spPr>
        <p:txBody>
          <a:bodyPr wrap="square">
            <a:spAutoFit/>
          </a:bodyPr>
          <a:lstStyle/>
          <a:p>
            <a:pPr marL="171450" indent="-171450">
              <a:buFont typeface="Arial" panose="020B0604020202020204" pitchFamily="34" charset="0"/>
              <a:buChar char="•"/>
            </a:pPr>
            <a:r>
              <a:rPr lang="en-GB" sz="1200" dirty="0">
                <a:solidFill>
                  <a:schemeClr val="tx1"/>
                </a:solidFill>
                <a:latin typeface="Calibri" panose="020F0502020204030204" pitchFamily="34" charset="0"/>
                <a:cs typeface="Calibri" panose="020F0502020204030204" pitchFamily="34" charset="0"/>
              </a:rPr>
              <a:t>I can use more advanced punctuation techniques, such as the ellipsis and dash as a way of supporting the intent of </a:t>
            </a:r>
            <a:r>
              <a:rPr lang="en-GB" sz="1200" dirty="0">
                <a:latin typeface="Calibri" panose="020F0502020204030204" pitchFamily="34" charset="0"/>
                <a:cs typeface="Calibri" panose="020F0502020204030204" pitchFamily="34" charset="0"/>
              </a:rPr>
              <a:t>my</a:t>
            </a:r>
            <a:r>
              <a:rPr lang="en-GB" sz="1200" dirty="0">
                <a:solidFill>
                  <a:schemeClr val="tx1"/>
                </a:solidFill>
                <a:latin typeface="Calibri" panose="020F0502020204030204" pitchFamily="34" charset="0"/>
                <a:cs typeface="Calibri" panose="020F0502020204030204" pitchFamily="34" charset="0"/>
              </a:rPr>
              <a:t> sentence. </a:t>
            </a:r>
          </a:p>
          <a:p>
            <a:pPr marL="171450" indent="-171450">
              <a:buFont typeface="Arial" panose="020B0604020202020204" pitchFamily="34" charset="0"/>
              <a:buChar char="•"/>
            </a:pPr>
            <a:r>
              <a:rPr lang="en-GB" sz="1200" dirty="0">
                <a:latin typeface="Calibri" panose="020F0502020204030204" pitchFamily="34" charset="0"/>
                <a:cs typeface="Calibri" panose="020F0502020204030204" pitchFamily="34" charset="0"/>
              </a:rPr>
              <a:t>I</a:t>
            </a:r>
            <a:r>
              <a:rPr lang="en-GB" sz="1200" dirty="0">
                <a:solidFill>
                  <a:schemeClr val="tx1"/>
                </a:solidFill>
                <a:latin typeface="Calibri" panose="020F0502020204030204" pitchFamily="34" charset="0"/>
                <a:cs typeface="Calibri" panose="020F0502020204030204" pitchFamily="34" charset="0"/>
              </a:rPr>
              <a:t> use an ellipsis to trail off but a dash to be more abrupt. </a:t>
            </a:r>
          </a:p>
          <a:p>
            <a:pPr marL="171450" indent="-171450">
              <a:buFont typeface="Arial" panose="020B0604020202020204" pitchFamily="34" charset="0"/>
              <a:buChar char="•"/>
            </a:pPr>
            <a:r>
              <a:rPr lang="en-GB" sz="1200" dirty="0">
                <a:latin typeface="Calibri" panose="020F0502020204030204" pitchFamily="34" charset="0"/>
                <a:cs typeface="Calibri" panose="020F0502020204030204" pitchFamily="34" charset="0"/>
              </a:rPr>
              <a:t>I </a:t>
            </a:r>
            <a:r>
              <a:rPr lang="en-GB" sz="1200" dirty="0">
                <a:solidFill>
                  <a:schemeClr val="tx1"/>
                </a:solidFill>
                <a:latin typeface="Calibri" panose="020F0502020204030204" pitchFamily="34" charset="0"/>
                <a:cs typeface="Calibri" panose="020F0502020204030204" pitchFamily="34" charset="0"/>
              </a:rPr>
              <a:t>enhance direct speech using dashes and ellipses.</a:t>
            </a:r>
          </a:p>
          <a:p>
            <a:pPr marL="171450" indent="-171450">
              <a:buFont typeface="Arial" panose="020B0604020202020204" pitchFamily="34" charset="0"/>
              <a:buChar char="•"/>
            </a:pPr>
            <a:r>
              <a:rPr lang="en-GB" sz="1200" dirty="0">
                <a:solidFill>
                  <a:schemeClr val="tx1"/>
                </a:solidFill>
                <a:latin typeface="Calibri" panose="020F0502020204030204" pitchFamily="34" charset="0"/>
                <a:cs typeface="Calibri" panose="020F0502020204030204" pitchFamily="34" charset="0"/>
              </a:rPr>
              <a:t>I can imitate Mary Shelley’s sentence construction.</a:t>
            </a:r>
          </a:p>
          <a:p>
            <a:pPr marL="171450" indent="-171450">
              <a:buFont typeface="Arial" panose="020B0604020202020204" pitchFamily="34" charset="0"/>
              <a:buChar char="•"/>
            </a:pPr>
            <a:r>
              <a:rPr lang="en-GB" sz="1200" dirty="0">
                <a:solidFill>
                  <a:schemeClr val="tx1"/>
                </a:solidFill>
                <a:latin typeface="Calibri" panose="020F0502020204030204" pitchFamily="34" charset="0"/>
                <a:cs typeface="Calibri" panose="020F0502020204030204" pitchFamily="34" charset="0"/>
              </a:rPr>
              <a:t>I can change the pace of </a:t>
            </a:r>
            <a:r>
              <a:rPr lang="en-GB" sz="1200" dirty="0">
                <a:latin typeface="Calibri" panose="020F0502020204030204" pitchFamily="34" charset="0"/>
                <a:cs typeface="Calibri" panose="020F0502020204030204" pitchFamily="34" charset="0"/>
              </a:rPr>
              <a:t>my</a:t>
            </a:r>
            <a:r>
              <a:rPr lang="en-GB" sz="1200" dirty="0">
                <a:solidFill>
                  <a:schemeClr val="tx1"/>
                </a:solidFill>
                <a:latin typeface="Calibri" panose="020F0502020204030204" pitchFamily="34" charset="0"/>
                <a:cs typeface="Calibri" panose="020F0502020204030204" pitchFamily="34" charset="0"/>
              </a:rPr>
              <a:t> sentence by controlling clause structure.</a:t>
            </a:r>
          </a:p>
          <a:p>
            <a:pPr marL="171450" indent="-171450">
              <a:buFont typeface="Arial" panose="020B0604020202020204" pitchFamily="34" charset="0"/>
              <a:buChar char="•"/>
            </a:pPr>
            <a:r>
              <a:rPr lang="en-GB" sz="1200" dirty="0">
                <a:solidFill>
                  <a:schemeClr val="tx1"/>
                </a:solidFill>
                <a:latin typeface="Calibri" panose="020F0502020204030204" pitchFamily="34" charset="0"/>
                <a:cs typeface="Calibri" panose="020F0502020204030204" pitchFamily="34" charset="0"/>
              </a:rPr>
              <a:t>I can </a:t>
            </a:r>
            <a:r>
              <a:rPr lang="en-GB" sz="1200" dirty="0">
                <a:latin typeface="Calibri" panose="020F0502020204030204" pitchFamily="34" charset="0"/>
                <a:cs typeface="Calibri" panose="020F0502020204030204" pitchFamily="34" charset="0"/>
              </a:rPr>
              <a:t>identify the p</a:t>
            </a:r>
            <a:r>
              <a:rPr lang="en-GB" sz="1200" dirty="0">
                <a:solidFill>
                  <a:schemeClr val="tx1"/>
                </a:solidFill>
                <a:latin typeface="Calibri" panose="020F0502020204030204" pitchFamily="34" charset="0"/>
                <a:cs typeface="Calibri" panose="020F0502020204030204" pitchFamily="34" charset="0"/>
              </a:rPr>
              <a:t>assive voice.</a:t>
            </a:r>
          </a:p>
        </p:txBody>
      </p:sp>
      <p:sp>
        <p:nvSpPr>
          <p:cNvPr id="4" name="Rectangle 3">
            <a:extLst>
              <a:ext uri="{FF2B5EF4-FFF2-40B4-BE49-F238E27FC236}">
                <a16:creationId xmlns:a16="http://schemas.microsoft.com/office/drawing/2014/main" id="{B8E75B72-5943-8211-BF06-CAA898D8A000}"/>
              </a:ext>
            </a:extLst>
          </p:cNvPr>
          <p:cNvSpPr/>
          <p:nvPr/>
        </p:nvSpPr>
        <p:spPr>
          <a:xfrm>
            <a:off x="95796" y="5220257"/>
            <a:ext cx="1664303" cy="1116454"/>
          </a:xfrm>
          <a:prstGeom prst="rect">
            <a:avLst/>
          </a:prstGeom>
          <a:solidFill>
            <a:srgbClr val="FB6D9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200" b="1" dirty="0">
                <a:solidFill>
                  <a:schemeClr val="tx1"/>
                </a:solidFill>
              </a:rPr>
              <a:t>Spring 2</a:t>
            </a:r>
          </a:p>
          <a:p>
            <a:pPr rtl="0" fontAlgn="base"/>
            <a:r>
              <a:rPr lang="en-GB" sz="1200" dirty="0">
                <a:solidFill>
                  <a:srgbClr val="000000"/>
                </a:solidFill>
                <a:cs typeface="Calibri"/>
              </a:rPr>
              <a:t>Frankenstein (part 2)</a:t>
            </a:r>
          </a:p>
          <a:p>
            <a:pPr rtl="0" fontAlgn="base"/>
            <a:endParaRPr lang="en-GB" sz="1200" dirty="0">
              <a:solidFill>
                <a:srgbClr val="000000"/>
              </a:solidFill>
              <a:cs typeface="Calibri"/>
            </a:endParaRPr>
          </a:p>
          <a:p>
            <a:pPr rtl="0" fontAlgn="base"/>
            <a:r>
              <a:rPr lang="en-US" sz="1200" dirty="0">
                <a:solidFill>
                  <a:srgbClr val="000000"/>
                </a:solidFill>
              </a:rPr>
              <a:t>Value: Kindness</a:t>
            </a:r>
            <a:endParaRPr lang="en-GB" sz="1200" i="0" dirty="0">
              <a:solidFill>
                <a:srgbClr val="000000"/>
              </a:solidFill>
              <a:effectLst/>
              <a:cs typeface="Calibri"/>
            </a:endParaRPr>
          </a:p>
        </p:txBody>
      </p:sp>
      <p:sp>
        <p:nvSpPr>
          <p:cNvPr id="7" name="Rectangle 6">
            <a:extLst>
              <a:ext uri="{FF2B5EF4-FFF2-40B4-BE49-F238E27FC236}">
                <a16:creationId xmlns:a16="http://schemas.microsoft.com/office/drawing/2014/main" id="{C11D236B-1249-D819-C0CE-629260E412CE}"/>
              </a:ext>
            </a:extLst>
          </p:cNvPr>
          <p:cNvSpPr/>
          <p:nvPr/>
        </p:nvSpPr>
        <p:spPr>
          <a:xfrm>
            <a:off x="1968117" y="7256960"/>
            <a:ext cx="4591586" cy="2492990"/>
          </a:xfrm>
          <a:prstGeom prst="rect">
            <a:avLst/>
          </a:prstGeom>
          <a:solidFill>
            <a:srgbClr val="FB6D9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1200" b="1" dirty="0">
                <a:solidFill>
                  <a:schemeClr val="tx1"/>
                </a:solidFill>
              </a:rPr>
              <a:t>Progress Check:</a:t>
            </a:r>
          </a:p>
          <a:p>
            <a:pPr algn="ctr"/>
            <a:endParaRPr lang="en-GB" sz="1200" b="1" dirty="0">
              <a:solidFill>
                <a:schemeClr val="tx1"/>
              </a:solidFill>
            </a:endParaRPr>
          </a:p>
          <a:p>
            <a:r>
              <a:rPr lang="en-GB" sz="1200" dirty="0">
                <a:solidFill>
                  <a:schemeClr val="tx1"/>
                </a:solidFill>
              </a:rPr>
              <a:t>Children write a letter of complaint from Victor’s neighbours; they are concerned about the noise and disturbance during unsociable hours. This is a formal piece of writing so the style and language need to be fitting.</a:t>
            </a:r>
          </a:p>
          <a:p>
            <a:r>
              <a:rPr lang="en-GB" sz="1200" dirty="0">
                <a:solidFill>
                  <a:schemeClr val="tx1"/>
                </a:solidFill>
              </a:rPr>
              <a:t>Children write a newspaper report; some children choose to write about the giant spotted in the woods, some children write about the lightning storm, some children choose to write about William’s tragic death. Whatever the children choose to write about, they must organise their work correctly and use the correct style and tone associated with reports.</a:t>
            </a:r>
          </a:p>
        </p:txBody>
      </p:sp>
      <p:pic>
        <p:nvPicPr>
          <p:cNvPr id="9" name="Picture 8" descr="Frankenstein: Usborne Classics Retold: Usborne Classics Retold eBook by  John Grant - EPUB | Rakuten Kobo United Kingdom">
            <a:extLst>
              <a:ext uri="{FF2B5EF4-FFF2-40B4-BE49-F238E27FC236}">
                <a16:creationId xmlns:a16="http://schemas.microsoft.com/office/drawing/2014/main" id="{F6EA84A7-1191-497E-2601-B18D6EBD30A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5442" y="6422378"/>
            <a:ext cx="1674657" cy="2659714"/>
          </a:xfrm>
          <a:prstGeom prst="rect">
            <a:avLst/>
          </a:prstGeom>
          <a:noFill/>
          <a:ln>
            <a:noFill/>
          </a:ln>
        </p:spPr>
      </p:pic>
      <p:sp>
        <p:nvSpPr>
          <p:cNvPr id="10" name="TextBox 9">
            <a:extLst>
              <a:ext uri="{FF2B5EF4-FFF2-40B4-BE49-F238E27FC236}">
                <a16:creationId xmlns:a16="http://schemas.microsoft.com/office/drawing/2014/main" id="{8AECF4B7-439D-0FE9-5DF2-0A62F1D4AA35}"/>
              </a:ext>
            </a:extLst>
          </p:cNvPr>
          <p:cNvSpPr txBox="1"/>
          <p:nvPr/>
        </p:nvSpPr>
        <p:spPr>
          <a:xfrm>
            <a:off x="2005295" y="4818310"/>
            <a:ext cx="4517229" cy="2492990"/>
          </a:xfrm>
          <a:prstGeom prst="rect">
            <a:avLst/>
          </a:prstGeom>
          <a:noFill/>
        </p:spPr>
        <p:txBody>
          <a:bodyPr wrap="square">
            <a:spAutoFit/>
          </a:bodyPr>
          <a:lstStyle/>
          <a:p>
            <a:pPr marL="171450" indent="-171450">
              <a:buFont typeface="Arial" panose="020B0604020202020204" pitchFamily="34" charset="0"/>
              <a:buChar char="•"/>
            </a:pPr>
            <a:r>
              <a:rPr lang="en-GB" sz="1200" dirty="0">
                <a:solidFill>
                  <a:schemeClr val="tx1"/>
                </a:solidFill>
                <a:latin typeface="Calibri" panose="020F0502020204030204" pitchFamily="34" charset="0"/>
                <a:cs typeface="Calibri" panose="020F0502020204030204" pitchFamily="34" charset="0"/>
              </a:rPr>
              <a:t>I can use apostrophes for possession, including irregular plurals: In the following example, both are correct but have different meanings: the city’s buildings are big, the cities’ buildings are big.</a:t>
            </a:r>
          </a:p>
          <a:p>
            <a:pPr marL="171450" indent="-171450">
              <a:buFont typeface="Arial" panose="020B0604020202020204" pitchFamily="34" charset="0"/>
              <a:buChar char="•"/>
            </a:pPr>
            <a:r>
              <a:rPr lang="en-GB" sz="1200" dirty="0">
                <a:solidFill>
                  <a:schemeClr val="tx1"/>
                </a:solidFill>
                <a:latin typeface="Calibri" panose="020F0502020204030204" pitchFamily="34" charset="0"/>
                <a:cs typeface="Calibri" panose="020F0502020204030204" pitchFamily="34" charset="0"/>
              </a:rPr>
              <a:t>I can use modal verbs to suggest </a:t>
            </a:r>
            <a:r>
              <a:rPr lang="en-GB" sz="1200" dirty="0">
                <a:latin typeface="Calibri" panose="020F0502020204030204" pitchFamily="34" charset="0"/>
                <a:cs typeface="Calibri" panose="020F0502020204030204" pitchFamily="34" charset="0"/>
              </a:rPr>
              <a:t>w</a:t>
            </a:r>
            <a:r>
              <a:rPr lang="en-GB" sz="1200" dirty="0">
                <a:solidFill>
                  <a:schemeClr val="tx1"/>
                </a:solidFill>
                <a:latin typeface="Calibri" panose="020F0502020204030204" pitchFamily="34" charset="0"/>
                <a:cs typeface="Calibri" panose="020F0502020204030204" pitchFamily="34" charset="0"/>
              </a:rPr>
              <a:t>hat Victor could have done differently</a:t>
            </a:r>
            <a:endParaRPr lang="en-GB" sz="1200" dirty="0">
              <a:latin typeface="Calibri" panose="020F0502020204030204" pitchFamily="34" charset="0"/>
              <a:cs typeface="Calibri" panose="020F0502020204030204" pitchFamily="34" charset="0"/>
            </a:endParaRPr>
          </a:p>
          <a:p>
            <a:pPr marL="171450" indent="-171450">
              <a:buFont typeface="Arial" panose="020B0604020202020204" pitchFamily="34" charset="0"/>
              <a:buChar char="•"/>
            </a:pPr>
            <a:r>
              <a:rPr lang="en-GB" sz="1200" dirty="0">
                <a:solidFill>
                  <a:schemeClr val="tx1"/>
                </a:solidFill>
                <a:latin typeface="Calibri" panose="020F0502020204030204" pitchFamily="34" charset="0"/>
                <a:cs typeface="Calibri" panose="020F0502020204030204" pitchFamily="34" charset="0"/>
              </a:rPr>
              <a:t>I can write in a formal tone, using the correct level of formality, avoiding contractions and using the appropriate vocabulary.</a:t>
            </a:r>
          </a:p>
          <a:p>
            <a:pPr marL="171450" indent="-171450">
              <a:buFont typeface="Arial" panose="020B0604020202020204" pitchFamily="34" charset="0"/>
              <a:buChar char="•"/>
            </a:pPr>
            <a:r>
              <a:rPr lang="en-GB" sz="1200" dirty="0">
                <a:latin typeface="Calibri" panose="020F0502020204030204" pitchFamily="34" charset="0"/>
                <a:cs typeface="Calibri" panose="020F0502020204030204" pitchFamily="34" charset="0"/>
              </a:rPr>
              <a:t>I can begin to use t</a:t>
            </a:r>
            <a:r>
              <a:rPr lang="en-GB" sz="1200" dirty="0">
                <a:solidFill>
                  <a:schemeClr val="tx1"/>
                </a:solidFill>
                <a:latin typeface="Calibri" panose="020F0502020204030204" pitchFamily="34" charset="0"/>
                <a:cs typeface="Calibri" panose="020F0502020204030204" pitchFamily="34" charset="0"/>
              </a:rPr>
              <a:t>he subjunctive voice: If I were Victor, I would have…</a:t>
            </a:r>
          </a:p>
          <a:p>
            <a:pPr marL="171450" indent="-171450">
              <a:buFont typeface="Arial" panose="020B0604020202020204" pitchFamily="34" charset="0"/>
              <a:buChar char="•"/>
            </a:pPr>
            <a:r>
              <a:rPr lang="en-GB" sz="1200" dirty="0">
                <a:latin typeface="Calibri" panose="020F0502020204030204" pitchFamily="34" charset="0"/>
                <a:cs typeface="Calibri" panose="020F0502020204030204" pitchFamily="34" charset="0"/>
              </a:rPr>
              <a:t>I can understand and use the p</a:t>
            </a:r>
            <a:r>
              <a:rPr lang="en-GB" sz="1200" dirty="0">
                <a:solidFill>
                  <a:schemeClr val="tx1"/>
                </a:solidFill>
                <a:latin typeface="Calibri" panose="020F0502020204030204" pitchFamily="34" charset="0"/>
                <a:cs typeface="Calibri" panose="020F0502020204030204" pitchFamily="34" charset="0"/>
              </a:rPr>
              <a:t>assive voice: the creation was corrupted by a prejudice society.</a:t>
            </a:r>
          </a:p>
          <a:p>
            <a:pPr marL="171450" indent="-171450">
              <a:buFont typeface="Arial" panose="020B0604020202020204" pitchFamily="34" charset="0"/>
              <a:buChar char="•"/>
            </a:pPr>
            <a:r>
              <a:rPr lang="en-GB" sz="1200" dirty="0">
                <a:latin typeface="Calibri" panose="020F0502020204030204" pitchFamily="34" charset="0"/>
                <a:cs typeface="Calibri" panose="020F0502020204030204" pitchFamily="34" charset="0"/>
              </a:rPr>
              <a:t>I use r</a:t>
            </a:r>
            <a:r>
              <a:rPr lang="en-GB" sz="1200" dirty="0">
                <a:solidFill>
                  <a:schemeClr val="tx1"/>
                </a:solidFill>
                <a:latin typeface="Calibri" panose="020F0502020204030204" pitchFamily="34" charset="0"/>
                <a:cs typeface="Calibri" panose="020F0502020204030204" pitchFamily="34" charset="0"/>
              </a:rPr>
              <a:t>eported speech: the creation said that he was neglected.</a:t>
            </a:r>
          </a:p>
          <a:p>
            <a:endParaRPr lang="en-GB" sz="12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57604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3" name="Rectangle 2">
            <a:extLst>
              <a:ext uri="{FF2B5EF4-FFF2-40B4-BE49-F238E27FC236}">
                <a16:creationId xmlns:a16="http://schemas.microsoft.com/office/drawing/2014/main" id="{0554A0DE-78F9-D07A-494D-D23E265C08B8}"/>
              </a:ext>
            </a:extLst>
          </p:cNvPr>
          <p:cNvSpPr/>
          <p:nvPr/>
        </p:nvSpPr>
        <p:spPr>
          <a:xfrm>
            <a:off x="147743" y="1283227"/>
            <a:ext cx="1823543" cy="1116454"/>
          </a:xfrm>
          <a:prstGeom prst="rect">
            <a:avLst/>
          </a:prstGeom>
          <a:solidFill>
            <a:srgbClr val="FFE07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200" b="1" dirty="0">
                <a:solidFill>
                  <a:schemeClr val="tx1"/>
                </a:solidFill>
              </a:rPr>
              <a:t>Year 6</a:t>
            </a:r>
          </a:p>
          <a:p>
            <a:pPr rtl="0" fontAlgn="base"/>
            <a:r>
              <a:rPr lang="en-GB" sz="1200" dirty="0">
                <a:solidFill>
                  <a:srgbClr val="000000"/>
                </a:solidFill>
                <a:cs typeface="Calibri"/>
              </a:rPr>
              <a:t>The Tales of Beedle the Bard</a:t>
            </a:r>
          </a:p>
          <a:p>
            <a:pPr rtl="0" fontAlgn="base"/>
            <a:endParaRPr lang="en-GB" sz="1200" dirty="0">
              <a:solidFill>
                <a:srgbClr val="000000"/>
              </a:solidFill>
              <a:cs typeface="Calibri"/>
            </a:endParaRPr>
          </a:p>
          <a:p>
            <a:pPr rtl="0" fontAlgn="base"/>
            <a:r>
              <a:rPr lang="en-US" sz="1200" dirty="0">
                <a:solidFill>
                  <a:srgbClr val="000000"/>
                </a:solidFill>
              </a:rPr>
              <a:t>Value: Aspiration</a:t>
            </a:r>
            <a:endParaRPr lang="en-GB" sz="1200" i="0" dirty="0">
              <a:solidFill>
                <a:srgbClr val="000000"/>
              </a:solidFill>
              <a:effectLst/>
              <a:cs typeface="Calibri"/>
            </a:endParaRPr>
          </a:p>
        </p:txBody>
      </p:sp>
      <p:sp>
        <p:nvSpPr>
          <p:cNvPr id="6" name="Rectangle 5">
            <a:extLst>
              <a:ext uri="{FF2B5EF4-FFF2-40B4-BE49-F238E27FC236}">
                <a16:creationId xmlns:a16="http://schemas.microsoft.com/office/drawing/2014/main" id="{3B620315-342F-D540-5F91-46C63803CD9E}"/>
              </a:ext>
            </a:extLst>
          </p:cNvPr>
          <p:cNvSpPr/>
          <p:nvPr/>
        </p:nvSpPr>
        <p:spPr>
          <a:xfrm>
            <a:off x="2197984" y="3797523"/>
            <a:ext cx="4288825" cy="1132408"/>
          </a:xfrm>
          <a:prstGeom prst="rect">
            <a:avLst/>
          </a:prstGeom>
          <a:solidFill>
            <a:srgbClr val="FFE07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1200" b="1" dirty="0">
                <a:solidFill>
                  <a:schemeClr val="tx1"/>
                </a:solidFill>
              </a:rPr>
              <a:t>Progress Check:</a:t>
            </a:r>
          </a:p>
          <a:p>
            <a:r>
              <a:rPr lang="en-GB" sz="1200" dirty="0">
                <a:solidFill>
                  <a:schemeClr val="tx1"/>
                </a:solidFill>
              </a:rPr>
              <a:t>Children will write a short story. Description, description, description! This piece is always one of our favourites and the children get an opportunity to put into practice all of their story telling skills as they lead three characters from safety to uncertainty. </a:t>
            </a:r>
          </a:p>
        </p:txBody>
      </p:sp>
      <p:pic>
        <p:nvPicPr>
          <p:cNvPr id="8" name="Picture 2" descr="The Tales of Beedle the Bard by J. K. Rowling | Waterstones">
            <a:extLst>
              <a:ext uri="{FF2B5EF4-FFF2-40B4-BE49-F238E27FC236}">
                <a16:creationId xmlns:a16="http://schemas.microsoft.com/office/drawing/2014/main" id="{53CA6112-E04A-1FB1-023E-878D03AF79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743" y="2629027"/>
            <a:ext cx="1823543" cy="2343488"/>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21F6754-F463-9ED2-39D4-A1405B6F9DD2}"/>
              </a:ext>
            </a:extLst>
          </p:cNvPr>
          <p:cNvSpPr txBox="1"/>
          <p:nvPr/>
        </p:nvSpPr>
        <p:spPr>
          <a:xfrm>
            <a:off x="2249214" y="1505007"/>
            <a:ext cx="4086215" cy="1384995"/>
          </a:xfrm>
          <a:prstGeom prst="rect">
            <a:avLst/>
          </a:prstGeom>
          <a:noFill/>
        </p:spPr>
        <p:txBody>
          <a:bodyPr wrap="square">
            <a:spAutoFit/>
          </a:bodyPr>
          <a:lstStyle/>
          <a:p>
            <a:pPr marL="171450" indent="-171450">
              <a:buFont typeface="Arial" panose="020B0604020202020204" pitchFamily="34" charset="0"/>
              <a:buChar char="•"/>
            </a:pPr>
            <a:r>
              <a:rPr lang="en-GB" sz="1200" dirty="0">
                <a:solidFill>
                  <a:srgbClr val="000000"/>
                </a:solidFill>
              </a:rPr>
              <a:t>I u</a:t>
            </a:r>
            <a:r>
              <a:rPr lang="en-GB" sz="1200" b="0" i="0" dirty="0">
                <a:solidFill>
                  <a:srgbClr val="000000"/>
                </a:solidFill>
                <a:effectLst/>
              </a:rPr>
              <a:t>se vivid description to create tension and atmosphere</a:t>
            </a:r>
          </a:p>
          <a:p>
            <a:pPr marL="171450" indent="-171450">
              <a:buFont typeface="Arial" panose="020B0604020202020204" pitchFamily="34" charset="0"/>
              <a:buChar char="•"/>
            </a:pPr>
            <a:r>
              <a:rPr lang="en-GB" sz="1200" dirty="0">
                <a:solidFill>
                  <a:srgbClr val="000000"/>
                </a:solidFill>
              </a:rPr>
              <a:t>I </a:t>
            </a:r>
            <a:r>
              <a:rPr lang="en-GB" sz="1200" b="0" i="0" dirty="0">
                <a:solidFill>
                  <a:srgbClr val="000000"/>
                </a:solidFill>
                <a:effectLst/>
              </a:rPr>
              <a:t>use nature as a tool to signpost the mood of the story. </a:t>
            </a:r>
          </a:p>
          <a:p>
            <a:pPr marL="171450" indent="-171450">
              <a:buFont typeface="Arial" panose="020B0604020202020204" pitchFamily="34" charset="0"/>
              <a:buChar char="•"/>
            </a:pPr>
            <a:r>
              <a:rPr lang="en-GB" sz="1200" dirty="0">
                <a:cs typeface="Calibri" panose="020F0502020204030204" pitchFamily="34" charset="0"/>
              </a:rPr>
              <a:t>I can </a:t>
            </a:r>
            <a:r>
              <a:rPr lang="en-GB" sz="1200" dirty="0">
                <a:solidFill>
                  <a:schemeClr val="tx1"/>
                </a:solidFill>
                <a:cs typeface="Calibri" panose="020F0502020204030204" pitchFamily="34" charset="0"/>
              </a:rPr>
              <a:t>use direct speech (including speech punctuation and a reported clause) to show characterisation</a:t>
            </a:r>
          </a:p>
          <a:p>
            <a:pPr marL="171450" indent="-171450">
              <a:buFont typeface="Arial" panose="020B0604020202020204" pitchFamily="34" charset="0"/>
              <a:buChar char="•"/>
            </a:pPr>
            <a:r>
              <a:rPr lang="en-GB" sz="1200" dirty="0">
                <a:cs typeface="Calibri" panose="020F0502020204030204" pitchFamily="34" charset="0"/>
              </a:rPr>
              <a:t>I talk about e</a:t>
            </a:r>
            <a:r>
              <a:rPr lang="en-GB" sz="1200" dirty="0">
                <a:solidFill>
                  <a:schemeClr val="tx1"/>
                </a:solidFill>
                <a:cs typeface="Calibri" panose="020F0502020204030204" pitchFamily="34" charset="0"/>
              </a:rPr>
              <a:t>tymology and can understand where words come from, exploring prefixes and suffixes.</a:t>
            </a:r>
          </a:p>
          <a:p>
            <a:pPr marL="171450" indent="-171450">
              <a:buFont typeface="Arial" panose="020B0604020202020204" pitchFamily="34" charset="0"/>
              <a:buChar char="•"/>
            </a:pPr>
            <a:r>
              <a:rPr lang="en-GB" sz="1200" dirty="0">
                <a:solidFill>
                  <a:srgbClr val="000000"/>
                </a:solidFill>
              </a:rPr>
              <a:t>I can e</a:t>
            </a:r>
            <a:r>
              <a:rPr lang="en-GB" sz="1200" b="0" i="0" dirty="0">
                <a:solidFill>
                  <a:srgbClr val="000000"/>
                </a:solidFill>
                <a:effectLst/>
              </a:rPr>
              <a:t>dit my</a:t>
            </a:r>
            <a:r>
              <a:rPr lang="en-GB" sz="1200" dirty="0">
                <a:solidFill>
                  <a:srgbClr val="000000"/>
                </a:solidFill>
              </a:rPr>
              <a:t> </a:t>
            </a:r>
            <a:r>
              <a:rPr lang="en-GB" sz="1200" b="0" i="0" dirty="0">
                <a:solidFill>
                  <a:srgbClr val="000000"/>
                </a:solidFill>
                <a:effectLst/>
              </a:rPr>
              <a:t>description to add to the reader’s experience.</a:t>
            </a:r>
            <a:endParaRPr lang="en-GB" sz="1200" dirty="0">
              <a:solidFill>
                <a:schemeClr val="tx1"/>
              </a:solidFill>
              <a:cs typeface="Calibri" panose="020F0502020204030204" pitchFamily="34" charset="0"/>
            </a:endParaRPr>
          </a:p>
        </p:txBody>
      </p:sp>
      <p:sp>
        <p:nvSpPr>
          <p:cNvPr id="10" name="Rectangle 9">
            <a:extLst>
              <a:ext uri="{FF2B5EF4-FFF2-40B4-BE49-F238E27FC236}">
                <a16:creationId xmlns:a16="http://schemas.microsoft.com/office/drawing/2014/main" id="{DC56B50A-C84D-183F-A1EC-96BACD7FD348}"/>
              </a:ext>
            </a:extLst>
          </p:cNvPr>
          <p:cNvSpPr/>
          <p:nvPr/>
        </p:nvSpPr>
        <p:spPr>
          <a:xfrm>
            <a:off x="160443" y="5997975"/>
            <a:ext cx="1823543" cy="1116454"/>
          </a:xfrm>
          <a:prstGeom prst="rect">
            <a:avLst/>
          </a:prstGeom>
          <a:solidFill>
            <a:srgbClr val="7DDFD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200" b="1" dirty="0">
                <a:solidFill>
                  <a:schemeClr val="tx1"/>
                </a:solidFill>
              </a:rPr>
              <a:t>Year 6</a:t>
            </a:r>
          </a:p>
          <a:p>
            <a:pPr rtl="0" fontAlgn="base"/>
            <a:r>
              <a:rPr lang="en-GB" sz="1200" dirty="0">
                <a:solidFill>
                  <a:srgbClr val="000000"/>
                </a:solidFill>
                <a:cs typeface="Calibri"/>
              </a:rPr>
              <a:t>A Biography of JK Rowling</a:t>
            </a:r>
          </a:p>
          <a:p>
            <a:pPr rtl="0" fontAlgn="base"/>
            <a:endParaRPr lang="en-GB" sz="1200" dirty="0">
              <a:solidFill>
                <a:srgbClr val="000000"/>
              </a:solidFill>
              <a:cs typeface="Calibri"/>
            </a:endParaRPr>
          </a:p>
          <a:p>
            <a:pPr rtl="0" fontAlgn="base"/>
            <a:r>
              <a:rPr lang="en-US" sz="1200" dirty="0">
                <a:solidFill>
                  <a:srgbClr val="000000"/>
                </a:solidFill>
              </a:rPr>
              <a:t>Value: Aspiration</a:t>
            </a:r>
            <a:endParaRPr lang="en-GB" sz="1200" i="0" dirty="0">
              <a:solidFill>
                <a:srgbClr val="000000"/>
              </a:solidFill>
              <a:effectLst/>
              <a:cs typeface="Calibri"/>
            </a:endParaRPr>
          </a:p>
        </p:txBody>
      </p:sp>
      <p:sp>
        <p:nvSpPr>
          <p:cNvPr id="12" name="Rectangle 11">
            <a:extLst>
              <a:ext uri="{FF2B5EF4-FFF2-40B4-BE49-F238E27FC236}">
                <a16:creationId xmlns:a16="http://schemas.microsoft.com/office/drawing/2014/main" id="{AACC46E9-7DF6-1DDC-020C-56D6BCADF0F6}"/>
              </a:ext>
            </a:extLst>
          </p:cNvPr>
          <p:cNvSpPr/>
          <p:nvPr/>
        </p:nvSpPr>
        <p:spPr>
          <a:xfrm>
            <a:off x="2210684" y="8512271"/>
            <a:ext cx="4288825" cy="1132408"/>
          </a:xfrm>
          <a:prstGeom prst="rect">
            <a:avLst/>
          </a:prstGeom>
          <a:solidFill>
            <a:srgbClr val="7DDFD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1200" b="1" dirty="0">
                <a:solidFill>
                  <a:schemeClr val="tx1"/>
                </a:solidFill>
              </a:rPr>
              <a:t>Progress Check:</a:t>
            </a:r>
          </a:p>
          <a:p>
            <a:r>
              <a:rPr lang="en-GB" sz="1200" dirty="0">
                <a:solidFill>
                  <a:schemeClr val="tx1"/>
                </a:solidFill>
              </a:rPr>
              <a:t>Children will write an autobiography. They will look back at their many success and achievements over their years at school and attempt to capture emotion in their words. Autobiographies will be shared at their Leavers’ Assembly.</a:t>
            </a:r>
            <a:endParaRPr lang="en-GB" sz="1200" b="1" dirty="0">
              <a:solidFill>
                <a:schemeClr val="tx1"/>
              </a:solidFill>
            </a:endParaRPr>
          </a:p>
          <a:p>
            <a:endParaRPr lang="en-GB" sz="1200" dirty="0">
              <a:solidFill>
                <a:schemeClr val="tx1"/>
              </a:solidFill>
            </a:endParaRPr>
          </a:p>
        </p:txBody>
      </p:sp>
      <p:sp>
        <p:nvSpPr>
          <p:cNvPr id="14" name="TextBox 13">
            <a:extLst>
              <a:ext uri="{FF2B5EF4-FFF2-40B4-BE49-F238E27FC236}">
                <a16:creationId xmlns:a16="http://schemas.microsoft.com/office/drawing/2014/main" id="{B3FA840E-8BAA-E0FB-EFA2-4E6EDDB4A8F9}"/>
              </a:ext>
            </a:extLst>
          </p:cNvPr>
          <p:cNvSpPr txBox="1"/>
          <p:nvPr/>
        </p:nvSpPr>
        <p:spPr>
          <a:xfrm>
            <a:off x="2311990" y="6784596"/>
            <a:ext cx="4086215" cy="1569660"/>
          </a:xfrm>
          <a:prstGeom prst="rect">
            <a:avLst/>
          </a:prstGeom>
          <a:noFill/>
        </p:spPr>
        <p:txBody>
          <a:bodyPr wrap="square">
            <a:spAutoFit/>
          </a:bodyPr>
          <a:lstStyle/>
          <a:p>
            <a:pPr marL="171450" indent="-171450">
              <a:buFont typeface="Arial" panose="020B0604020202020204" pitchFamily="34" charset="0"/>
              <a:buChar char="•"/>
            </a:pPr>
            <a:r>
              <a:rPr lang="en-GB" sz="1200" dirty="0">
                <a:solidFill>
                  <a:srgbClr val="000000"/>
                </a:solidFill>
              </a:rPr>
              <a:t>I </a:t>
            </a:r>
            <a:r>
              <a:rPr lang="en-GB" sz="1200" dirty="0">
                <a:latin typeface="Calibri" panose="020F0502020204030204" pitchFamily="34" charset="0"/>
                <a:cs typeface="Calibri" panose="020F0502020204030204" pitchFamily="34" charset="0"/>
              </a:rPr>
              <a:t>w</a:t>
            </a:r>
            <a:r>
              <a:rPr lang="en-GB" sz="1200" dirty="0">
                <a:solidFill>
                  <a:schemeClr val="tx1"/>
                </a:solidFill>
                <a:latin typeface="Calibri" panose="020F0502020204030204" pitchFamily="34" charset="0"/>
                <a:cs typeface="Calibri" panose="020F0502020204030204" pitchFamily="34" charset="0"/>
              </a:rPr>
              <a:t>rite in the correct style associated with biographies (for example chronological order).</a:t>
            </a:r>
          </a:p>
          <a:p>
            <a:pPr marL="171450" indent="-171450">
              <a:buFont typeface="Arial" panose="020B0604020202020204" pitchFamily="34" charset="0"/>
              <a:buChar char="•"/>
            </a:pPr>
            <a:r>
              <a:rPr lang="en-GB" sz="1200" dirty="0">
                <a:latin typeface="Calibri" panose="020F0502020204030204" pitchFamily="34" charset="0"/>
                <a:cs typeface="Calibri" panose="020F0502020204030204" pitchFamily="34" charset="0"/>
              </a:rPr>
              <a:t>I can use p</a:t>
            </a:r>
            <a:r>
              <a:rPr lang="en-GB" sz="1200" dirty="0">
                <a:solidFill>
                  <a:schemeClr val="tx1"/>
                </a:solidFill>
                <a:latin typeface="Calibri" panose="020F0502020204030204" pitchFamily="34" charset="0"/>
                <a:cs typeface="Calibri" panose="020F0502020204030204" pitchFamily="34" charset="0"/>
              </a:rPr>
              <a:t>aragraphing to organise relevant information.</a:t>
            </a:r>
          </a:p>
          <a:p>
            <a:pPr marL="171450" indent="-171450">
              <a:buFont typeface="Arial" panose="020B0604020202020204" pitchFamily="34" charset="0"/>
              <a:buChar char="•"/>
            </a:pPr>
            <a:r>
              <a:rPr lang="en-GB" sz="1200" dirty="0">
                <a:latin typeface="Calibri" panose="020F0502020204030204" pitchFamily="34" charset="0"/>
                <a:cs typeface="Calibri" panose="020F0502020204030204" pitchFamily="34" charset="0"/>
              </a:rPr>
              <a:t>I choose v</a:t>
            </a:r>
            <a:r>
              <a:rPr lang="en-GB" sz="1200" dirty="0">
                <a:solidFill>
                  <a:schemeClr val="tx1"/>
                </a:solidFill>
                <a:latin typeface="Calibri" panose="020F0502020204030204" pitchFamily="34" charset="0"/>
                <a:cs typeface="Calibri" panose="020F0502020204030204" pitchFamily="34" charset="0"/>
              </a:rPr>
              <a:t>ocabulary that is appropriate to the person. </a:t>
            </a:r>
          </a:p>
          <a:p>
            <a:pPr marL="171450" indent="-171450">
              <a:buFont typeface="Arial" panose="020B0604020202020204" pitchFamily="34" charset="0"/>
              <a:buChar char="•"/>
            </a:pPr>
            <a:r>
              <a:rPr lang="en-GB" sz="1200" dirty="0">
                <a:latin typeface="Calibri" panose="020F0502020204030204" pitchFamily="34" charset="0"/>
                <a:cs typeface="Calibri" panose="020F0502020204030204" pitchFamily="34" charset="0"/>
              </a:rPr>
              <a:t>I can c</a:t>
            </a:r>
            <a:r>
              <a:rPr lang="en-GB" sz="1200" dirty="0">
                <a:solidFill>
                  <a:schemeClr val="tx1"/>
                </a:solidFill>
                <a:latin typeface="Calibri" panose="020F0502020204030204" pitchFamily="34" charset="0"/>
                <a:cs typeface="Calibri" panose="020F0502020204030204" pitchFamily="34" charset="0"/>
              </a:rPr>
              <a:t>reate empathy with the reader by describing feelings and moods. </a:t>
            </a:r>
          </a:p>
          <a:p>
            <a:pPr marL="171450" indent="-171450">
              <a:buFont typeface="Arial" panose="020B0604020202020204" pitchFamily="34" charset="0"/>
              <a:buChar char="•"/>
            </a:pPr>
            <a:r>
              <a:rPr lang="en-GB" sz="1200" dirty="0">
                <a:latin typeface="Calibri" panose="020F0502020204030204" pitchFamily="34" charset="0"/>
                <a:cs typeface="Calibri" panose="020F0502020204030204" pitchFamily="34" charset="0"/>
              </a:rPr>
              <a:t>I confidently use c</a:t>
            </a:r>
            <a:r>
              <a:rPr lang="en-GB" sz="1200" dirty="0">
                <a:solidFill>
                  <a:schemeClr val="tx1"/>
                </a:solidFill>
                <a:latin typeface="Calibri" panose="020F0502020204030204" pitchFamily="34" charset="0"/>
                <a:cs typeface="Calibri" panose="020F0502020204030204" pitchFamily="34" charset="0"/>
              </a:rPr>
              <a:t>onjunctions of cause and effect.</a:t>
            </a:r>
          </a:p>
          <a:p>
            <a:pPr marL="171450" indent="-171450">
              <a:buFont typeface="Arial" panose="020B0604020202020204" pitchFamily="34" charset="0"/>
              <a:buChar char="•"/>
            </a:pPr>
            <a:r>
              <a:rPr lang="en-GB" sz="1200" dirty="0">
                <a:latin typeface="Calibri" panose="020F0502020204030204" pitchFamily="34" charset="0"/>
                <a:cs typeface="Calibri" panose="020F0502020204030204" pitchFamily="34" charset="0"/>
              </a:rPr>
              <a:t>I create c</a:t>
            </a:r>
            <a:r>
              <a:rPr lang="en-GB" sz="1200" dirty="0">
                <a:solidFill>
                  <a:schemeClr val="tx1"/>
                </a:solidFill>
                <a:latin typeface="Calibri" panose="020F0502020204030204" pitchFamily="34" charset="0"/>
                <a:cs typeface="Calibri" panose="020F0502020204030204" pitchFamily="34" charset="0"/>
              </a:rPr>
              <a:t>ohesion in and across paragraphs by making links.</a:t>
            </a:r>
          </a:p>
        </p:txBody>
      </p:sp>
      <p:pic>
        <p:nvPicPr>
          <p:cNvPr id="16" name="Picture 15">
            <a:extLst>
              <a:ext uri="{FF2B5EF4-FFF2-40B4-BE49-F238E27FC236}">
                <a16:creationId xmlns:a16="http://schemas.microsoft.com/office/drawing/2014/main" id="{BA24108D-D0FA-1F18-8F4E-B7E6247440D4}"/>
              </a:ext>
            </a:extLst>
          </p:cNvPr>
          <p:cNvPicPr>
            <a:picLocks noChangeAspect="1"/>
          </p:cNvPicPr>
          <p:nvPr/>
        </p:nvPicPr>
        <p:blipFill>
          <a:blip r:embed="rId4"/>
          <a:srcRect/>
          <a:stretch>
            <a:fillRect/>
          </a:stretch>
        </p:blipFill>
        <p:spPr bwMode="auto">
          <a:xfrm>
            <a:off x="170126" y="7218025"/>
            <a:ext cx="1813860" cy="2426654"/>
          </a:xfrm>
          <a:prstGeom prst="rect">
            <a:avLst/>
          </a:prstGeom>
          <a:noFill/>
          <a:ln w="9525">
            <a:noFill/>
            <a:miter lim="800000"/>
            <a:headEnd/>
            <a:tailEnd/>
          </a:ln>
        </p:spPr>
      </p:pic>
    </p:spTree>
    <p:extLst>
      <p:ext uri="{BB962C8B-B14F-4D97-AF65-F5344CB8AC3E}">
        <p14:creationId xmlns:p14="http://schemas.microsoft.com/office/powerpoint/2010/main" val="190238358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1E55896D07DD748900052E6CBAACB1F" ma:contentTypeVersion="16" ma:contentTypeDescription="Create a new document." ma:contentTypeScope="" ma:versionID="af63845d2bfe3aece20d52a96d8850a4">
  <xsd:schema xmlns:xsd="http://www.w3.org/2001/XMLSchema" xmlns:xs="http://www.w3.org/2001/XMLSchema" xmlns:p="http://schemas.microsoft.com/office/2006/metadata/properties" xmlns:ns2="70c5e83d-a7b0-44b5-9eb2-438f4d97f4d9" xmlns:ns3="df879d75-6b86-4634-85d4-74d5b85558d3" targetNamespace="http://schemas.microsoft.com/office/2006/metadata/properties" ma:root="true" ma:fieldsID="bbd6c1091d3afd6922204b79fd7d16b7" ns2:_="" ns3:_="">
    <xsd:import namespace="70c5e83d-a7b0-44b5-9eb2-438f4d97f4d9"/>
    <xsd:import namespace="df879d75-6b86-4634-85d4-74d5b85558d3"/>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2:MediaLengthInSeconds"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c5e83d-a7b0-44b5-9eb2-438f4d97f4d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f05d3ca9-34b9-4998-9a20-aed4db4a722e" ma:termSetId="09814cd3-568e-fe90-9814-8d621ff8fb84" ma:anchorId="fba54fb3-c3e1-fe81-a776-ca4b69148c4d" ma:open="true" ma:isKeyword="false">
      <xsd:complexType>
        <xsd:sequence>
          <xsd:element ref="pc:Terms" minOccurs="0" maxOccurs="1"/>
        </xsd:sequence>
      </xsd:complexType>
    </xsd:element>
    <xsd:element name="MediaServiceLocation" ma:index="22"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f879d75-6b86-4634-85d4-74d5b85558d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92b5c806-8d91-46ef-a695-e47eeb533c72}" ma:internalName="TaxCatchAll" ma:showField="CatchAllData" ma:web="df879d75-6b86-4634-85d4-74d5b85558d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LengthInSeconds xmlns="70c5e83d-a7b0-44b5-9eb2-438f4d97f4d9" xsi:nil="true"/>
    <lcf76f155ced4ddcb4097134ff3c332f xmlns="70c5e83d-a7b0-44b5-9eb2-438f4d97f4d9">
      <Terms xmlns="http://schemas.microsoft.com/office/infopath/2007/PartnerControls"/>
    </lcf76f155ced4ddcb4097134ff3c332f>
    <TaxCatchAll xmlns="df879d75-6b86-4634-85d4-74d5b85558d3" xsi:nil="true"/>
  </documentManagement>
</p:properties>
</file>

<file path=customXml/itemProps1.xml><?xml version="1.0" encoding="utf-8"?>
<ds:datastoreItem xmlns:ds="http://schemas.openxmlformats.org/officeDocument/2006/customXml" ds:itemID="{E6D2728B-3AC5-4874-9DC8-97F538A1C25C}">
  <ds:schemaRefs>
    <ds:schemaRef ds:uri="http://schemas.microsoft.com/sharepoint/v3/contenttype/forms"/>
  </ds:schemaRefs>
</ds:datastoreItem>
</file>

<file path=customXml/itemProps2.xml><?xml version="1.0" encoding="utf-8"?>
<ds:datastoreItem xmlns:ds="http://schemas.openxmlformats.org/officeDocument/2006/customXml" ds:itemID="{8B799412-0559-4D2C-B032-2D996F878F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c5e83d-a7b0-44b5-9eb2-438f4d97f4d9"/>
    <ds:schemaRef ds:uri="df879d75-6b86-4634-85d4-74d5b85558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1429D3F-B6D0-4703-9689-0CE15CEF2049}">
  <ds:schemaRefs>
    <ds:schemaRef ds:uri="http://purl.org/dc/terms/"/>
    <ds:schemaRef ds:uri="http://schemas.openxmlformats.org/package/2006/metadata/core-properties"/>
    <ds:schemaRef ds:uri="http://purl.org/dc/dcmitype/"/>
    <ds:schemaRef ds:uri="df879d75-6b86-4634-85d4-74d5b85558d3"/>
    <ds:schemaRef ds:uri="http://schemas.microsoft.com/office/2006/documentManagement/types"/>
    <ds:schemaRef ds:uri="http://www.w3.org/XML/1998/namespace"/>
    <ds:schemaRef ds:uri="http://schemas.microsoft.com/office/infopath/2007/PartnerControls"/>
    <ds:schemaRef ds:uri="70c5e83d-a7b0-44b5-9eb2-438f4d97f4d9"/>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1152</Words>
  <Application>Microsoft Office PowerPoint</Application>
  <PresentationFormat>A4 Paper (210x297 mm)</PresentationFormat>
  <Paragraphs>79</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Segoe UI</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Pipe</dc:creator>
  <cp:lastModifiedBy>Lucian</cp:lastModifiedBy>
  <cp:revision>677</cp:revision>
  <cp:lastPrinted>2023-06-12T12:47:39Z</cp:lastPrinted>
  <dcterms:created xsi:type="dcterms:W3CDTF">2020-04-17T10:06:09Z</dcterms:created>
  <dcterms:modified xsi:type="dcterms:W3CDTF">2023-06-12T12:47:43Z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0x010100E1E55896D07DD748900052E6CBAACB1F</vt:lpwstr>
  </property>
  <property fmtid="{D5CDD505-2E9C-101B-9397-08002B2CF9AE}" pid="3" name="Order">
    <vt:r8>53100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MediaServiceImageTags">
    <vt:lpwstr/>
  </property>
</Properties>
</file>