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4" r:id="rId5"/>
    <p:sldId id="265" r:id="rId6"/>
    <p:sldId id="266"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2630" y="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3921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17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6671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8011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758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1394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15/07/2024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7076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15/07/2024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0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15/07/2024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88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730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2353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15/07/2024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3182960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14" name="Rectangle 13">
            <a:extLst>
              <a:ext uri="{FF2B5EF4-FFF2-40B4-BE49-F238E27FC236}">
                <a16:creationId xmlns:a16="http://schemas.microsoft.com/office/drawing/2014/main" id="{4ABF4CA8-C98B-F773-6304-75AD5F4D3155}"/>
              </a:ext>
            </a:extLst>
          </p:cNvPr>
          <p:cNvSpPr/>
          <p:nvPr/>
        </p:nvSpPr>
        <p:spPr>
          <a:xfrm>
            <a:off x="95797" y="1165293"/>
            <a:ext cx="1675512" cy="1237663"/>
          </a:xfrm>
          <a:prstGeom prst="rect">
            <a:avLst/>
          </a:prstGeom>
          <a:solidFill>
            <a:srgbClr val="ED7D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cs typeface="Calibri"/>
              </a:rPr>
              <a:t>Autumn 1</a:t>
            </a:r>
          </a:p>
          <a:p>
            <a:pPr fontAlgn="base"/>
            <a:r>
              <a:rPr lang="en-GB" sz="1200" dirty="0">
                <a:solidFill>
                  <a:srgbClr val="000000"/>
                </a:solidFill>
              </a:rPr>
              <a:t>Lead Text: Charlie and the Chocolate Factory</a:t>
            </a:r>
            <a:endParaRPr lang="en-GB" sz="1200" dirty="0">
              <a:solidFill>
                <a:srgbClr val="000000"/>
              </a:solidFill>
              <a:cs typeface="Calibri"/>
            </a:endParaRPr>
          </a:p>
          <a:p>
            <a:pPr rtl="0" fontAlgn="base"/>
            <a:endParaRPr lang="en-GB" sz="1200" i="0" dirty="0">
              <a:solidFill>
                <a:srgbClr val="000000"/>
              </a:solidFill>
              <a:effectLst/>
              <a:cs typeface="Calibri"/>
            </a:endParaRPr>
          </a:p>
          <a:p>
            <a:pPr fontAlgn="base"/>
            <a:r>
              <a:rPr lang="en-US" sz="1200" dirty="0">
                <a:solidFill>
                  <a:srgbClr val="000000"/>
                </a:solidFill>
                <a:cs typeface="Calibri"/>
              </a:rPr>
              <a:t>Value: Kindness</a:t>
            </a:r>
          </a:p>
        </p:txBody>
      </p:sp>
      <p:pic>
        <p:nvPicPr>
          <p:cNvPr id="2054" name="Picture 6" descr="Charlie and the Chocolate Factory (Charlie Bucket Series Book 1) eBook :  Dahl, Roald, Blake, Quentin: Amazon.co.uk: Kindle Store">
            <a:extLst>
              <a:ext uri="{FF2B5EF4-FFF2-40B4-BE49-F238E27FC236}">
                <a16:creationId xmlns:a16="http://schemas.microsoft.com/office/drawing/2014/main" id="{88140C68-D9A5-DE4B-DD53-6455FE112F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2" y="2479012"/>
            <a:ext cx="1678382" cy="208705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4311210-F8B8-D10E-84BA-3A39BCCE3629}"/>
              </a:ext>
            </a:extLst>
          </p:cNvPr>
          <p:cNvSpPr txBox="1"/>
          <p:nvPr/>
        </p:nvSpPr>
        <p:spPr>
          <a:xfrm>
            <a:off x="1900051" y="1168256"/>
            <a:ext cx="468588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1200" b="1" dirty="0">
              <a:cs typeface="Segoe UI"/>
            </a:endParaRPr>
          </a:p>
          <a:p>
            <a:pPr marL="171450" indent="-171450">
              <a:buFont typeface="Arial"/>
              <a:buChar char="•"/>
            </a:pPr>
            <a:r>
              <a:rPr lang="en-GB" sz="1200" dirty="0">
                <a:cs typeface="Segoe UI"/>
              </a:rPr>
              <a:t>I understand that the starting point to a well-developed sentence must be an accurate basic sentence. </a:t>
            </a:r>
            <a:endParaRPr lang="en-US">
              <a:cs typeface="Calibri"/>
            </a:endParaRPr>
          </a:p>
          <a:p>
            <a:pPr marL="171450" indent="-171450">
              <a:buFont typeface="Arial"/>
              <a:buChar char="•"/>
            </a:pPr>
            <a:r>
              <a:rPr lang="en-GB" sz="1200" dirty="0">
                <a:cs typeface="Segoe UI"/>
              </a:rPr>
              <a:t>I  consider the choice of verb as an important building block.</a:t>
            </a:r>
            <a:endParaRPr lang="en-US" dirty="0">
              <a:cs typeface="Calibri" panose="020F0502020204030204"/>
            </a:endParaRPr>
          </a:p>
          <a:p>
            <a:pPr marL="171450" indent="-171450">
              <a:buFont typeface="Arial"/>
              <a:buChar char="•"/>
            </a:pPr>
            <a:r>
              <a:rPr lang="en-GB" sz="1200" dirty="0">
                <a:cs typeface="Segoe UI"/>
              </a:rPr>
              <a:t>I use a more ‘grown-up’ thesaurus to support language development. </a:t>
            </a:r>
            <a:endParaRPr lang="en-US">
              <a:cs typeface="Calibri" panose="020F0502020204030204"/>
            </a:endParaRPr>
          </a:p>
          <a:p>
            <a:pPr marL="171450" indent="-171450">
              <a:buFont typeface="Arial"/>
              <a:buChar char="•"/>
            </a:pPr>
            <a:r>
              <a:rPr lang="en-GB" sz="1200" dirty="0">
                <a:cs typeface="Segoe UI"/>
              </a:rPr>
              <a:t>I use full speech punctuation in developing my characters. </a:t>
            </a:r>
          </a:p>
          <a:p>
            <a:pPr marL="171450" indent="-171450">
              <a:buFont typeface="Arial"/>
              <a:buChar char="•"/>
            </a:pPr>
            <a:r>
              <a:rPr lang="en-GB" sz="1200" dirty="0">
                <a:cs typeface="Segoe UI"/>
              </a:rPr>
              <a:t>I avoid a speech ‘tennis match’ between characters and only use speech when it is purposeful and has an impact on the narrative. </a:t>
            </a:r>
            <a:endParaRPr lang="en-US">
              <a:cs typeface="Calibri" panose="020F0502020204030204"/>
            </a:endParaRPr>
          </a:p>
          <a:p>
            <a:pPr marL="171450" indent="-171450">
              <a:buFont typeface="Arial"/>
              <a:buChar char="•"/>
            </a:pPr>
            <a:r>
              <a:rPr lang="en-GB" sz="1200" dirty="0">
                <a:cs typeface="Segoe UI"/>
              </a:rPr>
              <a:t>I create a powerful reported clause to add value to the direct speech.</a:t>
            </a:r>
            <a:endParaRPr lang="en-US" sz="1200" dirty="0">
              <a:cs typeface="Segoe UI"/>
            </a:endParaRPr>
          </a:p>
        </p:txBody>
      </p:sp>
      <p:sp>
        <p:nvSpPr>
          <p:cNvPr id="3" name="Rectangle 2">
            <a:extLst>
              <a:ext uri="{FF2B5EF4-FFF2-40B4-BE49-F238E27FC236}">
                <a16:creationId xmlns:a16="http://schemas.microsoft.com/office/drawing/2014/main" id="{01429A35-9A4C-A53A-4654-C3ACA62A6B40}"/>
              </a:ext>
            </a:extLst>
          </p:cNvPr>
          <p:cNvSpPr/>
          <p:nvPr/>
        </p:nvSpPr>
        <p:spPr>
          <a:xfrm>
            <a:off x="2070107" y="2983487"/>
            <a:ext cx="4517229" cy="1640223"/>
          </a:xfrm>
          <a:prstGeom prst="rect">
            <a:avLst/>
          </a:prstGeom>
          <a:solidFill>
            <a:srgbClr val="ED7D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endParaRPr lang="en-GB" sz="1200" b="1" dirty="0">
              <a:solidFill>
                <a:schemeClr val="tx1"/>
              </a:solidFill>
            </a:endParaRPr>
          </a:p>
          <a:p>
            <a:r>
              <a:rPr lang="en-GB" sz="1100" dirty="0">
                <a:solidFill>
                  <a:srgbClr val="000000"/>
                </a:solidFill>
                <a:cs typeface="Times New Roman"/>
              </a:rPr>
              <a:t>Throughout this English unit, a key focus will be to understand how Dahl makes his character descriptions so successful. To assess the children’s writing skills children will be write a developed piece of work that describes Charlie’s reaction to the glass elevator at the end of the story. Your child will try to capture the awe and wonder of this scene and describe in great detail Charlie’s reaction. The direct speech and interaction between characters that develops the scene should be a key feature of this piece of work.</a:t>
            </a:r>
            <a:endParaRPr lang="en-GB" sz="1100" dirty="0">
              <a:solidFill>
                <a:schemeClr val="tx1"/>
              </a:solidFill>
            </a:endParaRPr>
          </a:p>
        </p:txBody>
      </p:sp>
      <p:sp>
        <p:nvSpPr>
          <p:cNvPr id="6" name="Rectangle 5">
            <a:extLst>
              <a:ext uri="{FF2B5EF4-FFF2-40B4-BE49-F238E27FC236}">
                <a16:creationId xmlns:a16="http://schemas.microsoft.com/office/drawing/2014/main" id="{2B9A4BBA-F670-6914-6915-23D2A6DAB118}"/>
              </a:ext>
            </a:extLst>
          </p:cNvPr>
          <p:cNvSpPr/>
          <p:nvPr/>
        </p:nvSpPr>
        <p:spPr>
          <a:xfrm>
            <a:off x="174856" y="5885029"/>
            <a:ext cx="1675512" cy="1237663"/>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cs typeface="Calibri"/>
              </a:rPr>
              <a:t>Autumn 2</a:t>
            </a:r>
          </a:p>
          <a:p>
            <a:pPr fontAlgn="base"/>
            <a:r>
              <a:rPr lang="en-GB" sz="1200" dirty="0">
                <a:solidFill>
                  <a:srgbClr val="000000"/>
                </a:solidFill>
              </a:rPr>
              <a:t>Lead Text: The Cloud Thief</a:t>
            </a:r>
            <a:endParaRPr lang="en-GB" sz="1200" dirty="0">
              <a:solidFill>
                <a:srgbClr val="000000"/>
              </a:solidFill>
              <a:cs typeface="Calibri"/>
            </a:endParaRPr>
          </a:p>
          <a:p>
            <a:pPr rtl="0" fontAlgn="base"/>
            <a:endParaRPr lang="en-GB" sz="1200" i="0" dirty="0">
              <a:solidFill>
                <a:srgbClr val="000000"/>
              </a:solidFill>
              <a:effectLst/>
              <a:cs typeface="Calibri"/>
            </a:endParaRPr>
          </a:p>
          <a:p>
            <a:pPr fontAlgn="base"/>
            <a:r>
              <a:rPr lang="en-US" sz="1200" dirty="0">
                <a:solidFill>
                  <a:srgbClr val="000000"/>
                </a:solidFill>
                <a:cs typeface="Calibri"/>
              </a:rPr>
              <a:t>Value: Responsibility</a:t>
            </a:r>
          </a:p>
        </p:txBody>
      </p:sp>
      <p:sp>
        <p:nvSpPr>
          <p:cNvPr id="7" name="Rectangle 6">
            <a:extLst>
              <a:ext uri="{FF2B5EF4-FFF2-40B4-BE49-F238E27FC236}">
                <a16:creationId xmlns:a16="http://schemas.microsoft.com/office/drawing/2014/main" id="{0318AD5D-655C-2EAD-E0CF-1B7292F45981}"/>
              </a:ext>
            </a:extLst>
          </p:cNvPr>
          <p:cNvSpPr/>
          <p:nvPr/>
        </p:nvSpPr>
        <p:spPr>
          <a:xfrm>
            <a:off x="2149166" y="7703223"/>
            <a:ext cx="4517229" cy="1640223"/>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US" sz="1200" b="0" i="0" u="none" strike="noStrike" dirty="0">
                <a:solidFill>
                  <a:srgbClr val="000000"/>
                </a:solidFill>
                <a:effectLst/>
                <a:latin typeface="Calibri" panose="020F0502020204030204" pitchFamily="34" charset="0"/>
              </a:rPr>
              <a:t>Towards the end of this unit children will re-write </a:t>
            </a:r>
            <a:r>
              <a:rPr lang="en-US" sz="1200" dirty="0">
                <a:solidFill>
                  <a:srgbClr val="000000"/>
                </a:solidFill>
                <a:latin typeface="Calibri" panose="020F0502020204030204" pitchFamily="34" charset="0"/>
              </a:rPr>
              <a:t>a descriptive</a:t>
            </a:r>
            <a:r>
              <a:rPr lang="en-US" sz="1200" b="0" i="0" u="none" strike="noStrike" dirty="0">
                <a:solidFill>
                  <a:srgbClr val="000000"/>
                </a:solidFill>
                <a:effectLst/>
                <a:latin typeface="Calibri" panose="020F0502020204030204" pitchFamily="34" charset="0"/>
              </a:rPr>
              <a:t> scene . Using the skills mentioned above, children will describe the awe and wonder of amazement at seeing this world for the first time. Children’s work will be assessed using the skills taught within this unit as well as previously taught skills.</a:t>
            </a:r>
            <a:r>
              <a:rPr lang="en-US" sz="1200" b="0" i="0" dirty="0">
                <a:solidFill>
                  <a:srgbClr val="000000"/>
                </a:solidFill>
                <a:effectLst/>
                <a:latin typeface="Calibri" panose="020F0502020204030204" pitchFamily="34" charset="0"/>
              </a:rPr>
              <a:t>​</a:t>
            </a:r>
            <a:endParaRPr lang="en-GB" sz="1100" dirty="0">
              <a:solidFill>
                <a:schemeClr val="tx1"/>
              </a:solidFill>
            </a:endParaRPr>
          </a:p>
        </p:txBody>
      </p:sp>
      <p:sp>
        <p:nvSpPr>
          <p:cNvPr id="9" name="TextBox 8">
            <a:extLst>
              <a:ext uri="{FF2B5EF4-FFF2-40B4-BE49-F238E27FC236}">
                <a16:creationId xmlns:a16="http://schemas.microsoft.com/office/drawing/2014/main" id="{84821242-F33C-29C8-87FD-33AA94AAF26E}"/>
              </a:ext>
            </a:extLst>
          </p:cNvPr>
          <p:cNvSpPr txBox="1"/>
          <p:nvPr/>
        </p:nvSpPr>
        <p:spPr>
          <a:xfrm>
            <a:off x="2149166" y="5898934"/>
            <a:ext cx="4663252" cy="1384995"/>
          </a:xfrm>
          <a:prstGeom prst="rect">
            <a:avLst/>
          </a:prstGeom>
          <a:noFill/>
        </p:spPr>
        <p:txBody>
          <a:bodyPr wrap="square">
            <a:spAutoFit/>
          </a:bodyPr>
          <a:lstStyle/>
          <a:p>
            <a:pPr algn="ctr" rtl="0" fontAlgn="base"/>
            <a:r>
              <a:rPr lang="en-GB" sz="1200" b="0" i="0" dirty="0">
                <a:solidFill>
                  <a:srgbClr val="000000"/>
                </a:solidFill>
                <a:effectLst/>
                <a:latin typeface="Comic Sans MS" panose="030F0702030302020204" pitchFamily="66" charset="0"/>
              </a:rPr>
              <a:t>​</a:t>
            </a:r>
            <a:endParaRPr lang="en-GB" sz="1200" b="0" i="0" dirty="0">
              <a:solidFill>
                <a:srgbClr val="000000"/>
              </a:solidFill>
              <a:effectLst/>
              <a:latin typeface="Segoe UI" panose="020B0502040204020203" pitchFamily="34" charset="0"/>
            </a:endParaRPr>
          </a:p>
          <a:p>
            <a:pPr marL="171450" indent="-171450"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I use figurative language, including simile/metaphor and personification.</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a:p>
            <a:pPr marL="171450" indent="-171450"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I can consider manipulating sentences by reordering and understand the changes this has on </a:t>
            </a:r>
            <a:r>
              <a:rPr lang="en-GB" sz="1200" dirty="0">
                <a:solidFill>
                  <a:srgbClr val="000000"/>
                </a:solidFill>
                <a:latin typeface="Calibri" panose="020F0502020204030204" pitchFamily="34" charset="0"/>
              </a:rPr>
              <a:t>my</a:t>
            </a:r>
            <a:r>
              <a:rPr lang="en-GB" sz="1200" b="0" i="0" u="none" strike="noStrike" dirty="0">
                <a:solidFill>
                  <a:srgbClr val="000000"/>
                </a:solidFill>
                <a:effectLst/>
                <a:latin typeface="Calibri" panose="020F0502020204030204" pitchFamily="34" charset="0"/>
              </a:rPr>
              <a:t> reader’s experience.</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rPr>
              <a:t>I use r</a:t>
            </a:r>
            <a:r>
              <a:rPr lang="en-GB" sz="1200" b="0" i="0" u="none" strike="noStrike" dirty="0">
                <a:solidFill>
                  <a:srgbClr val="000000"/>
                </a:solidFill>
                <a:effectLst/>
                <a:latin typeface="Calibri" panose="020F0502020204030204" pitchFamily="34" charset="0"/>
              </a:rPr>
              <a:t>elative clauses to provide extra detail.</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a:p>
            <a:pPr marL="171450" indent="-171450"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I am confident in using adverbials of time, manner and place.</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p:txBody>
      </p:sp>
      <p:pic>
        <p:nvPicPr>
          <p:cNvPr id="4" name="Picture 4" descr="Chicken House Books - The Cloud Thief">
            <a:extLst>
              <a:ext uri="{FF2B5EF4-FFF2-40B4-BE49-F238E27FC236}">
                <a16:creationId xmlns:a16="http://schemas.microsoft.com/office/drawing/2014/main" id="{AFC3A29B-820A-1F02-E8A0-17EAA44F3A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856" y="7283929"/>
            <a:ext cx="1725195" cy="22357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742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14" name="Rectangle 13">
            <a:extLst>
              <a:ext uri="{FF2B5EF4-FFF2-40B4-BE49-F238E27FC236}">
                <a16:creationId xmlns:a16="http://schemas.microsoft.com/office/drawing/2014/main" id="{4ABF4CA8-C98B-F773-6304-75AD5F4D3155}"/>
              </a:ext>
            </a:extLst>
          </p:cNvPr>
          <p:cNvSpPr/>
          <p:nvPr/>
        </p:nvSpPr>
        <p:spPr>
          <a:xfrm>
            <a:off x="95797" y="1165293"/>
            <a:ext cx="1675512" cy="1237663"/>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cs typeface="Calibri"/>
              </a:rPr>
              <a:t>Spring 1</a:t>
            </a:r>
          </a:p>
          <a:p>
            <a:pPr fontAlgn="base"/>
            <a:r>
              <a:rPr lang="en-GB" sz="1200" dirty="0">
                <a:solidFill>
                  <a:srgbClr val="000000"/>
                </a:solidFill>
              </a:rPr>
              <a:t>Lead Text: Glow</a:t>
            </a:r>
          </a:p>
          <a:p>
            <a:pPr fontAlgn="base"/>
            <a:endParaRPr lang="en-GB" sz="1200" dirty="0">
              <a:solidFill>
                <a:srgbClr val="000000"/>
              </a:solidFill>
            </a:endParaRPr>
          </a:p>
          <a:p>
            <a:pPr fontAlgn="base"/>
            <a:r>
              <a:rPr lang="en-GB" sz="1200" dirty="0">
                <a:solidFill>
                  <a:srgbClr val="000000"/>
                </a:solidFill>
              </a:rPr>
              <a:t>Value: Curiosity</a:t>
            </a:r>
            <a:endParaRPr lang="en-US" sz="1200" dirty="0">
              <a:solidFill>
                <a:srgbClr val="000000"/>
              </a:solidFill>
              <a:cs typeface="Calibri"/>
            </a:endParaRPr>
          </a:p>
        </p:txBody>
      </p:sp>
      <p:sp>
        <p:nvSpPr>
          <p:cNvPr id="3" name="Rectangle 2">
            <a:extLst>
              <a:ext uri="{FF2B5EF4-FFF2-40B4-BE49-F238E27FC236}">
                <a16:creationId xmlns:a16="http://schemas.microsoft.com/office/drawing/2014/main" id="{01429A35-9A4C-A53A-4654-C3ACA62A6B40}"/>
              </a:ext>
            </a:extLst>
          </p:cNvPr>
          <p:cNvSpPr/>
          <p:nvPr/>
        </p:nvSpPr>
        <p:spPr>
          <a:xfrm>
            <a:off x="3254187" y="3235806"/>
            <a:ext cx="3144017" cy="1640223"/>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a:solidFill>
                  <a:schemeClr val="tx1"/>
                </a:solidFill>
              </a:rPr>
              <a:t>Throughout this unit, Year 5 will develop their formal, non-fiction writing skills based around our beautiful text. They will also develop our skills of recall and accuracy when writing a recount of our visit to Winchester Science museum. </a:t>
            </a:r>
          </a:p>
        </p:txBody>
      </p:sp>
      <p:sp>
        <p:nvSpPr>
          <p:cNvPr id="6" name="TextBox 5">
            <a:extLst>
              <a:ext uri="{FF2B5EF4-FFF2-40B4-BE49-F238E27FC236}">
                <a16:creationId xmlns:a16="http://schemas.microsoft.com/office/drawing/2014/main" id="{E9FD110A-E28D-A39E-465B-37811870B15A}"/>
              </a:ext>
            </a:extLst>
          </p:cNvPr>
          <p:cNvSpPr txBox="1"/>
          <p:nvPr/>
        </p:nvSpPr>
        <p:spPr>
          <a:xfrm>
            <a:off x="1968117" y="1186922"/>
            <a:ext cx="4517229" cy="1569660"/>
          </a:xfrm>
          <a:prstGeom prst="rect">
            <a:avLst/>
          </a:prstGeom>
          <a:noFill/>
        </p:spPr>
        <p:txBody>
          <a:bodyPr wrap="square">
            <a:spAutoFit/>
          </a:bodyPr>
          <a:lstStyle/>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use a range of clause types </a:t>
            </a:r>
            <a:r>
              <a:rPr lang="en-GB" sz="1200" dirty="0">
                <a:latin typeface="Calibri" panose="020F0502020204030204" pitchFamily="34" charset="0"/>
                <a:cs typeface="Calibri" panose="020F0502020204030204" pitchFamily="34" charset="0"/>
              </a:rPr>
              <a:t>within varied structures.</a:t>
            </a:r>
            <a:endParaRPr lang="en-GB" sz="1200" dirty="0">
              <a:solidFill>
                <a:schemeClr val="tx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write</a:t>
            </a:r>
            <a:r>
              <a:rPr lang="en-GB" sz="1200" dirty="0">
                <a:solidFill>
                  <a:schemeClr val="tx1"/>
                </a:solidFill>
                <a:latin typeface="Calibri" panose="020F0502020204030204" pitchFamily="34" charset="0"/>
                <a:cs typeface="Calibri" panose="020F0502020204030204" pitchFamily="34" charset="0"/>
              </a:rPr>
              <a:t> parenthesis using brackets and dashes. </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use a</a:t>
            </a:r>
            <a:r>
              <a:rPr lang="en-GB" sz="1200" dirty="0">
                <a:solidFill>
                  <a:schemeClr val="tx1"/>
                </a:solidFill>
                <a:latin typeface="Calibri" panose="020F0502020204030204" pitchFamily="34" charset="0"/>
                <a:cs typeface="Calibri" panose="020F0502020204030204" pitchFamily="34" charset="0"/>
              </a:rPr>
              <a:t>dverbial and prepositional phrases to support cohesion. </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a:t>
            </a:r>
            <a:r>
              <a:rPr lang="en-GB" sz="1200" dirty="0">
                <a:solidFill>
                  <a:schemeClr val="tx1"/>
                </a:solidFill>
                <a:latin typeface="Calibri" panose="020F0502020204030204" pitchFamily="34" charset="0"/>
                <a:cs typeface="Calibri" panose="020F0502020204030204" pitchFamily="34" charset="0"/>
              </a:rPr>
              <a:t>use a semi-colon.</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recognise the difference between formal and informal.</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use a thesaurus to select more formal vocabulary.</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have a secure knowledge of a wider range of tenses, and the different verb forms of ‘to be’.</a:t>
            </a:r>
          </a:p>
        </p:txBody>
      </p:sp>
      <p:sp>
        <p:nvSpPr>
          <p:cNvPr id="4" name="Rectangle 3">
            <a:extLst>
              <a:ext uri="{FF2B5EF4-FFF2-40B4-BE49-F238E27FC236}">
                <a16:creationId xmlns:a16="http://schemas.microsoft.com/office/drawing/2014/main" id="{E0A42EED-A4A4-317A-D952-968E44F3FE26}"/>
              </a:ext>
            </a:extLst>
          </p:cNvPr>
          <p:cNvSpPr/>
          <p:nvPr/>
        </p:nvSpPr>
        <p:spPr>
          <a:xfrm>
            <a:off x="205464" y="6003993"/>
            <a:ext cx="1675512" cy="1237663"/>
          </a:xfrm>
          <a:prstGeom prst="rect">
            <a:avLst/>
          </a:prstGeom>
          <a:solidFill>
            <a:srgbClr val="FB6D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cs typeface="Calibri"/>
              </a:rPr>
              <a:t>Spring 2</a:t>
            </a:r>
          </a:p>
          <a:p>
            <a:pPr fontAlgn="base"/>
            <a:r>
              <a:rPr lang="en-GB" sz="1200" dirty="0">
                <a:solidFill>
                  <a:srgbClr val="000000"/>
                </a:solidFill>
              </a:rPr>
              <a:t>Lead Text: Who Let the Gods Out</a:t>
            </a:r>
          </a:p>
          <a:p>
            <a:pPr fontAlgn="base"/>
            <a:endParaRPr lang="en-GB" sz="1200" dirty="0">
              <a:solidFill>
                <a:srgbClr val="000000"/>
              </a:solidFill>
            </a:endParaRPr>
          </a:p>
          <a:p>
            <a:pPr fontAlgn="base"/>
            <a:r>
              <a:rPr lang="en-GB" sz="1200" dirty="0">
                <a:solidFill>
                  <a:srgbClr val="000000"/>
                </a:solidFill>
              </a:rPr>
              <a:t>Value: Kindness</a:t>
            </a:r>
            <a:endParaRPr lang="en-US" sz="1200" dirty="0">
              <a:solidFill>
                <a:srgbClr val="000000"/>
              </a:solidFill>
              <a:cs typeface="Calibri"/>
            </a:endParaRPr>
          </a:p>
        </p:txBody>
      </p:sp>
      <p:sp>
        <p:nvSpPr>
          <p:cNvPr id="7" name="Rectangle 6">
            <a:extLst>
              <a:ext uri="{FF2B5EF4-FFF2-40B4-BE49-F238E27FC236}">
                <a16:creationId xmlns:a16="http://schemas.microsoft.com/office/drawing/2014/main" id="{F54B0DB9-236B-A44D-A2A5-CA3F80CF272B}"/>
              </a:ext>
            </a:extLst>
          </p:cNvPr>
          <p:cNvSpPr/>
          <p:nvPr/>
        </p:nvSpPr>
        <p:spPr>
          <a:xfrm>
            <a:off x="2077783" y="7689846"/>
            <a:ext cx="4517229" cy="1640223"/>
          </a:xfrm>
          <a:prstGeom prst="rect">
            <a:avLst/>
          </a:prstGeom>
          <a:solidFill>
            <a:srgbClr val="FB6D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a:solidFill>
                  <a:schemeClr val="tx1"/>
                </a:solidFill>
              </a:rPr>
              <a:t>As perspectives are an important feature of the text, children write a letter of complaint to show different points of view. (Of course, making the complaints as ridiculously funny as possible is important!)</a:t>
            </a:r>
          </a:p>
          <a:p>
            <a:endParaRPr lang="en-GB" sz="1200" dirty="0">
              <a:solidFill>
                <a:schemeClr val="tx1"/>
              </a:solidFill>
            </a:endParaRPr>
          </a:p>
          <a:p>
            <a:r>
              <a:rPr lang="en-GB" sz="1200" dirty="0">
                <a:solidFill>
                  <a:schemeClr val="tx1"/>
                </a:solidFill>
              </a:rPr>
              <a:t>Diaries allow another opportunity to consider perspectives and view points.</a:t>
            </a:r>
          </a:p>
        </p:txBody>
      </p:sp>
      <p:sp>
        <p:nvSpPr>
          <p:cNvPr id="9" name="TextBox 8">
            <a:extLst>
              <a:ext uri="{FF2B5EF4-FFF2-40B4-BE49-F238E27FC236}">
                <a16:creationId xmlns:a16="http://schemas.microsoft.com/office/drawing/2014/main" id="{E80FDE8B-699A-BAA6-62FD-F4B973C882BC}"/>
              </a:ext>
            </a:extLst>
          </p:cNvPr>
          <p:cNvSpPr txBox="1"/>
          <p:nvPr/>
        </p:nvSpPr>
        <p:spPr>
          <a:xfrm>
            <a:off x="2077784" y="6049684"/>
            <a:ext cx="4517229" cy="1200329"/>
          </a:xfrm>
          <a:prstGeom prst="rect">
            <a:avLst/>
          </a:prstGeom>
          <a:noFill/>
        </p:spPr>
        <p:txBody>
          <a:bodyPr wrap="square">
            <a:spAutoFit/>
          </a:bodyPr>
          <a:lstStyle/>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I can use humour to develop characters.</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I can describe emotions to develop </a:t>
            </a:r>
            <a:r>
              <a:rPr lang="en-GB" sz="1200" dirty="0" err="1">
                <a:solidFill>
                  <a:srgbClr val="000000"/>
                </a:solidFill>
                <a:latin typeface="Calibri" panose="020F0502020204030204" pitchFamily="34" charset="0"/>
                <a:cs typeface="Calibri" panose="020F0502020204030204" pitchFamily="34" charset="0"/>
              </a:rPr>
              <a:t>characteristion</a:t>
            </a:r>
            <a:r>
              <a:rPr lang="en-GB" sz="1200" dirty="0">
                <a:solidFill>
                  <a:srgbClr val="000000"/>
                </a:solidFill>
                <a:latin typeface="Calibri" panose="020F0502020204030204" pitchFamily="34" charset="0"/>
                <a:cs typeface="Calibri" panose="020F0502020204030204" pitchFamily="34" charset="0"/>
              </a:rPr>
              <a:t>.</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I use speech (and associated punctuation) to bring the characters to life, including a reported clause.</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I use figurative language – alliteration, similes and metaphors into my writing.</a:t>
            </a:r>
          </a:p>
        </p:txBody>
      </p:sp>
      <p:pic>
        <p:nvPicPr>
          <p:cNvPr id="10" name="Picture 2" descr="Who Let The Gods Out? (Audio Download): Maz Evans, Maz Evans, W. F. Howes  Ltd: Amazon.co.uk: Audible Books &amp; Originals">
            <a:extLst>
              <a:ext uri="{FF2B5EF4-FFF2-40B4-BE49-F238E27FC236}">
                <a16:creationId xmlns:a16="http://schemas.microsoft.com/office/drawing/2014/main" id="{24A3B9B3-DE13-47D3-0C76-E059DBB720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463" y="7322274"/>
            <a:ext cx="1664303" cy="200779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18436917-4FE7-3762-CBEA-89EEF8610C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97" y="2809367"/>
            <a:ext cx="2670662" cy="2093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033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5" name="Rectangle 4">
            <a:extLst>
              <a:ext uri="{FF2B5EF4-FFF2-40B4-BE49-F238E27FC236}">
                <a16:creationId xmlns:a16="http://schemas.microsoft.com/office/drawing/2014/main" id="{0AD7DBBA-AC2B-85AB-6518-BEA15A919E6B}"/>
              </a:ext>
            </a:extLst>
          </p:cNvPr>
          <p:cNvSpPr/>
          <p:nvPr/>
        </p:nvSpPr>
        <p:spPr>
          <a:xfrm>
            <a:off x="95796" y="1165293"/>
            <a:ext cx="1842077" cy="1237663"/>
          </a:xfrm>
          <a:prstGeom prst="rect">
            <a:avLst/>
          </a:prstGeom>
          <a:solidFill>
            <a:srgbClr val="FFE07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cs typeface="Calibri"/>
              </a:rPr>
              <a:t>Summer 1</a:t>
            </a:r>
          </a:p>
          <a:p>
            <a:pPr fontAlgn="base"/>
            <a:r>
              <a:rPr lang="en-GB" sz="1200" dirty="0">
                <a:solidFill>
                  <a:srgbClr val="000000"/>
                </a:solidFill>
              </a:rPr>
              <a:t>Lead Text: Wonder</a:t>
            </a:r>
          </a:p>
          <a:p>
            <a:pPr fontAlgn="base"/>
            <a:endParaRPr lang="en-GB" sz="1200" dirty="0">
              <a:solidFill>
                <a:srgbClr val="000000"/>
              </a:solidFill>
            </a:endParaRPr>
          </a:p>
          <a:p>
            <a:pPr fontAlgn="base"/>
            <a:r>
              <a:rPr lang="en-GB" sz="1200" b="1" dirty="0">
                <a:solidFill>
                  <a:srgbClr val="000000"/>
                </a:solidFill>
              </a:rPr>
              <a:t>Value: Kindness</a:t>
            </a:r>
            <a:endParaRPr lang="en-US" sz="1200" b="1" dirty="0">
              <a:solidFill>
                <a:srgbClr val="000000"/>
              </a:solidFill>
              <a:cs typeface="Calibri"/>
            </a:endParaRPr>
          </a:p>
        </p:txBody>
      </p:sp>
      <p:sp>
        <p:nvSpPr>
          <p:cNvPr id="8" name="Rectangle 7">
            <a:extLst>
              <a:ext uri="{FF2B5EF4-FFF2-40B4-BE49-F238E27FC236}">
                <a16:creationId xmlns:a16="http://schemas.microsoft.com/office/drawing/2014/main" id="{F47753D3-F144-3EF2-C801-BB72FF040803}"/>
              </a:ext>
            </a:extLst>
          </p:cNvPr>
          <p:cNvSpPr/>
          <p:nvPr/>
        </p:nvSpPr>
        <p:spPr>
          <a:xfrm>
            <a:off x="2093700" y="3468267"/>
            <a:ext cx="4619238" cy="1772576"/>
          </a:xfrm>
          <a:prstGeom prst="rect">
            <a:avLst/>
          </a:prstGeom>
          <a:solidFill>
            <a:srgbClr val="FFE07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r>
              <a:rPr lang="en-GB" sz="1200" b="1" dirty="0">
                <a:solidFill>
                  <a:schemeClr val="tx1"/>
                </a:solidFill>
              </a:rPr>
              <a:t>Y5 children will be challenged to write from different perspectives.</a:t>
            </a:r>
          </a:p>
          <a:p>
            <a:r>
              <a:rPr lang="en-GB" sz="1200" b="0" i="0" dirty="0">
                <a:solidFill>
                  <a:srgbClr val="000000"/>
                </a:solidFill>
                <a:effectLst/>
                <a:latin typeface="WordVisi_MSFontService"/>
              </a:rPr>
              <a:t>Children will all write a letter to </a:t>
            </a:r>
            <a:r>
              <a:rPr lang="en-GB" sz="1200" dirty="0">
                <a:solidFill>
                  <a:srgbClr val="000000"/>
                </a:solidFill>
                <a:latin typeface="WordVisi_MSFontService"/>
              </a:rPr>
              <a:t>the school but from various perspectives. Some children will write to the teacher from Auggie explaining how he feels about starting a new school. Some children will write a f</a:t>
            </a:r>
            <a:r>
              <a:rPr lang="en-GB" sz="1200" b="0" i="0" dirty="0">
                <a:solidFill>
                  <a:srgbClr val="000000"/>
                </a:solidFill>
                <a:effectLst/>
                <a:latin typeface="WordVisi_MSFontService"/>
              </a:rPr>
              <a:t>ormal letter from mum to school to explain her son’s (Auggie) needs and apply for a place for Auggie. </a:t>
            </a:r>
            <a:r>
              <a:rPr lang="en-GB" sz="1200" dirty="0">
                <a:solidFill>
                  <a:srgbClr val="000000"/>
                </a:solidFill>
                <a:latin typeface="WordVisi_MSFontService"/>
              </a:rPr>
              <a:t>Other children will write a formal children from the headteacher to Auggie’s mum to reassure her that Auggie will succeed at his new school</a:t>
            </a:r>
            <a:endParaRPr lang="en-GB" sz="1200" b="1" dirty="0">
              <a:solidFill>
                <a:schemeClr val="tx1"/>
              </a:solidFill>
            </a:endParaRPr>
          </a:p>
        </p:txBody>
      </p:sp>
      <p:sp>
        <p:nvSpPr>
          <p:cNvPr id="11" name="TextBox 10">
            <a:extLst>
              <a:ext uri="{FF2B5EF4-FFF2-40B4-BE49-F238E27FC236}">
                <a16:creationId xmlns:a16="http://schemas.microsoft.com/office/drawing/2014/main" id="{A204BC50-E554-1160-7A30-0F56C7E7FF18}"/>
              </a:ext>
            </a:extLst>
          </p:cNvPr>
          <p:cNvSpPr txBox="1"/>
          <p:nvPr/>
        </p:nvSpPr>
        <p:spPr>
          <a:xfrm>
            <a:off x="2101174" y="1180122"/>
            <a:ext cx="4660377" cy="2492990"/>
          </a:xfrm>
          <a:prstGeom prst="rect">
            <a:avLst/>
          </a:prstGeom>
          <a:noFill/>
        </p:spPr>
        <p:txBody>
          <a:bodyPr wrap="square">
            <a:spAutoFit/>
          </a:bodyPr>
          <a:lstStyle/>
          <a:p>
            <a:r>
              <a:rPr lang="en-GB" sz="1200" dirty="0">
                <a:solidFill>
                  <a:schemeClr val="tx1"/>
                </a:solidFill>
                <a:cs typeface="Calibri" panose="020F0502020204030204" pitchFamily="34" charset="0"/>
              </a:rPr>
              <a:t>Perspective is a key skill to unpick this half term. The book is presented from different view points, sometimes retelling the same event but from someone else’s perspective. Being an efficient writer means that you are able to write purposefully from a range of perspectives. When we write from the viewpoint of someone else, it is necessary to adapt our style so that the writing ‘feels’ like it has been written by that person. But how do we do this? In this unit, Year 5 consider how Palacio writes to give each character their own voice.</a:t>
            </a:r>
          </a:p>
          <a:p>
            <a:pPr marL="171450" indent="-171450">
              <a:buFont typeface="Arial" panose="020B0604020202020204" pitchFamily="34" charset="0"/>
              <a:buChar char="•"/>
            </a:pPr>
            <a:r>
              <a:rPr lang="en-US" sz="1200" dirty="0">
                <a:solidFill>
                  <a:srgbClr val="000000"/>
                </a:solidFill>
              </a:rPr>
              <a:t>I can i</a:t>
            </a:r>
            <a:r>
              <a:rPr lang="en-US" sz="1200" b="0" i="0" dirty="0">
                <a:solidFill>
                  <a:srgbClr val="000000"/>
                </a:solidFill>
                <a:effectLst/>
              </a:rPr>
              <a:t>dentify formal and informal style in writing</a:t>
            </a:r>
            <a:endParaRPr lang="en-GB" sz="1200" b="0" i="0" dirty="0">
              <a:solidFill>
                <a:schemeClr val="tx1"/>
              </a:solidFill>
              <a:effectLst/>
              <a:cs typeface="Calibri" panose="020F0502020204030204" pitchFamily="34" charset="0"/>
            </a:endParaRPr>
          </a:p>
          <a:p>
            <a:pPr marL="171450" indent="-171450">
              <a:buFont typeface="Arial" panose="020B0604020202020204" pitchFamily="34" charset="0"/>
              <a:buChar char="•"/>
            </a:pPr>
            <a:r>
              <a:rPr lang="en-GB" sz="1200" b="0" i="0" dirty="0">
                <a:solidFill>
                  <a:srgbClr val="000000"/>
                </a:solidFill>
                <a:effectLst/>
              </a:rPr>
              <a:t>I can use parenthesis and vocabulary to add informality</a:t>
            </a:r>
            <a:endParaRPr lang="en-GB" sz="1200" dirty="0">
              <a:solidFill>
                <a:schemeClr val="tx1"/>
              </a:solidFill>
              <a:cs typeface="Calibri" panose="020F0502020204030204" pitchFamily="34" charset="0"/>
            </a:endParaRPr>
          </a:p>
          <a:p>
            <a:pPr marL="171450" indent="-171450">
              <a:buFont typeface="Arial" panose="020B0604020202020204" pitchFamily="34" charset="0"/>
              <a:buChar char="•"/>
            </a:pPr>
            <a:r>
              <a:rPr lang="en-GB" sz="1200" b="0" i="0" dirty="0">
                <a:solidFill>
                  <a:srgbClr val="000000"/>
                </a:solidFill>
                <a:effectLst/>
              </a:rPr>
              <a:t>I can infer the meaning of language from a text</a:t>
            </a:r>
          </a:p>
          <a:p>
            <a:pPr marL="171450" indent="-171450">
              <a:buFont typeface="Arial" panose="020B0604020202020204" pitchFamily="34" charset="0"/>
              <a:buChar char="•"/>
            </a:pPr>
            <a:r>
              <a:rPr lang="en-US" sz="1200" b="0" i="0" dirty="0">
                <a:solidFill>
                  <a:srgbClr val="000000"/>
                </a:solidFill>
                <a:effectLst/>
              </a:rPr>
              <a:t>I can identify and use the passive voice</a:t>
            </a:r>
            <a:endParaRPr lang="en-GB" sz="1200" dirty="0">
              <a:solidFill>
                <a:schemeClr val="tx1"/>
              </a:solidFill>
              <a:latin typeface="Comic Sans MS" panose="030F0702030302020204" pitchFamily="66" charset="0"/>
            </a:endParaRPr>
          </a:p>
          <a:p>
            <a:pPr algn="l" rtl="0" fontAlgn="base"/>
            <a:endParaRPr lang="en-GB" sz="1200" dirty="0">
              <a:solidFill>
                <a:srgbClr val="000000"/>
              </a:solidFill>
              <a:latin typeface="Calibri" panose="020F0502020204030204" pitchFamily="34" charset="0"/>
              <a:cs typeface="Calibri" panose="020F0502020204030204" pitchFamily="34" charset="0"/>
            </a:endParaRPr>
          </a:p>
        </p:txBody>
      </p:sp>
      <p:pic>
        <p:nvPicPr>
          <p:cNvPr id="12" name="Picture 2" descr="Wonder (Palacio novel) - Wikipedia">
            <a:extLst>
              <a:ext uri="{FF2B5EF4-FFF2-40B4-BE49-F238E27FC236}">
                <a16:creationId xmlns:a16="http://schemas.microsoft.com/office/drawing/2014/main" id="{E4617511-AE5C-32C1-6769-4784A1A131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428" y="2492513"/>
            <a:ext cx="1809972" cy="274833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C5566F55-10A6-1351-B398-40C5E9934E45}"/>
              </a:ext>
            </a:extLst>
          </p:cNvPr>
          <p:cNvSpPr/>
          <p:nvPr/>
        </p:nvSpPr>
        <p:spPr>
          <a:xfrm>
            <a:off x="120428" y="5369225"/>
            <a:ext cx="1842077" cy="1237663"/>
          </a:xfrm>
          <a:prstGeom prst="rect">
            <a:avLst/>
          </a:prstGeom>
          <a:solidFill>
            <a:srgbClr val="7DDF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cs typeface="Calibri"/>
              </a:rPr>
              <a:t>Summer 2</a:t>
            </a:r>
          </a:p>
          <a:p>
            <a:pPr fontAlgn="base"/>
            <a:r>
              <a:rPr lang="en-GB" sz="1200" dirty="0">
                <a:solidFill>
                  <a:srgbClr val="000000"/>
                </a:solidFill>
              </a:rPr>
              <a:t>Lead Text: Wonder</a:t>
            </a:r>
          </a:p>
          <a:p>
            <a:pPr fontAlgn="base"/>
            <a:endParaRPr lang="en-GB" sz="1200" dirty="0">
              <a:solidFill>
                <a:srgbClr val="000000"/>
              </a:solidFill>
            </a:endParaRPr>
          </a:p>
          <a:p>
            <a:pPr fontAlgn="base"/>
            <a:r>
              <a:rPr lang="en-GB" sz="1200" b="1" dirty="0">
                <a:solidFill>
                  <a:srgbClr val="000000"/>
                </a:solidFill>
              </a:rPr>
              <a:t>Value: Aspiration</a:t>
            </a:r>
            <a:endParaRPr lang="en-US" sz="1200" b="1" dirty="0">
              <a:solidFill>
                <a:srgbClr val="000000"/>
              </a:solidFill>
              <a:cs typeface="Calibri"/>
            </a:endParaRPr>
          </a:p>
        </p:txBody>
      </p:sp>
      <p:sp>
        <p:nvSpPr>
          <p:cNvPr id="16" name="Rectangle 15">
            <a:extLst>
              <a:ext uri="{FF2B5EF4-FFF2-40B4-BE49-F238E27FC236}">
                <a16:creationId xmlns:a16="http://schemas.microsoft.com/office/drawing/2014/main" id="{0A5FD955-8FC8-2CD5-3FEA-D1BDEC043285}"/>
              </a:ext>
            </a:extLst>
          </p:cNvPr>
          <p:cNvSpPr/>
          <p:nvPr/>
        </p:nvSpPr>
        <p:spPr>
          <a:xfrm>
            <a:off x="2027930" y="8363045"/>
            <a:ext cx="4660377" cy="1390805"/>
          </a:xfrm>
          <a:prstGeom prst="rect">
            <a:avLst/>
          </a:prstGeom>
          <a:solidFill>
            <a:srgbClr val="7DDF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endParaRPr lang="en-GB" sz="1200" b="1" dirty="0">
              <a:solidFill>
                <a:schemeClr val="tx1"/>
              </a:solidFill>
            </a:endParaRPr>
          </a:p>
          <a:p>
            <a:r>
              <a:rPr lang="en-GB" sz="1200" dirty="0">
                <a:solidFill>
                  <a:schemeClr val="tx1"/>
                </a:solidFill>
              </a:rPr>
              <a:t>Y5 children will be challenged to use their descriptive skills in a more mindful way. Would a setting description be different if written from the perspectives of different people? How might the ideas of a person with a hearing impairment be different to that of someone who is blind? </a:t>
            </a:r>
          </a:p>
          <a:p>
            <a:r>
              <a:rPr lang="en-GB" sz="1200" dirty="0">
                <a:solidFill>
                  <a:schemeClr val="tx1"/>
                </a:solidFill>
              </a:rPr>
              <a:t>Children will write a setting description of a forest with some senses removed.</a:t>
            </a:r>
          </a:p>
        </p:txBody>
      </p:sp>
      <p:sp>
        <p:nvSpPr>
          <p:cNvPr id="17" name="TextBox 16">
            <a:extLst>
              <a:ext uri="{FF2B5EF4-FFF2-40B4-BE49-F238E27FC236}">
                <a16:creationId xmlns:a16="http://schemas.microsoft.com/office/drawing/2014/main" id="{6AAC79C0-02AF-6F1C-C7CF-F6441A9A36FA}"/>
              </a:ext>
            </a:extLst>
          </p:cNvPr>
          <p:cNvSpPr txBox="1"/>
          <p:nvPr/>
        </p:nvSpPr>
        <p:spPr>
          <a:xfrm>
            <a:off x="2052561" y="5369225"/>
            <a:ext cx="4660377" cy="3046988"/>
          </a:xfrm>
          <a:prstGeom prst="rect">
            <a:avLst/>
          </a:prstGeom>
          <a:noFill/>
        </p:spPr>
        <p:txBody>
          <a:bodyPr wrap="square">
            <a:spAutoFit/>
          </a:bodyPr>
          <a:lstStyle/>
          <a:p>
            <a:r>
              <a:rPr lang="en-GB" sz="1200" dirty="0">
                <a:solidFill>
                  <a:schemeClr val="tx1"/>
                </a:solidFill>
                <a:latin typeface="Calibri" panose="020F0502020204030204" pitchFamily="34" charset="0"/>
                <a:cs typeface="Calibri" panose="020F0502020204030204" pitchFamily="34" charset="0"/>
              </a:rPr>
              <a:t>It’s all about editing! When Year 5 edit their work, the process goes beyond simply spotting and correcting errors. It even goes beyond using a thesaurus to improve word choices. By the end of Year 5, we want children to develop the confidence and ability to make more significant changes to their written work through drafting and redrafting. </a:t>
            </a:r>
          </a:p>
          <a:p>
            <a:endParaRPr lang="en-GB" sz="1200" dirty="0">
              <a:solidFill>
                <a:schemeClr val="tx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US" sz="1200" dirty="0">
                <a:solidFill>
                  <a:srgbClr val="000000"/>
                </a:solidFill>
              </a:rPr>
              <a:t>I can </a:t>
            </a:r>
            <a:r>
              <a:rPr lang="en-GB" sz="1200" dirty="0">
                <a:solidFill>
                  <a:srgbClr val="000000"/>
                </a:solidFill>
              </a:rPr>
              <a:t>plan my work in a variety of ways, suggesting which planning method is best suited to the needs of the task and my own personal preference.</a:t>
            </a:r>
            <a:endParaRPr lang="en-GB" sz="1200" b="0" i="0" dirty="0">
              <a:solidFill>
                <a:schemeClr val="tx1"/>
              </a:solidFill>
              <a:effectLst/>
              <a:cs typeface="Calibri" panose="020F0502020204030204" pitchFamily="34" charset="0"/>
            </a:endParaRPr>
          </a:p>
          <a:p>
            <a:pPr marL="171450" indent="-171450">
              <a:buFont typeface="Arial" panose="020B0604020202020204" pitchFamily="34" charset="0"/>
              <a:buChar char="•"/>
            </a:pPr>
            <a:r>
              <a:rPr lang="en-GB" sz="1200" b="0" i="0" dirty="0">
                <a:solidFill>
                  <a:srgbClr val="000000"/>
                </a:solidFill>
                <a:effectLst/>
              </a:rPr>
              <a:t>I can </a:t>
            </a:r>
            <a:r>
              <a:rPr lang="en-GB" sz="1200" dirty="0">
                <a:solidFill>
                  <a:srgbClr val="000000"/>
                </a:solidFill>
              </a:rPr>
              <a:t>draft initial ideas and group these in potential paragraphs.</a:t>
            </a:r>
          </a:p>
          <a:p>
            <a:pPr marL="171450" indent="-171450">
              <a:buFont typeface="Arial" panose="020B0604020202020204" pitchFamily="34" charset="0"/>
              <a:buChar char="•"/>
            </a:pPr>
            <a:r>
              <a:rPr lang="en-GB" sz="1200" b="0" i="0" dirty="0">
                <a:solidFill>
                  <a:srgbClr val="000000"/>
                </a:solidFill>
                <a:effectLst/>
              </a:rPr>
              <a:t>I can </a:t>
            </a:r>
            <a:r>
              <a:rPr lang="en-US" sz="1200" b="0" i="0" dirty="0">
                <a:solidFill>
                  <a:srgbClr val="000000"/>
                </a:solidFill>
                <a:effectLst/>
              </a:rPr>
              <a:t>use words and phrases from my </a:t>
            </a:r>
            <a:r>
              <a:rPr lang="en-US" sz="1200" dirty="0">
                <a:solidFill>
                  <a:srgbClr val="000000"/>
                </a:solidFill>
              </a:rPr>
              <a:t>wider reading and stitch these into my own work.</a:t>
            </a:r>
          </a:p>
          <a:p>
            <a:pPr marL="171450" indent="-171450">
              <a:buFont typeface="Arial" panose="020B0604020202020204" pitchFamily="34" charset="0"/>
              <a:buChar char="•"/>
            </a:pPr>
            <a:r>
              <a:rPr lang="en-US" sz="1200" dirty="0">
                <a:solidFill>
                  <a:srgbClr val="000000"/>
                </a:solidFill>
                <a:latin typeface="Calibri" panose="020F0502020204030204" pitchFamily="34" charset="0"/>
                <a:cs typeface="Calibri" panose="020F0502020204030204" pitchFamily="34" charset="0"/>
              </a:rPr>
              <a:t>I can spot errors and correct these myself.</a:t>
            </a:r>
          </a:p>
          <a:p>
            <a:pPr marL="171450" indent="-171450">
              <a:buFont typeface="Arial" panose="020B0604020202020204" pitchFamily="34" charset="0"/>
              <a:buChar char="•"/>
            </a:pPr>
            <a:r>
              <a:rPr lang="en-US" sz="1200" dirty="0">
                <a:solidFill>
                  <a:srgbClr val="000000"/>
                </a:solidFill>
                <a:latin typeface="Calibri" panose="020F0502020204030204" pitchFamily="34" charset="0"/>
                <a:cs typeface="Calibri" panose="020F0502020204030204" pitchFamily="34" charset="0"/>
              </a:rPr>
              <a:t>I can identify potential to improve my writing based on my knowledge of the Year 5 skills.</a:t>
            </a:r>
          </a:p>
          <a:p>
            <a:pPr marL="171450" indent="-171450">
              <a:buFont typeface="Arial" panose="020B0604020202020204" pitchFamily="34" charset="0"/>
              <a:buChar char="•"/>
            </a:pPr>
            <a:r>
              <a:rPr lang="en-US" sz="1200" dirty="0">
                <a:solidFill>
                  <a:srgbClr val="000000"/>
                </a:solidFill>
                <a:latin typeface="Calibri" panose="020F0502020204030204" pitchFamily="34" charset="0"/>
                <a:cs typeface="Calibri" panose="020F0502020204030204" pitchFamily="34" charset="0"/>
              </a:rPr>
              <a:t>I can make changes to my work based on feedback.</a:t>
            </a:r>
            <a:endParaRPr lang="en-GB" sz="1200" dirty="0">
              <a:solidFill>
                <a:srgbClr val="000000"/>
              </a:solidFill>
              <a:latin typeface="Calibri" panose="020F0502020204030204" pitchFamily="34" charset="0"/>
              <a:cs typeface="Calibri" panose="020F0502020204030204" pitchFamily="34" charset="0"/>
            </a:endParaRPr>
          </a:p>
        </p:txBody>
      </p:sp>
      <p:pic>
        <p:nvPicPr>
          <p:cNvPr id="18" name="Picture 2" descr="Wonder (Palacio novel) - Wikipedia">
            <a:extLst>
              <a:ext uri="{FF2B5EF4-FFF2-40B4-BE49-F238E27FC236}">
                <a16:creationId xmlns:a16="http://schemas.microsoft.com/office/drawing/2014/main" id="{234E6731-7809-E9EA-046F-00CE86DCE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062" y="6759961"/>
            <a:ext cx="1792812" cy="2748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78691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E55896D07DD748900052E6CBAACB1F" ma:contentTypeVersion="16" ma:contentTypeDescription="Create a new document." ma:contentTypeScope="" ma:versionID="af63845d2bfe3aece20d52a96d8850a4">
  <xsd:schema xmlns:xsd="http://www.w3.org/2001/XMLSchema" xmlns:xs="http://www.w3.org/2001/XMLSchema" xmlns:p="http://schemas.microsoft.com/office/2006/metadata/properties" xmlns:ns2="70c5e83d-a7b0-44b5-9eb2-438f4d97f4d9" xmlns:ns3="df879d75-6b86-4634-85d4-74d5b85558d3" targetNamespace="http://schemas.microsoft.com/office/2006/metadata/properties" ma:root="true" ma:fieldsID="bbd6c1091d3afd6922204b79fd7d16b7" ns2:_="" ns3:_="">
    <xsd:import namespace="70c5e83d-a7b0-44b5-9eb2-438f4d97f4d9"/>
    <xsd:import namespace="df879d75-6b86-4634-85d4-74d5b85558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c5e83d-a7b0-44b5-9eb2-438f4d97f4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879d75-6b86-4634-85d4-74d5b85558d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2b5c806-8d91-46ef-a695-e47eeb533c72}" ma:internalName="TaxCatchAll" ma:showField="CatchAllData" ma:web="df879d75-6b86-4634-85d4-74d5b85558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70c5e83d-a7b0-44b5-9eb2-438f4d97f4d9" xsi:nil="true"/>
    <lcf76f155ced4ddcb4097134ff3c332f xmlns="70c5e83d-a7b0-44b5-9eb2-438f4d97f4d9">
      <Terms xmlns="http://schemas.microsoft.com/office/infopath/2007/PartnerControls"/>
    </lcf76f155ced4ddcb4097134ff3c332f>
    <TaxCatchAll xmlns="df879d75-6b86-4634-85d4-74d5b85558d3" xsi:nil="true"/>
  </documentManagement>
</p:properties>
</file>

<file path=customXml/itemProps1.xml><?xml version="1.0" encoding="utf-8"?>
<ds:datastoreItem xmlns:ds="http://schemas.openxmlformats.org/officeDocument/2006/customXml" ds:itemID="{8B799412-0559-4D2C-B032-2D996F878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c5e83d-a7b0-44b5-9eb2-438f4d97f4d9"/>
    <ds:schemaRef ds:uri="df879d75-6b86-4634-85d4-74d5b85558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3.xml><?xml version="1.0" encoding="utf-8"?>
<ds:datastoreItem xmlns:ds="http://schemas.openxmlformats.org/officeDocument/2006/customXml" ds:itemID="{81429D3F-B6D0-4703-9689-0CE15CEF2049}">
  <ds:schemaRefs>
    <ds:schemaRef ds:uri="http://purl.org/dc/terms/"/>
    <ds:schemaRef ds:uri="70c5e83d-a7b0-44b5-9eb2-438f4d97f4d9"/>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 ds:uri="df879d75-6b86-4634-85d4-74d5b85558d3"/>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1094</Words>
  <Application>Microsoft Office PowerPoint</Application>
  <PresentationFormat>A4 Paper (210x297 mm)</PresentationFormat>
  <Paragraphs>81</Paragraphs>
  <Slides>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Calibri</vt:lpstr>
      <vt:lpstr>Calibri Light</vt:lpstr>
      <vt:lpstr>Comic Sans MS</vt:lpstr>
      <vt:lpstr>Segoe UI</vt:lpstr>
      <vt:lpstr>Times New Roman</vt:lpstr>
      <vt:lpstr>WordVisi_MSFontService</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landrews</cp:lastModifiedBy>
  <cp:revision>678</cp:revision>
  <cp:lastPrinted>2023-06-12T12:46:33Z</cp:lastPrinted>
  <dcterms:created xsi:type="dcterms:W3CDTF">2020-04-17T10:06:09Z</dcterms:created>
  <dcterms:modified xsi:type="dcterms:W3CDTF">2024-07-15T11:23:08Z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0x010100E1E55896D07DD748900052E6CBAACB1F</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