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5" r:id="rId5"/>
    <p:sldId id="266" r:id="rId6"/>
    <p:sldId id="267"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630"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05/12/2023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2052" name="Picture 4" descr="The Butterfly Lion: Amazon.co.uk: 9780007874781: Books">
            <a:extLst>
              <a:ext uri="{FF2B5EF4-FFF2-40B4-BE49-F238E27FC236}">
                <a16:creationId xmlns:a16="http://schemas.microsoft.com/office/drawing/2014/main" id="{B981ED1B-4FC6-3A60-E6F6-B0B4B78CB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80" y="2437265"/>
            <a:ext cx="1710049" cy="2616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CCCCE58-A2EE-C346-6613-8C2C02712C28}"/>
              </a:ext>
            </a:extLst>
          </p:cNvPr>
          <p:cNvSpPr/>
          <p:nvPr/>
        </p:nvSpPr>
        <p:spPr>
          <a:xfrm>
            <a:off x="178411" y="1220484"/>
            <a:ext cx="1664303" cy="1116454"/>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Autumn 1</a:t>
            </a:r>
          </a:p>
          <a:p>
            <a:pPr fontAlgn="base"/>
            <a:r>
              <a:rPr lang="en-GB" sz="1200" dirty="0">
                <a:solidFill>
                  <a:srgbClr val="000000"/>
                </a:solidFill>
              </a:rPr>
              <a:t>Lead Text: The Butterfly Lion</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Kindness</a:t>
            </a:r>
            <a:endParaRPr lang="en-GB" sz="1200" i="0" dirty="0" err="1">
              <a:solidFill>
                <a:srgbClr val="000000"/>
              </a:solidFill>
              <a:effectLst/>
              <a:cs typeface="Calibri"/>
            </a:endParaRPr>
          </a:p>
        </p:txBody>
      </p:sp>
      <p:sp>
        <p:nvSpPr>
          <p:cNvPr id="7" name="TextBox 6">
            <a:extLst>
              <a:ext uri="{FF2B5EF4-FFF2-40B4-BE49-F238E27FC236}">
                <a16:creationId xmlns:a16="http://schemas.microsoft.com/office/drawing/2014/main" id="{43120602-63D5-1FA8-306F-68C214A07B92}"/>
              </a:ext>
            </a:extLst>
          </p:cNvPr>
          <p:cNvSpPr txBox="1"/>
          <p:nvPr/>
        </p:nvSpPr>
        <p:spPr>
          <a:xfrm>
            <a:off x="2060525" y="1189558"/>
            <a:ext cx="446749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GB" sz="1200" dirty="0">
                <a:cs typeface="Segoe UI"/>
              </a:rPr>
              <a:t>I use a range of phrases </a:t>
            </a:r>
            <a:r>
              <a:rPr lang="en-GB" sz="1200" dirty="0">
                <a:ea typeface="+mn-lt"/>
                <a:cs typeface="+mn-lt"/>
              </a:rPr>
              <a:t>to enhance my sentences</a:t>
            </a:r>
            <a:r>
              <a:rPr lang="en-GB" sz="1200" dirty="0">
                <a:cs typeface="Segoe UI"/>
              </a:rPr>
              <a:t>  (noun phrases, prepositional phrases and adverbial phrases).</a:t>
            </a:r>
            <a:endParaRPr lang="en-US" dirty="0">
              <a:cs typeface="Calibri" panose="020F0502020204030204"/>
            </a:endParaRPr>
          </a:p>
          <a:p>
            <a:pPr marL="171450" indent="-171450">
              <a:buFont typeface="Arial"/>
              <a:buChar char="•"/>
            </a:pPr>
            <a:r>
              <a:rPr lang="en-GB" sz="1200" dirty="0">
                <a:cs typeface="Segoe UI"/>
              </a:rPr>
              <a:t>I  begin to be more specific in my identification of pronouns. </a:t>
            </a:r>
            <a:endParaRPr lang="en-US">
              <a:cs typeface="Calibri" panose="020F0502020204030204"/>
            </a:endParaRPr>
          </a:p>
          <a:p>
            <a:pPr marL="171450" indent="-171450">
              <a:buFont typeface="Arial"/>
              <a:buChar char="•"/>
            </a:pPr>
            <a:r>
              <a:rPr lang="en-GB" sz="1200" dirty="0">
                <a:cs typeface="Segoe UI"/>
              </a:rPr>
              <a:t>I recognise and use a range of tenses, including past progressive (was playing) and past perfect (had played). </a:t>
            </a:r>
            <a:r>
              <a:rPr lang="en-US" sz="1200" dirty="0">
                <a:cs typeface="Segoe UI"/>
              </a:rPr>
              <a:t>​</a:t>
            </a:r>
            <a:endParaRPr lang="en-US">
              <a:cs typeface="Calibri"/>
            </a:endParaRPr>
          </a:p>
          <a:p>
            <a:pPr marL="171450" indent="-171450">
              <a:buFont typeface="Arial"/>
              <a:buChar char="•"/>
            </a:pPr>
            <a:r>
              <a:rPr lang="en-GB" sz="1200" dirty="0">
                <a:cs typeface="Segoe UI"/>
              </a:rPr>
              <a:t>I am increasingly more specific in my language choices. </a:t>
            </a:r>
          </a:p>
          <a:p>
            <a:pPr marL="171450" indent="-171450">
              <a:buFont typeface="Arial"/>
              <a:buChar char="•"/>
            </a:pPr>
            <a:r>
              <a:rPr lang="en-GB" sz="1200" dirty="0">
                <a:cs typeface="Segoe UI"/>
              </a:rPr>
              <a:t>I replicate Morpurgo's vocabulary choices on two levels: firstly,  I use very carefully chosen language to create vivid images. Secondly, with support, I can use some old-fashioned words to help set my work in a different period of time to today. </a:t>
            </a:r>
          </a:p>
        </p:txBody>
      </p:sp>
      <p:sp>
        <p:nvSpPr>
          <p:cNvPr id="15" name="Rectangle 14">
            <a:extLst>
              <a:ext uri="{FF2B5EF4-FFF2-40B4-BE49-F238E27FC236}">
                <a16:creationId xmlns:a16="http://schemas.microsoft.com/office/drawing/2014/main" id="{BC9605E2-4EFD-B947-C567-CD9E53317FC4}"/>
              </a:ext>
            </a:extLst>
          </p:cNvPr>
          <p:cNvSpPr/>
          <p:nvPr/>
        </p:nvSpPr>
        <p:spPr>
          <a:xfrm>
            <a:off x="2062267" y="3172367"/>
            <a:ext cx="4386853" cy="1876252"/>
          </a:xfrm>
          <a:prstGeom prst="rect">
            <a:avLst/>
          </a:prstGeom>
          <a:solidFill>
            <a:srgbClr val="ED7D3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pPr algn="ctr"/>
            <a:endParaRPr lang="en-GB" sz="1200" b="1" dirty="0">
              <a:solidFill>
                <a:schemeClr val="tx1"/>
              </a:solidFill>
            </a:endParaRPr>
          </a:p>
          <a:p>
            <a:r>
              <a:rPr lang="en-GB" sz="1100" dirty="0">
                <a:solidFill>
                  <a:schemeClr val="tx1"/>
                </a:solidFill>
              </a:rPr>
              <a:t>Re-writing the scene where Bertie says goodbye to his lion gives the children an opportunity to use all of the skills mentioned above. Teachers will be assessing the child’s level of basic accuracy first and their use of phrases. Teachers will consider how the children have absorbed our key vocabulary and the active language choices they have made as well as the topic-specific language discussed in the unit.</a:t>
            </a:r>
            <a:endParaRPr lang="en-GB" sz="1100" dirty="0">
              <a:solidFill>
                <a:schemeClr val="tx1"/>
              </a:solidFill>
              <a:cs typeface="Calibri"/>
            </a:endParaRPr>
          </a:p>
          <a:p>
            <a:pPr algn="ctr"/>
            <a:endParaRPr lang="en-GB" sz="1200" b="1" dirty="0">
              <a:solidFill>
                <a:schemeClr val="tx1"/>
              </a:solidFill>
            </a:endParaRPr>
          </a:p>
        </p:txBody>
      </p:sp>
      <p:sp>
        <p:nvSpPr>
          <p:cNvPr id="2" name="Rectangle 1">
            <a:extLst>
              <a:ext uri="{FF2B5EF4-FFF2-40B4-BE49-F238E27FC236}">
                <a16:creationId xmlns:a16="http://schemas.microsoft.com/office/drawing/2014/main" id="{DD20E0A3-4D4D-9F80-ECA2-DF998EEE7056}"/>
              </a:ext>
            </a:extLst>
          </p:cNvPr>
          <p:cNvSpPr/>
          <p:nvPr/>
        </p:nvSpPr>
        <p:spPr>
          <a:xfrm>
            <a:off x="139180" y="5472771"/>
            <a:ext cx="1664303" cy="130468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Autumn 2</a:t>
            </a:r>
          </a:p>
          <a:p>
            <a:pPr fontAlgn="base"/>
            <a:r>
              <a:rPr lang="en-GB" sz="1200" dirty="0">
                <a:solidFill>
                  <a:srgbClr val="000000"/>
                </a:solidFill>
              </a:rPr>
              <a:t>Lead Text: Poems Aloud, The Firework Maker’s Daughter</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Resilience</a:t>
            </a:r>
            <a:endParaRPr lang="en-GB" sz="1200" i="0" dirty="0" err="1">
              <a:solidFill>
                <a:srgbClr val="000000"/>
              </a:solidFill>
              <a:effectLst/>
              <a:cs typeface="Calibri"/>
            </a:endParaRPr>
          </a:p>
        </p:txBody>
      </p:sp>
      <p:sp>
        <p:nvSpPr>
          <p:cNvPr id="4" name="Rectangle 3">
            <a:extLst>
              <a:ext uri="{FF2B5EF4-FFF2-40B4-BE49-F238E27FC236}">
                <a16:creationId xmlns:a16="http://schemas.microsoft.com/office/drawing/2014/main" id="{07DFFF05-4849-35D5-0880-3959448351DA}"/>
              </a:ext>
            </a:extLst>
          </p:cNvPr>
          <p:cNvSpPr/>
          <p:nvPr/>
        </p:nvSpPr>
        <p:spPr>
          <a:xfrm>
            <a:off x="180761" y="8727876"/>
            <a:ext cx="6567166" cy="57543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endParaRPr lang="en-GB" sz="1200" b="0" i="0" dirty="0">
              <a:solidFill>
                <a:srgbClr val="000000"/>
              </a:solidFill>
              <a:effectLst/>
              <a:latin typeface="Segoe UI" panose="020B0502040204020203" pitchFamily="34" charset="0"/>
            </a:endParaRPr>
          </a:p>
          <a:p>
            <a:pPr algn="l" rtl="0" fontAlgn="base"/>
            <a:r>
              <a:rPr lang="en-GB" sz="1200" dirty="0">
                <a:solidFill>
                  <a:srgbClr val="000000"/>
                </a:solidFill>
                <a:latin typeface="Calibri" panose="020F0502020204030204" pitchFamily="34" charset="0"/>
              </a:rPr>
              <a:t>Children write a fairy tale, similar to a traditional tale, but based within a different culture.</a:t>
            </a:r>
            <a:endParaRPr lang="en-US" sz="1200" b="0" i="0" dirty="0">
              <a:solidFill>
                <a:srgbClr val="000000"/>
              </a:solidFill>
              <a:effectLst/>
              <a:latin typeface="Segoe UI" panose="020B0502040204020203" pitchFamily="34" charset="0"/>
            </a:endParaRPr>
          </a:p>
        </p:txBody>
      </p:sp>
      <p:pic>
        <p:nvPicPr>
          <p:cNvPr id="5" name="Picture 4" descr="Poems Aloud: An anthology of poems to read out loud (1) (Poetry to  Perform): Amazon.co.uk: Coelho, Joseph, Gray-Barnett, Daniel:  9780711247680: Books">
            <a:extLst>
              <a:ext uri="{FF2B5EF4-FFF2-40B4-BE49-F238E27FC236}">
                <a16:creationId xmlns:a16="http://schemas.microsoft.com/office/drawing/2014/main" id="{5188BFC2-4113-D46A-1D64-DA4FB39BDC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5697" y="5490192"/>
            <a:ext cx="1924172" cy="3153841"/>
          </a:xfrm>
          <a:prstGeom prst="rect">
            <a:avLst/>
          </a:prstGeom>
          <a:noFill/>
          <a:ln>
            <a:noFill/>
          </a:ln>
        </p:spPr>
      </p:pic>
      <p:pic>
        <p:nvPicPr>
          <p:cNvPr id="11" name="Picture 10" descr="The Firework Maker's Daughter : Pullman, Philip: Amazon.co.uk: Books">
            <a:extLst>
              <a:ext uri="{FF2B5EF4-FFF2-40B4-BE49-F238E27FC236}">
                <a16:creationId xmlns:a16="http://schemas.microsoft.com/office/drawing/2014/main" id="{A0F4F4C7-067B-BEAF-5798-275EFDA97E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761" y="6872182"/>
            <a:ext cx="1622722" cy="1771852"/>
          </a:xfrm>
          <a:prstGeom prst="rect">
            <a:avLst/>
          </a:prstGeom>
          <a:noFill/>
          <a:ln>
            <a:noFill/>
          </a:ln>
        </p:spPr>
      </p:pic>
      <p:sp>
        <p:nvSpPr>
          <p:cNvPr id="12" name="TextBox 11">
            <a:extLst>
              <a:ext uri="{FF2B5EF4-FFF2-40B4-BE49-F238E27FC236}">
                <a16:creationId xmlns:a16="http://schemas.microsoft.com/office/drawing/2014/main" id="{F7D9B782-A3D8-C303-41B2-B106E217A6C7}"/>
              </a:ext>
            </a:extLst>
          </p:cNvPr>
          <p:cNvSpPr txBox="1"/>
          <p:nvPr/>
        </p:nvSpPr>
        <p:spPr>
          <a:xfrm>
            <a:off x="3859869" y="5437131"/>
            <a:ext cx="2846478" cy="3231654"/>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recite poems using various techniques, such as: rhythm, volume, pace, building to a crescendo or reducing to a diminuendo. </a:t>
            </a:r>
            <a:endParaRPr lang="en-GB"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match techniques to the style and tone of the poem.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a:t>
            </a:r>
            <a:r>
              <a:rPr lang="en-GB" sz="1200" dirty="0">
                <a:solidFill>
                  <a:schemeClr val="tx1"/>
                </a:solidFill>
                <a:latin typeface="Calibri" panose="020F0502020204030204" pitchFamily="34" charset="0"/>
                <a:cs typeface="Calibri" panose="020F0502020204030204" pitchFamily="34" charset="0"/>
              </a:rPr>
              <a:t> follow a set pattern to write a new poem that follows the same structure.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talk the common structure of fairy tales.</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identify </a:t>
            </a:r>
            <a:r>
              <a:rPr lang="en-GB" sz="1200" dirty="0">
                <a:solidFill>
                  <a:schemeClr val="tx1"/>
                </a:solidFill>
                <a:latin typeface="Calibri" panose="020F0502020204030204" pitchFamily="34" charset="0"/>
                <a:cs typeface="Calibri" panose="020F0502020204030204" pitchFamily="34" charset="0"/>
              </a:rPr>
              <a:t>common characteristics of heroes and villains and unpick the moral element of any fairy tale, regardless of its cultural origin. </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a:t>
            </a:r>
            <a:r>
              <a:rPr lang="en-GB" sz="1200" dirty="0">
                <a:solidFill>
                  <a:schemeClr val="tx1"/>
                </a:solidFill>
                <a:latin typeface="Calibri" panose="020F0502020204030204" pitchFamily="34" charset="0"/>
                <a:cs typeface="Calibri" panose="020F0502020204030204" pitchFamily="34" charset="0"/>
              </a:rPr>
              <a:t>build on </a:t>
            </a:r>
            <a:r>
              <a:rPr lang="en-GB" sz="1200" dirty="0">
                <a:latin typeface="Calibri" panose="020F0502020204030204" pitchFamily="34" charset="0"/>
                <a:cs typeface="Calibri" panose="020F0502020204030204" pitchFamily="34" charset="0"/>
              </a:rPr>
              <a:t>my</a:t>
            </a:r>
            <a:r>
              <a:rPr lang="en-GB" sz="1200" dirty="0">
                <a:solidFill>
                  <a:schemeClr val="tx1"/>
                </a:solidFill>
                <a:latin typeface="Calibri" panose="020F0502020204030204" pitchFamily="34" charset="0"/>
                <a:cs typeface="Calibri" panose="020F0502020204030204" pitchFamily="34" charset="0"/>
              </a:rPr>
              <a:t> story telling skills so that </a:t>
            </a:r>
            <a:r>
              <a:rPr lang="en-GB" sz="1200" dirty="0">
                <a:latin typeface="Calibri" panose="020F0502020204030204" pitchFamily="34" charset="0"/>
                <a:cs typeface="Calibri" panose="020F0502020204030204" pitchFamily="34" charset="0"/>
              </a:rPr>
              <a:t>I</a:t>
            </a:r>
            <a:r>
              <a:rPr lang="en-GB" sz="1200" dirty="0">
                <a:solidFill>
                  <a:schemeClr val="tx1"/>
                </a:solidFill>
                <a:latin typeface="Calibri" panose="020F0502020204030204" pitchFamily="34" charset="0"/>
                <a:cs typeface="Calibri" panose="020F0502020204030204" pitchFamily="34" charset="0"/>
              </a:rPr>
              <a:t> can replicate a story that demonstrates a moral.</a:t>
            </a:r>
          </a:p>
        </p:txBody>
      </p:sp>
    </p:spTree>
    <p:extLst>
      <p:ext uri="{BB962C8B-B14F-4D97-AF65-F5344CB8AC3E}">
        <p14:creationId xmlns:p14="http://schemas.microsoft.com/office/powerpoint/2010/main" val="336889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D03F2D36-B3B2-F600-4D86-F1E624C2A125}"/>
              </a:ext>
            </a:extLst>
          </p:cNvPr>
          <p:cNvSpPr/>
          <p:nvPr/>
        </p:nvSpPr>
        <p:spPr>
          <a:xfrm>
            <a:off x="103836" y="5365008"/>
            <a:ext cx="2590856" cy="747325"/>
          </a:xfrm>
          <a:prstGeom prst="rect">
            <a:avLst/>
          </a:prstGeom>
          <a:solidFill>
            <a:srgbClr val="FB6D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Spring 2</a:t>
            </a:r>
          </a:p>
          <a:p>
            <a:pPr fontAlgn="base"/>
            <a:r>
              <a:rPr lang="en-GB" sz="1200" dirty="0">
                <a:solidFill>
                  <a:srgbClr val="000000"/>
                </a:solidFill>
              </a:rPr>
              <a:t>Lead Text: Escape from Pompeii</a:t>
            </a:r>
            <a:endParaRPr lang="en-GB" sz="1200" dirty="0">
              <a:solidFill>
                <a:srgbClr val="000000"/>
              </a:solidFill>
              <a:cs typeface="Calibri"/>
            </a:endParaRPr>
          </a:p>
          <a:p>
            <a:pPr rtl="0" fontAlgn="base"/>
            <a:r>
              <a:rPr lang="en-US" sz="1200" dirty="0">
                <a:solidFill>
                  <a:srgbClr val="000000"/>
                </a:solidFill>
              </a:rPr>
              <a:t>Value: Curiosity</a:t>
            </a:r>
            <a:endParaRPr lang="en-GB" sz="1200" i="0" dirty="0" err="1">
              <a:solidFill>
                <a:srgbClr val="000000"/>
              </a:solidFill>
              <a:effectLst/>
              <a:cs typeface="Calibri"/>
            </a:endParaRPr>
          </a:p>
        </p:txBody>
      </p:sp>
      <p:sp>
        <p:nvSpPr>
          <p:cNvPr id="8" name="Rectangle 7">
            <a:extLst>
              <a:ext uri="{FF2B5EF4-FFF2-40B4-BE49-F238E27FC236}">
                <a16:creationId xmlns:a16="http://schemas.microsoft.com/office/drawing/2014/main" id="{ABABE822-8F74-B169-F74D-08DB727F270C}"/>
              </a:ext>
            </a:extLst>
          </p:cNvPr>
          <p:cNvSpPr/>
          <p:nvPr/>
        </p:nvSpPr>
        <p:spPr>
          <a:xfrm>
            <a:off x="145417" y="8531547"/>
            <a:ext cx="6567166" cy="1304681"/>
          </a:xfrm>
          <a:prstGeom prst="rect">
            <a:avLst/>
          </a:prstGeom>
          <a:solidFill>
            <a:srgbClr val="FB6D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GB" sz="1200" dirty="0">
                <a:solidFill>
                  <a:schemeClr val="tx1"/>
                </a:solidFill>
              </a:rPr>
              <a:t>As descriptive skills are the focus of this unit, the tasks children write will provide opportunities to show-case that learning specifically. Children will describe a busy scene, full of hustle and bustle. They will describe a vibrant scene full of energy. Their end piece will then pull their history knowledge together through a contrasting page; on one side, a highly detailed fictional description of the streets of Pompeii and on the other, a non-fiction set of facts about the same scene.</a:t>
            </a:r>
          </a:p>
        </p:txBody>
      </p:sp>
      <p:pic>
        <p:nvPicPr>
          <p:cNvPr id="10" name="Picture 2" descr="Escape from Pompeii: Amazon.co.uk: Balit, Christina: Books">
            <a:extLst>
              <a:ext uri="{FF2B5EF4-FFF2-40B4-BE49-F238E27FC236}">
                <a16:creationId xmlns:a16="http://schemas.microsoft.com/office/drawing/2014/main" id="{111FE341-A51A-D769-89EC-2D2732829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81" y="6130834"/>
            <a:ext cx="2466165" cy="23133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C16D61E-26FF-4E01-D53A-4FF96A6639E9}"/>
              </a:ext>
            </a:extLst>
          </p:cNvPr>
          <p:cNvSpPr txBox="1"/>
          <p:nvPr/>
        </p:nvSpPr>
        <p:spPr>
          <a:xfrm>
            <a:off x="3255817" y="5366881"/>
            <a:ext cx="3231259" cy="3046988"/>
          </a:xfrm>
          <a:prstGeom prst="rect">
            <a:avLst/>
          </a:prstGeom>
          <a:noFill/>
        </p:spPr>
        <p:txBody>
          <a:bodyPr wrap="square">
            <a:spAutoFit/>
          </a:bodyPr>
          <a:lstStyle/>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I can carefully selecting the best verb for the job and make active choices. I make sure the basic sentence is accurate before I build on my sentence. </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I use subject specific vocabulary about Ancient Rome to make my writing sound like it is written by a historian. </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I understand how the author uses adverbial phrases of time, manner and place to add another layer of description and replicate these structures.</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I use paragraphs.</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I develop one idea fully before moving on to a new paragraph.</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cs typeface="Calibri" panose="020F0502020204030204" pitchFamily="34" charset="0"/>
              </a:rPr>
              <a:t>I can move between paragraphs and make links.</a:t>
            </a:r>
            <a:endParaRPr lang="en-GB" sz="1200" dirty="0">
              <a:solidFill>
                <a:schemeClr val="tx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92C7482B-2D3E-BE7A-B6ED-3AA16C0A4626}"/>
              </a:ext>
            </a:extLst>
          </p:cNvPr>
          <p:cNvSpPr/>
          <p:nvPr/>
        </p:nvSpPr>
        <p:spPr>
          <a:xfrm>
            <a:off x="166181" y="1283227"/>
            <a:ext cx="1664303" cy="111645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Spring 1</a:t>
            </a:r>
          </a:p>
          <a:p>
            <a:pPr fontAlgn="base"/>
            <a:r>
              <a:rPr lang="en-GB" sz="1200" dirty="0">
                <a:solidFill>
                  <a:srgbClr val="000000"/>
                </a:solidFill>
              </a:rPr>
              <a:t>Lead Text: The Girl who Rowed the Ocean</a:t>
            </a:r>
            <a:endParaRPr lang="en-GB" sz="1200" dirty="0">
              <a:solidFill>
                <a:srgbClr val="000000"/>
              </a:solidFill>
              <a:cs typeface="Calibri"/>
            </a:endParaRPr>
          </a:p>
          <a:p>
            <a:pPr rtl="0" fontAlgn="base"/>
            <a:endParaRPr lang="en-GB" sz="1200" dirty="0">
              <a:solidFill>
                <a:srgbClr val="000000"/>
              </a:solidFill>
              <a:cs typeface="Calibri"/>
            </a:endParaRPr>
          </a:p>
          <a:p>
            <a:pPr rtl="0" fontAlgn="base"/>
            <a:r>
              <a:rPr lang="en-US" sz="1200" dirty="0">
                <a:solidFill>
                  <a:srgbClr val="000000"/>
                </a:solidFill>
              </a:rPr>
              <a:t>Value: Resilience</a:t>
            </a:r>
            <a:endParaRPr lang="en-GB" sz="1200" i="0" dirty="0" err="1">
              <a:solidFill>
                <a:srgbClr val="000000"/>
              </a:solidFill>
              <a:effectLst/>
              <a:cs typeface="Calibri"/>
            </a:endParaRPr>
          </a:p>
        </p:txBody>
      </p:sp>
      <p:sp>
        <p:nvSpPr>
          <p:cNvPr id="9" name="Rectangle 8">
            <a:extLst>
              <a:ext uri="{FF2B5EF4-FFF2-40B4-BE49-F238E27FC236}">
                <a16:creationId xmlns:a16="http://schemas.microsoft.com/office/drawing/2014/main" id="{9D18BE8A-A3A8-056E-FA8F-8C606D577D32}"/>
              </a:ext>
            </a:extLst>
          </p:cNvPr>
          <p:cNvSpPr/>
          <p:nvPr/>
        </p:nvSpPr>
        <p:spPr>
          <a:xfrm>
            <a:off x="2050037" y="2666403"/>
            <a:ext cx="4386853" cy="244495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GB" sz="1200" dirty="0">
                <a:solidFill>
                  <a:schemeClr val="tx1"/>
                </a:solidFill>
              </a:rPr>
              <a:t>Extended writing opportunities this half term include a dairy that aims to be personal and reflective in the style of the author. In this, we write informally and create a chatty tone. We are open and honest and talk about our feelings. We write about experiences that our reader might also have experienced.</a:t>
            </a:r>
          </a:p>
          <a:p>
            <a:endParaRPr lang="en-GB" sz="1200" dirty="0">
              <a:solidFill>
                <a:schemeClr val="tx1"/>
              </a:solidFill>
            </a:endParaRPr>
          </a:p>
          <a:p>
            <a:r>
              <a:rPr lang="en-GB" sz="1200" dirty="0">
                <a:solidFill>
                  <a:schemeClr val="tx1"/>
                </a:solidFill>
              </a:rPr>
              <a:t>Children also write a telephone conversation that uses full speech punctuation. This includes reported clauses, synonyms for ‘said’ and extra information that adds to the speech.</a:t>
            </a:r>
            <a:endParaRPr lang="en-GB" sz="1200" b="0" i="0" dirty="0">
              <a:solidFill>
                <a:srgbClr val="000000"/>
              </a:solidFill>
              <a:effectLst/>
              <a:latin typeface="Segoe UI" panose="020B0502040204020203" pitchFamily="34" charset="0"/>
            </a:endParaRPr>
          </a:p>
        </p:txBody>
      </p:sp>
      <p:sp>
        <p:nvSpPr>
          <p:cNvPr id="11" name="TextBox 10">
            <a:extLst>
              <a:ext uri="{FF2B5EF4-FFF2-40B4-BE49-F238E27FC236}">
                <a16:creationId xmlns:a16="http://schemas.microsoft.com/office/drawing/2014/main" id="{22E4F256-C4BF-35BF-DDA8-9DAE80929748}"/>
              </a:ext>
            </a:extLst>
          </p:cNvPr>
          <p:cNvSpPr txBox="1"/>
          <p:nvPr/>
        </p:nvSpPr>
        <p:spPr>
          <a:xfrm>
            <a:off x="2050037" y="964291"/>
            <a:ext cx="4493488" cy="1754326"/>
          </a:xfrm>
          <a:prstGeom prst="rect">
            <a:avLst/>
          </a:prstGeom>
          <a:noFill/>
        </p:spPr>
        <p:txBody>
          <a:bodyPr wrap="square">
            <a:spAutoFit/>
          </a:bodyPr>
          <a:lstStyle/>
          <a:p>
            <a:pPr algn="ctr" rtl="0" fontAlgn="base"/>
            <a:r>
              <a:rPr lang="en-GB" sz="1200" b="0" i="0" dirty="0">
                <a:solidFill>
                  <a:srgbClr val="000000"/>
                </a:solidFill>
                <a:effectLst/>
                <a:latin typeface="Comic Sans MS" panose="030F0702030302020204" pitchFamily="66" charset="0"/>
              </a:rPr>
              <a:t>​</a:t>
            </a:r>
            <a:endParaRPr lang="en-GB"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 can plan my writing using a range of planning methods.</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choose a planning method that suits the task and suits me.</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I can group </a:t>
            </a:r>
            <a:r>
              <a:rPr lang="en-GB" sz="1200" dirty="0">
                <a:solidFill>
                  <a:srgbClr val="000000"/>
                </a:solidFill>
                <a:latin typeface="Calibri" panose="020F0502020204030204" pitchFamily="34" charset="0"/>
              </a:rPr>
              <a:t>similar ideas into a paragraph.</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I can develop one idea in sufficient deta</a:t>
            </a:r>
            <a:r>
              <a:rPr lang="en-GB" sz="1200" dirty="0">
                <a:solidFill>
                  <a:srgbClr val="000000"/>
                </a:solidFill>
                <a:latin typeface="Calibri" panose="020F0502020204030204" pitchFamily="34" charset="0"/>
              </a:rPr>
              <a:t>il for the reader.</a:t>
            </a:r>
          </a:p>
          <a:p>
            <a:pPr marL="171450" indent="-171450" algn="l" rtl="0" fontAlgn="base">
              <a:buFont typeface="Arial" panose="020B0604020202020204" pitchFamily="34" charset="0"/>
              <a:buChar char="•"/>
            </a:pPr>
            <a:r>
              <a:rPr lang="en-GB" sz="1200" b="0" i="0" dirty="0">
                <a:solidFill>
                  <a:srgbClr val="000000"/>
                </a:solidFill>
                <a:effectLst/>
                <a:latin typeface="Calibri" panose="020F0502020204030204" pitchFamily="34" charset="0"/>
              </a:rPr>
              <a:t>I use full speech punctuation, including a reported clause.</a:t>
            </a:r>
          </a:p>
          <a:p>
            <a:pPr marL="171450" indent="-171450" algn="l" rtl="0" fontAlgn="base">
              <a:buFont typeface="Arial" panose="020B0604020202020204" pitchFamily="34" charset="0"/>
              <a:buChar char="•"/>
            </a:pPr>
            <a:r>
              <a:rPr lang="en-GB" sz="1200" dirty="0">
                <a:solidFill>
                  <a:srgbClr val="000000"/>
                </a:solidFill>
                <a:latin typeface="Calibri" panose="020F0502020204030204" pitchFamily="34" charset="0"/>
              </a:rPr>
              <a:t>I can write in different styles and successfully use techniques for a specific style of writing. For example, I write in first person for a diary.</a:t>
            </a:r>
            <a:endParaRPr lang="en-GB" sz="1200" b="0" i="0" dirty="0">
              <a:solidFill>
                <a:srgbClr val="000000"/>
              </a:solidFill>
              <a:effectLst/>
              <a:latin typeface="Segoe UI" panose="020B0502040204020203" pitchFamily="34" charset="0"/>
            </a:endParaRPr>
          </a:p>
        </p:txBody>
      </p:sp>
      <p:pic>
        <p:nvPicPr>
          <p:cNvPr id="12" name="Picture 11" descr="The Girl Who Rowed the Ocean eBook : Humphreys, Alastair: Amazon.co.uk:  Kindle Store">
            <a:extLst>
              <a:ext uri="{FF2B5EF4-FFF2-40B4-BE49-F238E27FC236}">
                <a16:creationId xmlns:a16="http://schemas.microsoft.com/office/drawing/2014/main" id="{90D4C1E1-9F1F-AA19-F9C7-9567233D0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27" y="2589976"/>
            <a:ext cx="1699957" cy="244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41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C7489596-071A-8D04-9A3E-F4BABD2BD032}"/>
              </a:ext>
            </a:extLst>
          </p:cNvPr>
          <p:cNvSpPr/>
          <p:nvPr/>
        </p:nvSpPr>
        <p:spPr>
          <a:xfrm>
            <a:off x="141937" y="1243485"/>
            <a:ext cx="1705884" cy="1195938"/>
          </a:xfrm>
          <a:prstGeom prst="rect">
            <a:avLst/>
          </a:prstGeom>
          <a:solidFill>
            <a:srgbClr val="FFE0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Summer 1</a:t>
            </a:r>
          </a:p>
          <a:p>
            <a:pPr fontAlgn="base"/>
            <a:r>
              <a:rPr lang="en-GB" sz="1200" dirty="0">
                <a:solidFill>
                  <a:srgbClr val="000000"/>
                </a:solidFill>
              </a:rPr>
              <a:t>Lead Text: The Big Book of the UK</a:t>
            </a:r>
          </a:p>
          <a:p>
            <a:pPr fontAlgn="base"/>
            <a:endParaRPr lang="en-GB" sz="1200" i="0" dirty="0">
              <a:solidFill>
                <a:srgbClr val="000000"/>
              </a:solidFill>
              <a:effectLst/>
              <a:cs typeface="Calibri"/>
            </a:endParaRPr>
          </a:p>
          <a:p>
            <a:pPr fontAlgn="base"/>
            <a:r>
              <a:rPr lang="en-GB" sz="1200" b="1" dirty="0">
                <a:solidFill>
                  <a:srgbClr val="000000"/>
                </a:solidFill>
                <a:cs typeface="Calibri"/>
              </a:rPr>
              <a:t>Value: Responsibility</a:t>
            </a:r>
            <a:endParaRPr lang="en-GB" sz="1200" b="1" i="0" dirty="0">
              <a:solidFill>
                <a:srgbClr val="000000"/>
              </a:solidFill>
              <a:effectLst/>
              <a:cs typeface="Calibri"/>
            </a:endParaRPr>
          </a:p>
        </p:txBody>
      </p:sp>
      <p:sp>
        <p:nvSpPr>
          <p:cNvPr id="4" name="Rectangle 3">
            <a:extLst>
              <a:ext uri="{FF2B5EF4-FFF2-40B4-BE49-F238E27FC236}">
                <a16:creationId xmlns:a16="http://schemas.microsoft.com/office/drawing/2014/main" id="{4DC05FE5-8DDE-DD43-917C-50B7C0E13036}"/>
              </a:ext>
            </a:extLst>
          </p:cNvPr>
          <p:cNvSpPr/>
          <p:nvPr/>
        </p:nvSpPr>
        <p:spPr>
          <a:xfrm>
            <a:off x="2179299" y="3867282"/>
            <a:ext cx="4529785" cy="1648210"/>
          </a:xfrm>
          <a:prstGeom prst="rect">
            <a:avLst/>
          </a:prstGeom>
          <a:solidFill>
            <a:srgbClr val="FFE0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GB" sz="1200" dirty="0">
                <a:solidFill>
                  <a:schemeClr val="tx1"/>
                </a:solidFill>
              </a:rPr>
              <a:t>Hubble, bubble, toil and trouble! Year 4 will describe the three witches’ performance on stage. They make the description so vivid that the reader would want to visit the theatre for themselves.</a:t>
            </a:r>
          </a:p>
          <a:p>
            <a:endParaRPr lang="en-GB" sz="1200" dirty="0">
              <a:solidFill>
                <a:schemeClr val="tx1"/>
              </a:solidFill>
            </a:endParaRPr>
          </a:p>
          <a:p>
            <a:r>
              <a:rPr lang="en-GB" sz="1200" dirty="0">
                <a:solidFill>
                  <a:schemeClr val="tx1"/>
                </a:solidFill>
              </a:rPr>
              <a:t>Year 4 create a leaflet inviting their reader to visit an attraction in the UK. But can Y4 write in a style that entices their reader enough to make them want to visit</a:t>
            </a:r>
            <a:endParaRPr lang="en-GB" sz="1200" b="1" dirty="0">
              <a:solidFill>
                <a:schemeClr val="tx1"/>
              </a:solidFill>
            </a:endParaRPr>
          </a:p>
        </p:txBody>
      </p:sp>
      <p:pic>
        <p:nvPicPr>
          <p:cNvPr id="5" name="Picture 4" descr="The Big Book of the UK: Facts, folklore and fascinations from around the  United Kingdom: Amazon.co.uk: Russell Williams, Imogen, Lockhart, Louise:  9780241382608: Books">
            <a:extLst>
              <a:ext uri="{FF2B5EF4-FFF2-40B4-BE49-F238E27FC236}">
                <a16:creationId xmlns:a16="http://schemas.microsoft.com/office/drawing/2014/main" id="{0AC9FE10-83CB-FB91-FCF5-721826D08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36" y="2570615"/>
            <a:ext cx="1945944" cy="30788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1EC207-3807-7EF6-3EE5-1D0A9A6EA695}"/>
              </a:ext>
            </a:extLst>
          </p:cNvPr>
          <p:cNvSpPr txBox="1"/>
          <p:nvPr/>
        </p:nvSpPr>
        <p:spPr>
          <a:xfrm>
            <a:off x="2220898" y="1286809"/>
            <a:ext cx="4529785" cy="2123658"/>
          </a:xfrm>
          <a:prstGeom prst="rect">
            <a:avLst/>
          </a:prstGeom>
          <a:noFill/>
        </p:spPr>
        <p:txBody>
          <a:bodyPr wrap="square">
            <a:spAutoFit/>
          </a:bodyPr>
          <a:lstStyle/>
          <a:p>
            <a:r>
              <a:rPr lang="en-GB" sz="1200" dirty="0">
                <a:solidFill>
                  <a:schemeClr val="tx1"/>
                </a:solidFill>
                <a:cs typeface="Calibri" panose="020F0502020204030204" pitchFamily="34" charset="0"/>
              </a:rPr>
              <a:t>In the Big Book of the UK, the factual information is presented in a way to make the reader want to find out more and even visit the feature being described. Y4 create leaflets using persuasive features; they make their writing appealing so that their reader wants to visit.</a:t>
            </a:r>
          </a:p>
          <a:p>
            <a:endParaRPr lang="en-GB" sz="1200" dirty="0">
              <a:cs typeface="Calibri" panose="020F0502020204030204" pitchFamily="34" charset="0"/>
            </a:endParaRPr>
          </a:p>
          <a:p>
            <a:pPr marL="171450" indent="-171450">
              <a:buFont typeface="Arial" panose="020B0604020202020204" pitchFamily="34" charset="0"/>
              <a:buChar char="•"/>
            </a:pPr>
            <a:r>
              <a:rPr lang="en-GB" sz="1200" dirty="0">
                <a:cs typeface="Calibri" panose="020F0502020204030204" pitchFamily="34" charset="0"/>
              </a:rPr>
              <a:t>I w</a:t>
            </a:r>
            <a:r>
              <a:rPr lang="en-GB" sz="1200" dirty="0">
                <a:solidFill>
                  <a:schemeClr val="tx1"/>
                </a:solidFill>
                <a:cs typeface="Calibri" panose="020F0502020204030204" pitchFamily="34" charset="0"/>
              </a:rPr>
              <a:t>rite enticing noun phrases</a:t>
            </a:r>
          </a:p>
          <a:p>
            <a:pPr marL="171450" indent="-171450">
              <a:buFont typeface="Arial" panose="020B0604020202020204" pitchFamily="34" charset="0"/>
              <a:buChar char="•"/>
            </a:pPr>
            <a:r>
              <a:rPr lang="en-GB" sz="1200" dirty="0">
                <a:cs typeface="Calibri" panose="020F0502020204030204" pitchFamily="34" charset="0"/>
              </a:rPr>
              <a:t>I can e</a:t>
            </a:r>
            <a:r>
              <a:rPr lang="en-GB" sz="1200" dirty="0">
                <a:solidFill>
                  <a:schemeClr val="tx1"/>
                </a:solidFill>
                <a:cs typeface="Calibri" panose="020F0502020204030204" pitchFamily="34" charset="0"/>
              </a:rPr>
              <a:t>xpand a sentence to add appeal to the reader</a:t>
            </a:r>
          </a:p>
          <a:p>
            <a:pPr marL="171450" indent="-171450">
              <a:buFont typeface="Arial" panose="020B0604020202020204" pitchFamily="34" charset="0"/>
              <a:buChar char="•"/>
            </a:pPr>
            <a:r>
              <a:rPr lang="en-GB" sz="1200" dirty="0">
                <a:cs typeface="Calibri" panose="020F0502020204030204" pitchFamily="34" charset="0"/>
              </a:rPr>
              <a:t>I r</a:t>
            </a:r>
            <a:r>
              <a:rPr lang="en-GB" sz="1200" dirty="0">
                <a:solidFill>
                  <a:schemeClr val="tx1"/>
                </a:solidFill>
                <a:cs typeface="Calibri" panose="020F0502020204030204" pitchFamily="34" charset="0"/>
              </a:rPr>
              <a:t>ead my own writing with intonation to entice the reader</a:t>
            </a:r>
          </a:p>
          <a:p>
            <a:pPr marL="171450" indent="-171450">
              <a:buFont typeface="Arial" panose="020B0604020202020204" pitchFamily="34" charset="0"/>
              <a:buChar char="•"/>
            </a:pPr>
            <a:r>
              <a:rPr lang="en-GB" sz="1200" dirty="0">
                <a:cs typeface="Calibri" panose="020F0502020204030204" pitchFamily="34" charset="0"/>
              </a:rPr>
              <a:t>I can l</a:t>
            </a:r>
            <a:r>
              <a:rPr lang="en-GB" sz="1200" dirty="0">
                <a:solidFill>
                  <a:schemeClr val="tx1"/>
                </a:solidFill>
                <a:cs typeface="Calibri" panose="020F0502020204030204" pitchFamily="34" charset="0"/>
              </a:rPr>
              <a:t>ink ideas through paragraphing</a:t>
            </a:r>
          </a:p>
          <a:p>
            <a:pPr marL="171450" indent="-171450">
              <a:buFont typeface="Arial" panose="020B0604020202020204" pitchFamily="34" charset="0"/>
              <a:buChar char="•"/>
            </a:pPr>
            <a:r>
              <a:rPr lang="en-GB" sz="1200" dirty="0">
                <a:cs typeface="Calibri" panose="020F0502020204030204" pitchFamily="34" charset="0"/>
              </a:rPr>
              <a:t>I use s</a:t>
            </a:r>
            <a:r>
              <a:rPr lang="en-GB" sz="1200" dirty="0">
                <a:solidFill>
                  <a:schemeClr val="tx1"/>
                </a:solidFill>
                <a:cs typeface="Calibri" panose="020F0502020204030204" pitchFamily="34" charset="0"/>
              </a:rPr>
              <a:t>pecific vocabulary – sounding like an expert </a:t>
            </a:r>
          </a:p>
          <a:p>
            <a:pPr marL="171450" indent="-171450">
              <a:buFont typeface="Arial" panose="020B0604020202020204" pitchFamily="34" charset="0"/>
              <a:buChar char="•"/>
            </a:pPr>
            <a:r>
              <a:rPr lang="en-GB" sz="1200" dirty="0">
                <a:cs typeface="Calibri" panose="020F0502020204030204" pitchFamily="34" charset="0"/>
              </a:rPr>
              <a:t>I use d</a:t>
            </a:r>
            <a:r>
              <a:rPr lang="en-GB" sz="1200" dirty="0">
                <a:solidFill>
                  <a:schemeClr val="tx1"/>
                </a:solidFill>
                <a:cs typeface="Calibri" panose="020F0502020204030204" pitchFamily="34" charset="0"/>
              </a:rPr>
              <a:t>escription to support my reader’s understanding</a:t>
            </a:r>
            <a:endParaRPr lang="en-GB" sz="18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5239003-0F12-C7D5-D8FD-B3B128FDE476}"/>
              </a:ext>
            </a:extLst>
          </p:cNvPr>
          <p:cNvSpPr/>
          <p:nvPr/>
        </p:nvSpPr>
        <p:spPr>
          <a:xfrm>
            <a:off x="141936" y="5633993"/>
            <a:ext cx="1889085" cy="1195938"/>
          </a:xfrm>
          <a:prstGeom prst="rect">
            <a:avLst/>
          </a:prstGeom>
          <a:solidFill>
            <a:srgbClr val="7DD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b="1" dirty="0">
                <a:solidFill>
                  <a:schemeClr val="tx1"/>
                </a:solidFill>
              </a:rPr>
              <a:t>Summer 2</a:t>
            </a:r>
          </a:p>
          <a:p>
            <a:pPr fontAlgn="base"/>
            <a:r>
              <a:rPr lang="en-GB" sz="1200" dirty="0">
                <a:solidFill>
                  <a:srgbClr val="000000"/>
                </a:solidFill>
              </a:rPr>
              <a:t>Lead Text: The Boy in the Globe</a:t>
            </a:r>
          </a:p>
          <a:p>
            <a:pPr fontAlgn="base"/>
            <a:endParaRPr lang="en-GB" sz="1200" i="0" dirty="0">
              <a:solidFill>
                <a:srgbClr val="000000"/>
              </a:solidFill>
              <a:effectLst/>
              <a:cs typeface="Calibri"/>
            </a:endParaRPr>
          </a:p>
          <a:p>
            <a:pPr fontAlgn="base"/>
            <a:r>
              <a:rPr lang="en-GB" sz="1200" b="1" dirty="0">
                <a:solidFill>
                  <a:srgbClr val="000000"/>
                </a:solidFill>
                <a:cs typeface="Calibri"/>
              </a:rPr>
              <a:t>Value: Aspiration</a:t>
            </a:r>
            <a:endParaRPr lang="en-GB" sz="1200" b="1" i="0" dirty="0">
              <a:solidFill>
                <a:srgbClr val="000000"/>
              </a:solidFill>
              <a:effectLst/>
              <a:cs typeface="Calibri"/>
            </a:endParaRPr>
          </a:p>
        </p:txBody>
      </p:sp>
      <p:sp>
        <p:nvSpPr>
          <p:cNvPr id="17" name="Rectangle 16">
            <a:extLst>
              <a:ext uri="{FF2B5EF4-FFF2-40B4-BE49-F238E27FC236}">
                <a16:creationId xmlns:a16="http://schemas.microsoft.com/office/drawing/2014/main" id="{17CDD911-DC4F-2490-E915-31F4E94A36B2}"/>
              </a:ext>
            </a:extLst>
          </p:cNvPr>
          <p:cNvSpPr/>
          <p:nvPr/>
        </p:nvSpPr>
        <p:spPr>
          <a:xfrm>
            <a:off x="2179299" y="7914441"/>
            <a:ext cx="4529785" cy="1751292"/>
          </a:xfrm>
          <a:prstGeom prst="rect">
            <a:avLst/>
          </a:prstGeom>
          <a:solidFill>
            <a:srgbClr val="7DDF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b="1" dirty="0">
                <a:solidFill>
                  <a:schemeClr val="tx1"/>
                </a:solidFill>
              </a:rPr>
              <a:t>Progress Check:</a:t>
            </a:r>
          </a:p>
          <a:p>
            <a:r>
              <a:rPr lang="en-GB" sz="1200" dirty="0">
                <a:solidFill>
                  <a:schemeClr val="tx1"/>
                </a:solidFill>
              </a:rPr>
              <a:t>Children will write playscripts using characterisation. They will use stage directions to support the reader in understanding mood.</a:t>
            </a:r>
          </a:p>
          <a:p>
            <a:endParaRPr lang="en-GB" sz="1200" dirty="0">
              <a:solidFill>
                <a:schemeClr val="tx1"/>
              </a:solidFill>
            </a:endParaRPr>
          </a:p>
          <a:p>
            <a:r>
              <a:rPr lang="en-GB" sz="1200" dirty="0">
                <a:solidFill>
                  <a:schemeClr val="tx1"/>
                </a:solidFill>
              </a:rPr>
              <a:t>A balanced argument will give the children a chance to reflect on aspirations: should they sabotage the Rose theatre to make the Globe theatre more successful? Children will explore this idea and construct their answer using the correct style and level of formality associated with arguments. </a:t>
            </a:r>
            <a:r>
              <a:rPr lang="en-GB" sz="1200" b="1" dirty="0">
                <a:solidFill>
                  <a:schemeClr val="tx1"/>
                </a:solidFill>
              </a:rPr>
              <a:t> </a:t>
            </a:r>
            <a:endParaRPr lang="en-GB" sz="1200" dirty="0">
              <a:solidFill>
                <a:schemeClr val="tx1"/>
              </a:solidFill>
            </a:endParaRPr>
          </a:p>
        </p:txBody>
      </p:sp>
      <p:sp>
        <p:nvSpPr>
          <p:cNvPr id="18" name="TextBox 17">
            <a:extLst>
              <a:ext uri="{FF2B5EF4-FFF2-40B4-BE49-F238E27FC236}">
                <a16:creationId xmlns:a16="http://schemas.microsoft.com/office/drawing/2014/main" id="{B0ECA5DC-7269-F953-41A8-5EB7FDF459F0}"/>
              </a:ext>
            </a:extLst>
          </p:cNvPr>
          <p:cNvSpPr txBox="1"/>
          <p:nvPr/>
        </p:nvSpPr>
        <p:spPr>
          <a:xfrm>
            <a:off x="2179299" y="5924854"/>
            <a:ext cx="4529785" cy="1938992"/>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use multiple techniques to build characterisation, including: speech, stage directions, body language.</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adapt speech to show accents, using punctuation to support the informality.</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researc</a:t>
            </a:r>
            <a:r>
              <a:rPr lang="en-GB" sz="1200" dirty="0">
                <a:latin typeface="Calibri" panose="020F0502020204030204" pitchFamily="34" charset="0"/>
                <a:cs typeface="Calibri" panose="020F0502020204030204" pitchFamily="34" charset="0"/>
              </a:rPr>
              <a:t>h the origin of idioms and sayings and figurative language.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use idioms and sayings in my own work appropriatel</a:t>
            </a:r>
            <a:r>
              <a:rPr lang="en-GB" sz="1200" dirty="0">
                <a:latin typeface="Calibri" panose="020F0502020204030204" pitchFamily="34" charset="0"/>
                <a:cs typeface="Calibri" panose="020F0502020204030204" pitchFamily="34" charset="0"/>
              </a:rPr>
              <a:t>y.</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plan ideas for and against in a balanced argument.</a:t>
            </a:r>
          </a:p>
          <a:p>
            <a:pPr marL="171450" indent="-171450">
              <a:buFont typeface="Arial" panose="020B0604020202020204" pitchFamily="34" charset="0"/>
              <a:buChar char="•"/>
            </a:pPr>
            <a:r>
              <a:rPr lang="en-GB" sz="1200" dirty="0">
                <a:latin typeface="Calibri" panose="020F0502020204030204" pitchFamily="34" charset="0"/>
                <a:cs typeface="Calibri" panose="020F0502020204030204" pitchFamily="34" charset="0"/>
              </a:rPr>
              <a:t>I can group ideas logically to ensure cohesion for my reader.</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I can write in the correct style, using the correct level of formality.</a:t>
            </a:r>
          </a:p>
        </p:txBody>
      </p:sp>
      <p:pic>
        <p:nvPicPr>
          <p:cNvPr id="19" name="Picture 18" descr="The Boy and the Globe - Barrington Stoke">
            <a:extLst>
              <a:ext uri="{FF2B5EF4-FFF2-40B4-BE49-F238E27FC236}">
                <a16:creationId xmlns:a16="http://schemas.microsoft.com/office/drawing/2014/main" id="{6F8977A0-945B-2013-F6FA-983841FFD7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937" y="6965760"/>
            <a:ext cx="1889086" cy="2906869"/>
          </a:xfrm>
          <a:prstGeom prst="rect">
            <a:avLst/>
          </a:prstGeom>
          <a:noFill/>
          <a:ln>
            <a:noFill/>
          </a:ln>
        </p:spPr>
      </p:pic>
    </p:spTree>
    <p:extLst>
      <p:ext uri="{BB962C8B-B14F-4D97-AF65-F5344CB8AC3E}">
        <p14:creationId xmlns:p14="http://schemas.microsoft.com/office/powerpoint/2010/main" val="1443321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70c5e83d-a7b0-44b5-9eb2-438f4d97f4d9"/>
    <ds:schemaRef ds:uri="http://purl.org/dc/elements/1.1/"/>
    <ds:schemaRef ds:uri="df879d75-6b86-4634-85d4-74d5b85558d3"/>
    <ds:schemaRef ds:uri="http://www.w3.org/XML/1998/namespace"/>
    <ds:schemaRef ds:uri="http://purl.org/dc/terms/"/>
  </ds:schemaRefs>
</ds:datastoreItem>
</file>

<file path=customXml/itemProps2.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1147</Words>
  <Application>Microsoft Office PowerPoint</Application>
  <PresentationFormat>A4 Paper (210x297 mm)</PresentationFormat>
  <Paragraphs>84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Comic Sans MS</vt:lpstr>
      <vt:lpstr>Segoe UI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678</cp:revision>
  <cp:lastPrinted>2023-06-12T12:43:49Z</cp:lastPrinted>
  <dcterms:created xsi:type="dcterms:W3CDTF">2020-04-17T10:06:09Z</dcterms:created>
  <dcterms:modified xsi:type="dcterms:W3CDTF">2023-12-05T11:06:52Z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