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65" r:id="rId5"/>
    <p:sldId id="266" r:id="rId6"/>
    <p:sldId id="267" r:id="rId7"/>
  </p:sldIdLst>
  <p:sldSz cx="6858000" cy="9906000" type="A4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2E0"/>
    <a:srgbClr val="B8EACF"/>
    <a:srgbClr val="CFEAE1"/>
    <a:srgbClr val="02765C"/>
    <a:srgbClr val="097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26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219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762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1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17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87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947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76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40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84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30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80649-6BD6-4310-AA3E-4212AE5D4952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53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80649-6BD6-4310-AA3E-4212AE5D4952}" type="datetimeFigureOut">
              <a:rPr lang="en-GB" smtClean="0"/>
              <a:t>15/07/2024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9D902-7619-4FE9-85FD-13C2F25CAE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96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7D55099-303D-46C6-90ED-720064FA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50"/>
            <a:ext cx="6858000" cy="9511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86CD2-6334-4626-B130-57EE4E2BD986}"/>
              </a:ext>
            </a:extLst>
          </p:cNvPr>
          <p:cNvSpPr txBox="1"/>
          <p:nvPr/>
        </p:nvSpPr>
        <p:spPr>
          <a:xfrm>
            <a:off x="1641159" y="827525"/>
            <a:ext cx="42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2765C"/>
                </a:solidFill>
              </a:rPr>
              <a:t>Ready		Respectful			 Safe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78BB88-732F-CDC9-33BD-575C8528E073}"/>
              </a:ext>
            </a:extLst>
          </p:cNvPr>
          <p:cNvSpPr/>
          <p:nvPr/>
        </p:nvSpPr>
        <p:spPr>
          <a:xfrm>
            <a:off x="104938" y="1168736"/>
            <a:ext cx="1664303" cy="1116454"/>
          </a:xfrm>
          <a:prstGeom prst="rect">
            <a:avLst/>
          </a:prstGeom>
          <a:solidFill>
            <a:srgbClr val="ED7D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Autumn 1</a:t>
            </a:r>
          </a:p>
          <a:p>
            <a:pPr fontAlgn="base"/>
            <a:r>
              <a:rPr lang="en-GB" sz="1200" dirty="0">
                <a:solidFill>
                  <a:srgbClr val="000000"/>
                </a:solidFill>
              </a:rPr>
              <a:t>Lead Text: The Boy Who Stole The Pharoah’s Lunch</a:t>
            </a:r>
            <a:endParaRPr lang="en-GB" sz="1200" dirty="0">
              <a:solidFill>
                <a:srgbClr val="000000"/>
              </a:solidFill>
              <a:cs typeface="Calibri"/>
            </a:endParaRPr>
          </a:p>
          <a:p>
            <a:pPr rtl="0" fontAlgn="base"/>
            <a:r>
              <a:rPr lang="en-US" sz="1200" dirty="0">
                <a:solidFill>
                  <a:srgbClr val="000000"/>
                </a:solidFill>
              </a:rPr>
              <a:t>Value: Curiosity</a:t>
            </a:r>
            <a:endParaRPr lang="en-US" sz="1200" i="0" dirty="0">
              <a:solidFill>
                <a:srgbClr val="000000"/>
              </a:solidFill>
              <a:effectLst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4B1DE4-594C-03E0-E035-93EB3FA29EEB}"/>
              </a:ext>
            </a:extLst>
          </p:cNvPr>
          <p:cNvSpPr txBox="1"/>
          <p:nvPr/>
        </p:nvSpPr>
        <p:spPr>
          <a:xfrm>
            <a:off x="2073099" y="1248312"/>
            <a:ext cx="4343923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1200" dirty="0">
                <a:cs typeface="Segoe UI"/>
              </a:rPr>
              <a:t>I create vivid images in my reader’s mind by drawing on the senses.</a:t>
            </a:r>
            <a:endParaRPr lang="en-US" dirty="0">
              <a:cs typeface="Calibri" panose="020F0502020204030204"/>
            </a:endParaRP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cs typeface="Segoe UI"/>
              </a:rPr>
              <a:t>I am confident with the 4 sentence types: statements, exclamations, questions and commands and consider how these can have an impact on the engaging the reader. </a:t>
            </a:r>
            <a:endParaRPr lang="en-US" dirty="0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cs typeface="Segoe UI"/>
              </a:rPr>
              <a:t>I use the 4 sentence types to invite the reader into my description.</a:t>
            </a:r>
            <a:r>
              <a:rPr lang="en-US" sz="1200" dirty="0">
                <a:cs typeface="Segoe UI"/>
              </a:rPr>
              <a:t>​</a:t>
            </a:r>
            <a:endParaRPr lang="en-US"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cs typeface="Segoe UI"/>
              </a:rPr>
              <a:t>I use a dictionary and thesaurus to help me make adventurous language choices and acquire new vocabulary.</a:t>
            </a:r>
            <a:r>
              <a:rPr lang="en-US" sz="1200" dirty="0">
                <a:cs typeface="Segoe UI"/>
              </a:rPr>
              <a:t>​</a:t>
            </a:r>
          </a:p>
          <a:p>
            <a:pPr marL="171450" indent="-171450">
              <a:buFont typeface="Arial"/>
              <a:buChar char="•"/>
            </a:pPr>
            <a:r>
              <a:rPr lang="en-GB" sz="1200" dirty="0">
                <a:cs typeface="Segoe UI"/>
              </a:rPr>
              <a:t>I know how different past and present tenses are formed.</a:t>
            </a:r>
            <a:r>
              <a:rPr lang="en-US" sz="1200" dirty="0">
                <a:cs typeface="Segoe UI"/>
              </a:rPr>
              <a:t>​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E944DC-5DA0-B353-925F-D2C2CCF2A9F8}"/>
              </a:ext>
            </a:extLst>
          </p:cNvPr>
          <p:cNvSpPr/>
          <p:nvPr/>
        </p:nvSpPr>
        <p:spPr>
          <a:xfrm>
            <a:off x="2074974" y="3388593"/>
            <a:ext cx="4379485" cy="1421345"/>
          </a:xfrm>
          <a:prstGeom prst="rect">
            <a:avLst/>
          </a:prstGeom>
          <a:solidFill>
            <a:srgbClr val="ED7D3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tx1"/>
                </a:solidFill>
              </a:rPr>
              <a:t>Progress Check:</a:t>
            </a: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  <a:p>
            <a:r>
              <a:rPr lang="en-GB" sz="1100" dirty="0">
                <a:solidFill>
                  <a:schemeClr val="tx1"/>
                </a:solidFill>
              </a:rPr>
              <a:t>Using the skills listed above, children will create their own Egyptian Adventure story.</a:t>
            </a:r>
          </a:p>
          <a:p>
            <a:r>
              <a:rPr lang="en-GB" sz="1100" dirty="0">
                <a:solidFill>
                  <a:schemeClr val="tx1"/>
                </a:solidFill>
                <a:cs typeface="Calibri"/>
              </a:rPr>
              <a:t>They will also recount their trip to the museum.</a:t>
            </a: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A56FE6-33CB-1BEE-E158-3390ABA186D8}"/>
              </a:ext>
            </a:extLst>
          </p:cNvPr>
          <p:cNvSpPr/>
          <p:nvPr/>
        </p:nvSpPr>
        <p:spPr>
          <a:xfrm>
            <a:off x="102826" y="5233132"/>
            <a:ext cx="1664303" cy="111645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Autumn 2</a:t>
            </a:r>
          </a:p>
          <a:p>
            <a:pPr fontAlgn="base"/>
            <a:r>
              <a:rPr lang="en-GB" sz="1200" dirty="0">
                <a:solidFill>
                  <a:srgbClr val="000000"/>
                </a:solidFill>
              </a:rPr>
              <a:t>Lead Text: The Worries</a:t>
            </a:r>
            <a:endParaRPr lang="en-GB" sz="1200" dirty="0">
              <a:solidFill>
                <a:srgbClr val="000000"/>
              </a:solidFill>
              <a:cs typeface="Calibri"/>
            </a:endParaRPr>
          </a:p>
          <a:p>
            <a:pPr rtl="0" fontAlgn="base"/>
            <a:endParaRPr lang="en-GB" sz="1200" dirty="0">
              <a:solidFill>
                <a:srgbClr val="000000"/>
              </a:solidFill>
              <a:cs typeface="Calibri"/>
            </a:endParaRPr>
          </a:p>
          <a:p>
            <a:pPr rtl="0" fontAlgn="base"/>
            <a:r>
              <a:rPr lang="en-US" sz="1200" dirty="0">
                <a:solidFill>
                  <a:srgbClr val="000000"/>
                </a:solidFill>
              </a:rPr>
              <a:t>Value: Resilience</a:t>
            </a:r>
            <a:endParaRPr lang="en-US" sz="1200" i="0" dirty="0">
              <a:solidFill>
                <a:srgbClr val="000000"/>
              </a:solidFill>
              <a:effectLst/>
              <a:cs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6BCBC4D-1C3C-6BA5-B91B-DDBB303CFD0C}"/>
              </a:ext>
            </a:extLst>
          </p:cNvPr>
          <p:cNvSpPr/>
          <p:nvPr/>
        </p:nvSpPr>
        <p:spPr>
          <a:xfrm>
            <a:off x="2133394" y="7759166"/>
            <a:ext cx="4379485" cy="1421345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tx1"/>
                </a:solidFill>
              </a:rPr>
              <a:t>Progress Check:</a:t>
            </a:r>
          </a:p>
          <a:p>
            <a:pPr algn="l" rtl="0" fontAlgn="base"/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Children will create a non-fiction explanation text that details emotions, possible triggers that cause this emotion and then advice on how to manage these feelings.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Our end piece of work will be a characterisation of  a worry. How will the worry act, speak and interact with </a:t>
            </a:r>
            <a:r>
              <a:rPr lang="en-GB" sz="12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Sohal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  <a:endParaRPr lang="en-GB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14" name="Picture 4" descr="The Worries: Sohal Finds a Friend">
            <a:extLst>
              <a:ext uri="{FF2B5EF4-FFF2-40B4-BE49-F238E27FC236}">
                <a16:creationId xmlns:a16="http://schemas.microsoft.com/office/drawing/2014/main" id="{A596173A-CD4D-85A7-2F38-A3DE6728A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56" y="6683527"/>
            <a:ext cx="1664303" cy="248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6FB7C1-26B3-CA51-709A-6C6C780FE18A}"/>
              </a:ext>
            </a:extLst>
          </p:cNvPr>
          <p:cNvSpPr txBox="1"/>
          <p:nvPr/>
        </p:nvSpPr>
        <p:spPr>
          <a:xfrm>
            <a:off x="1996718" y="5233132"/>
            <a:ext cx="4699326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</a:t>
            </a: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identify the common characteristics of the villains in the book.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I can identify patterns and key themes and replicate these in my own writing.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design my own book characters by imitating then innovating ideas.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can use speech to show how a character behaves.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I can describe a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character’s behaviour to show how the character feels.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I use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well-chosen similes.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 use subordination to add information.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I can use modal verbs.</a:t>
            </a:r>
            <a:endParaRPr lang="en-GB" sz="12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  <a:latin typeface="Calibri" panose="020F0502020204030204" pitchFamily="34" charset="0"/>
              </a:rPr>
              <a:t>I can write sentences that 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offer advice, “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When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you feel like this, you could….” “</a:t>
            </a:r>
            <a:r>
              <a:rPr lang="en-GB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If </a:t>
            </a:r>
            <a:r>
              <a:rPr lang="en-GB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you begin to feel…., you might try….”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ctr" rtl="0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​</a:t>
            </a:r>
            <a:endParaRPr lang="en-GB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DA00AD-1285-5CA2-4833-260C72969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56" y="2497317"/>
            <a:ext cx="1627115" cy="245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89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7D55099-303D-46C6-90ED-720064FA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50"/>
            <a:ext cx="6858000" cy="9511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86CD2-6334-4626-B130-57EE4E2BD986}"/>
              </a:ext>
            </a:extLst>
          </p:cNvPr>
          <p:cNvSpPr txBox="1"/>
          <p:nvPr/>
        </p:nvSpPr>
        <p:spPr>
          <a:xfrm>
            <a:off x="1641159" y="827525"/>
            <a:ext cx="42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2765C"/>
                </a:solidFill>
              </a:rPr>
              <a:t>Ready		Respectful			 Safe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78BB88-732F-CDC9-33BD-575C8528E073}"/>
              </a:ext>
            </a:extLst>
          </p:cNvPr>
          <p:cNvSpPr/>
          <p:nvPr/>
        </p:nvSpPr>
        <p:spPr>
          <a:xfrm>
            <a:off x="103836" y="1198931"/>
            <a:ext cx="1664303" cy="147460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Spring 1</a:t>
            </a:r>
          </a:p>
          <a:p>
            <a:pPr fontAlgn="base"/>
            <a:r>
              <a:rPr lang="en-GB" sz="1200" dirty="0">
                <a:solidFill>
                  <a:srgbClr val="000000"/>
                </a:solidFill>
              </a:rPr>
              <a:t>Lead Text: The Great Kapok Tree, I am the Seed that Grew the Tree</a:t>
            </a:r>
            <a:endParaRPr lang="en-GB" sz="1200" dirty="0">
              <a:solidFill>
                <a:srgbClr val="000000"/>
              </a:solidFill>
              <a:cs typeface="Calibri"/>
            </a:endParaRPr>
          </a:p>
          <a:p>
            <a:pPr rtl="0" fontAlgn="base"/>
            <a:endParaRPr lang="en-GB" sz="1200" dirty="0">
              <a:solidFill>
                <a:srgbClr val="000000"/>
              </a:solidFill>
              <a:cs typeface="Calibri"/>
            </a:endParaRPr>
          </a:p>
          <a:p>
            <a:pPr rtl="0" fontAlgn="base"/>
            <a:r>
              <a:rPr lang="en-US" sz="1200" dirty="0">
                <a:solidFill>
                  <a:srgbClr val="000000"/>
                </a:solidFill>
              </a:rPr>
              <a:t>Value: Responsibility</a:t>
            </a:r>
            <a:endParaRPr lang="en-US" sz="1200" i="0" dirty="0">
              <a:solidFill>
                <a:srgbClr val="000000"/>
              </a:solidFill>
              <a:effectLst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E944DC-5DA0-B353-925F-D2C2CCF2A9F8}"/>
              </a:ext>
            </a:extLst>
          </p:cNvPr>
          <p:cNvSpPr/>
          <p:nvPr/>
        </p:nvSpPr>
        <p:spPr>
          <a:xfrm>
            <a:off x="103836" y="4184015"/>
            <a:ext cx="6567167" cy="154462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tx1"/>
                </a:solidFill>
              </a:rPr>
              <a:t>Progress Check:</a:t>
            </a:r>
          </a:p>
          <a:p>
            <a:r>
              <a:rPr lang="en-GB" sz="1200" dirty="0">
                <a:solidFill>
                  <a:schemeClr val="tx1"/>
                </a:solidFill>
              </a:rPr>
              <a:t>Children will imitate a given poem about wild weather. Using that poem as a modelled structure, they will adapt the poem by introducing and adding their own ideas and imagery.</a:t>
            </a:r>
          </a:p>
          <a:p>
            <a:r>
              <a:rPr lang="en-GB" sz="1200" dirty="0">
                <a:solidFill>
                  <a:schemeClr val="tx1"/>
                </a:solidFill>
              </a:rPr>
              <a:t>They will write a description of a rain forest, rich in active language choices; children will be asked to use the language they have picked up from the poetry sessions to make their settings burst with imagery for their reader.</a:t>
            </a:r>
          </a:p>
          <a:p>
            <a:r>
              <a:rPr lang="en-GB" sz="1200" dirty="0">
                <a:solidFill>
                  <a:schemeClr val="tx1"/>
                </a:solidFill>
              </a:rPr>
              <a:t>Finally, Y3 will create a non-fiction information page about what can be found in the rain forest.</a:t>
            </a:r>
          </a:p>
        </p:txBody>
      </p:sp>
      <p:pic>
        <p:nvPicPr>
          <p:cNvPr id="2" name="Picture 1" descr="The Great Kapok Tree: A Tale of the Amazon Rain Forest (Rise and Shine) :  Cherry, Lynne: Amazon.co.uk: Books">
            <a:extLst>
              <a:ext uri="{FF2B5EF4-FFF2-40B4-BE49-F238E27FC236}">
                <a16:creationId xmlns:a16="http://schemas.microsoft.com/office/drawing/2014/main" id="{AAD92410-B319-D7BD-B24F-48547C389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00" y="1206095"/>
            <a:ext cx="1391031" cy="149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DBE70D-231B-25EB-4B53-2D6DE29DD3F2}"/>
              </a:ext>
            </a:extLst>
          </p:cNvPr>
          <p:cNvSpPr txBox="1"/>
          <p:nvPr/>
        </p:nvSpPr>
        <p:spPr>
          <a:xfrm>
            <a:off x="103836" y="2799020"/>
            <a:ext cx="63983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 can s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pot patterns and structures in poetry –  I can say what stays the same in each verse.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can replicate structures in poems and say which ideas can be changed in a poem.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use imagery, similes and metaphors to bring the description to life.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choose powerful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erbs to support the image I want to plant in my reader’s mind. For example, if I said ‘the wind </a:t>
            </a:r>
            <a:r>
              <a:rPr lang="en-GB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howled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’, why is this better than ‘the wind </a:t>
            </a:r>
            <a:r>
              <a:rPr lang="en-GB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blew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 use </a:t>
            </a:r>
            <a:r>
              <a:rPr lang="en-GB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oun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phrases alongside prepositional phrases.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 can p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erform poems aloud 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sing my voice, body and actions to bring the poem to life.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315E68-B3A3-22E6-8748-E229523FD9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t="1538"/>
          <a:stretch/>
        </p:blipFill>
        <p:spPr bwMode="auto">
          <a:xfrm>
            <a:off x="5089863" y="1206095"/>
            <a:ext cx="1391030" cy="15619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612C08-92EA-D51B-C690-73F4E684AA88}"/>
              </a:ext>
            </a:extLst>
          </p:cNvPr>
          <p:cNvSpPr/>
          <p:nvPr/>
        </p:nvSpPr>
        <p:spPr>
          <a:xfrm>
            <a:off x="135573" y="5848768"/>
            <a:ext cx="1664303" cy="1474606"/>
          </a:xfrm>
          <a:prstGeom prst="rect">
            <a:avLst/>
          </a:prstGeom>
          <a:solidFill>
            <a:srgbClr val="FB6D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Spring 2</a:t>
            </a:r>
          </a:p>
          <a:p>
            <a:pPr fontAlgn="base"/>
            <a:r>
              <a:rPr lang="en-GB" sz="1200" dirty="0">
                <a:solidFill>
                  <a:srgbClr val="000000"/>
                </a:solidFill>
              </a:rPr>
              <a:t>Lead Text: </a:t>
            </a:r>
          </a:p>
          <a:p>
            <a:pPr fontAlgn="base"/>
            <a:r>
              <a:rPr lang="en-GB" sz="1200" dirty="0">
                <a:solidFill>
                  <a:srgbClr val="000000"/>
                </a:solidFill>
              </a:rPr>
              <a:t>The Street Beneath my Feet,</a:t>
            </a:r>
          </a:p>
          <a:p>
            <a:pPr fontAlgn="base"/>
            <a:r>
              <a:rPr lang="en-GB" sz="1200" dirty="0">
                <a:solidFill>
                  <a:srgbClr val="000000"/>
                </a:solidFill>
                <a:cs typeface="Calibri"/>
              </a:rPr>
              <a:t>Stone Girl Bone Girl</a:t>
            </a:r>
          </a:p>
          <a:p>
            <a:pPr rtl="0" fontAlgn="base"/>
            <a:endParaRPr lang="en-GB" sz="1200" dirty="0">
              <a:solidFill>
                <a:srgbClr val="000000"/>
              </a:solidFill>
              <a:cs typeface="Calibri"/>
            </a:endParaRPr>
          </a:p>
          <a:p>
            <a:pPr rtl="0" fontAlgn="base"/>
            <a:r>
              <a:rPr lang="en-US" sz="1200" dirty="0">
                <a:solidFill>
                  <a:srgbClr val="000000"/>
                </a:solidFill>
              </a:rPr>
              <a:t>Value: Curiosity</a:t>
            </a:r>
            <a:endParaRPr lang="en-US" sz="1200" i="0" dirty="0">
              <a:solidFill>
                <a:srgbClr val="000000"/>
              </a:solidFill>
              <a:effectLst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F1B423-DA39-5D5A-03BD-CFC047FD357F}"/>
              </a:ext>
            </a:extLst>
          </p:cNvPr>
          <p:cNvSpPr/>
          <p:nvPr/>
        </p:nvSpPr>
        <p:spPr>
          <a:xfrm>
            <a:off x="93974" y="8989718"/>
            <a:ext cx="6567167" cy="828723"/>
          </a:xfrm>
          <a:prstGeom prst="rect">
            <a:avLst/>
          </a:prstGeom>
          <a:solidFill>
            <a:srgbClr val="FB6D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tx1"/>
                </a:solidFill>
              </a:rPr>
              <a:t>Progress Check: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Creation of a set of instructions that are crystal clear for the reader to follow.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</a:rPr>
              <a:t>An explanation page that is in chronological order.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EBDAB7-E54C-8359-388A-25E2564B2386}"/>
              </a:ext>
            </a:extLst>
          </p:cNvPr>
          <p:cNvSpPr txBox="1"/>
          <p:nvPr/>
        </p:nvSpPr>
        <p:spPr>
          <a:xfrm>
            <a:off x="93974" y="7372001"/>
            <a:ext cx="41771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i="0" dirty="0">
                <a:solidFill>
                  <a:srgbClr val="000000"/>
                </a:solidFill>
                <a:effectLst/>
              </a:rPr>
              <a:t>I can use adverbials for chronology.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I use p</a:t>
            </a:r>
            <a:r>
              <a:rPr lang="en-GB" sz="1200" i="0" dirty="0">
                <a:solidFill>
                  <a:srgbClr val="000000"/>
                </a:solidFill>
                <a:effectLst/>
              </a:rPr>
              <a:t>repositional phrases for clarity.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I use s</a:t>
            </a:r>
            <a:r>
              <a:rPr lang="en-GB" sz="1200" i="0" dirty="0">
                <a:solidFill>
                  <a:srgbClr val="000000"/>
                </a:solidFill>
                <a:effectLst/>
              </a:rPr>
              <a:t>ubordination to support the sequence of ideas: ‘When Mary was young,’ ‘As the world was beginning.’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i="0" dirty="0">
                <a:solidFill>
                  <a:srgbClr val="000000"/>
                </a:solidFill>
                <a:effectLst/>
              </a:rPr>
              <a:t>I use possessive apostrophe.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000000"/>
                </a:solidFill>
              </a:rPr>
              <a:t>I use c</a:t>
            </a:r>
            <a:r>
              <a:rPr lang="en-GB" sz="1200" i="0" dirty="0">
                <a:solidFill>
                  <a:srgbClr val="000000"/>
                </a:solidFill>
                <a:effectLst/>
              </a:rPr>
              <a:t>ommas for a list 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GB" sz="1200" i="0" dirty="0">
                <a:solidFill>
                  <a:srgbClr val="000000"/>
                </a:solidFill>
                <a:effectLst/>
              </a:rPr>
              <a:t>I confidently use a range of sentence types (command, question, exclamation, statement)’ </a:t>
            </a:r>
          </a:p>
          <a:p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 descr="The Street Beneath My Feet (Look Closer): Amazon.co.uk: Guillian,  Charlotte, Zommer, Yuval: 9781784937317: Books">
            <a:extLst>
              <a:ext uri="{FF2B5EF4-FFF2-40B4-BE49-F238E27FC236}">
                <a16:creationId xmlns:a16="http://schemas.microsoft.com/office/drawing/2014/main" id="{92CD1DC1-8F24-8904-3C44-F17B31E46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69" y="6907412"/>
            <a:ext cx="1737572" cy="194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Stone Girl Bone Girl: The Story of Mary Anning of Lyme Regis | Centre for  Literacy in Primary Education">
            <a:extLst>
              <a:ext uri="{FF2B5EF4-FFF2-40B4-BE49-F238E27FC236}">
                <a16:creationId xmlns:a16="http://schemas.microsoft.com/office/drawing/2014/main" id="{B2B3E345-2A5A-BB66-E3C4-5666D9C4D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31" y="5876210"/>
            <a:ext cx="1737572" cy="179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9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F7D55099-303D-46C6-90ED-720064FAC6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150"/>
            <a:ext cx="6858000" cy="9511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486CD2-6334-4626-B130-57EE4E2BD986}"/>
              </a:ext>
            </a:extLst>
          </p:cNvPr>
          <p:cNvSpPr txBox="1"/>
          <p:nvPr/>
        </p:nvSpPr>
        <p:spPr>
          <a:xfrm>
            <a:off x="1641159" y="827525"/>
            <a:ext cx="4257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2765C"/>
                </a:solidFill>
              </a:rPr>
              <a:t>Ready		Respectful			 Safe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ABC589-5E60-4172-0D6C-CC5787B065BB}"/>
              </a:ext>
            </a:extLst>
          </p:cNvPr>
          <p:cNvSpPr/>
          <p:nvPr/>
        </p:nvSpPr>
        <p:spPr>
          <a:xfrm>
            <a:off x="145417" y="1214706"/>
            <a:ext cx="1664303" cy="1474606"/>
          </a:xfrm>
          <a:prstGeom prst="rect">
            <a:avLst/>
          </a:prstGeom>
          <a:solidFill>
            <a:srgbClr val="FFE0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Summer 1</a:t>
            </a:r>
          </a:p>
          <a:p>
            <a:pPr fontAlgn="base"/>
            <a:r>
              <a:rPr lang="en-GB" sz="1200" dirty="0">
                <a:solidFill>
                  <a:srgbClr val="000000"/>
                </a:solidFill>
              </a:rPr>
              <a:t>Lead Text: </a:t>
            </a:r>
          </a:p>
          <a:p>
            <a:pPr fontAlgn="base"/>
            <a:r>
              <a:rPr lang="en-GB" sz="1200" dirty="0">
                <a:solidFill>
                  <a:srgbClr val="000000"/>
                </a:solidFill>
              </a:rPr>
              <a:t>The Accidental Billionaire</a:t>
            </a:r>
            <a:endParaRPr lang="en-GB" sz="1200" dirty="0">
              <a:solidFill>
                <a:srgbClr val="000000"/>
              </a:solidFill>
              <a:cs typeface="Calibri"/>
            </a:endParaRPr>
          </a:p>
          <a:p>
            <a:pPr rtl="0" fontAlgn="base"/>
            <a:endParaRPr lang="en-GB" sz="1200" dirty="0">
              <a:solidFill>
                <a:srgbClr val="000000"/>
              </a:solidFill>
              <a:cs typeface="Calibri"/>
            </a:endParaRPr>
          </a:p>
          <a:p>
            <a:pPr rtl="0" fontAlgn="base"/>
            <a:r>
              <a:rPr lang="en-US" sz="1200" b="1" dirty="0">
                <a:solidFill>
                  <a:srgbClr val="000000"/>
                </a:solidFill>
              </a:rPr>
              <a:t>Value: Aspiration</a:t>
            </a:r>
            <a:endParaRPr lang="en-US" sz="1200" b="1" i="0" dirty="0">
              <a:solidFill>
                <a:srgbClr val="000000"/>
              </a:solidFill>
              <a:effectLst/>
              <a:cs typeface="Calibri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04A58B-396D-58E9-302F-E258EE546483}"/>
              </a:ext>
            </a:extLst>
          </p:cNvPr>
          <p:cNvSpPr/>
          <p:nvPr/>
        </p:nvSpPr>
        <p:spPr>
          <a:xfrm>
            <a:off x="2049780" y="3546945"/>
            <a:ext cx="4662803" cy="1574691"/>
          </a:xfrm>
          <a:prstGeom prst="rect">
            <a:avLst/>
          </a:prstGeom>
          <a:solidFill>
            <a:srgbClr val="FFE0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tx1"/>
                </a:solidFill>
              </a:rPr>
              <a:t>Progress Check:</a:t>
            </a:r>
          </a:p>
          <a:p>
            <a:r>
              <a:rPr lang="en-GB" sz="1200" dirty="0">
                <a:solidFill>
                  <a:schemeClr val="tx1"/>
                </a:solidFill>
              </a:rPr>
              <a:t>Children will build a character profile which will make the character’s moral values obvious to the reader – of course, their character will show aspiration and curiosity.</a:t>
            </a:r>
          </a:p>
          <a:p>
            <a:r>
              <a:rPr lang="en-GB" sz="1200" dirty="0">
                <a:solidFill>
                  <a:schemeClr val="tx1"/>
                </a:solidFill>
              </a:rPr>
              <a:t>We look forward to the Year 3 children inventing a crazy machine… which goes wrong! This will give a perfect opportunity to describe the dilemma and the outcome.</a:t>
            </a:r>
          </a:p>
          <a:p>
            <a:pPr algn="ctr"/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CD97666-F812-71FF-CDA4-0680AC8364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6648" r="19309" b="4325"/>
          <a:stretch/>
        </p:blipFill>
        <p:spPr bwMode="auto">
          <a:xfrm>
            <a:off x="103836" y="2761278"/>
            <a:ext cx="1790062" cy="233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455FC2-9676-A524-309A-3860A293F092}"/>
              </a:ext>
            </a:extLst>
          </p:cNvPr>
          <p:cNvSpPr txBox="1"/>
          <p:nvPr/>
        </p:nvSpPr>
        <p:spPr>
          <a:xfrm>
            <a:off x="1935479" y="1189994"/>
            <a:ext cx="47355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tx1"/>
                </a:solidFill>
              </a:rPr>
              <a:t>We use this book to unpick successful story structures. Stories tend to follow a set formula in that the reader is introduced to a main character, there will be a dilemma, the problem will get worse and then there will be a resolution and the main character will learn an important moral lesson.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 can</a:t>
            </a:r>
            <a:r>
              <a:rPr lang="en-GB" sz="1200" dirty="0">
                <a:solidFill>
                  <a:schemeClr val="tx1"/>
                </a:solidFill>
              </a:rPr>
              <a:t> unpick how the author builds a character that the reader can relate to and like.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 can</a:t>
            </a:r>
            <a:r>
              <a:rPr lang="en-GB" sz="1200" dirty="0">
                <a:solidFill>
                  <a:schemeClr val="tx1"/>
                </a:solidFill>
              </a:rPr>
              <a:t> create a character profile which leads to innovating </a:t>
            </a:r>
            <a:r>
              <a:rPr lang="en-GB" sz="1200" dirty="0"/>
              <a:t>my</a:t>
            </a:r>
            <a:r>
              <a:rPr lang="en-GB" sz="1200" dirty="0">
                <a:solidFill>
                  <a:schemeClr val="tx1"/>
                </a:solidFill>
              </a:rPr>
              <a:t> own character.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</a:t>
            </a:r>
            <a:r>
              <a:rPr lang="en-GB" sz="1200" dirty="0">
                <a:solidFill>
                  <a:schemeClr val="tx1"/>
                </a:solidFill>
              </a:rPr>
              <a:t> learn how to plan a story using a range of story maps and plans.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</a:t>
            </a:r>
            <a:r>
              <a:rPr lang="en-GB" sz="1200" dirty="0">
                <a:solidFill>
                  <a:schemeClr val="tx1"/>
                </a:solidFill>
              </a:rPr>
              <a:t> innovate a problem and an invention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I</a:t>
            </a:r>
            <a:r>
              <a:rPr lang="en-GB" sz="1200" dirty="0">
                <a:solidFill>
                  <a:schemeClr val="tx1"/>
                </a:solidFill>
              </a:rPr>
              <a:t> develop my use of direct speech.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758C27-80C3-969F-64DC-073C47E3F1E0}"/>
              </a:ext>
            </a:extLst>
          </p:cNvPr>
          <p:cNvSpPr/>
          <p:nvPr/>
        </p:nvSpPr>
        <p:spPr>
          <a:xfrm>
            <a:off x="180033" y="5405706"/>
            <a:ext cx="1782137" cy="1474606"/>
          </a:xfrm>
          <a:prstGeom prst="rect">
            <a:avLst/>
          </a:prstGeom>
          <a:solidFill>
            <a:srgbClr val="7DDF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</a:rPr>
              <a:t>Summer 2</a:t>
            </a:r>
          </a:p>
          <a:p>
            <a:pPr fontAlgn="base"/>
            <a:r>
              <a:rPr lang="en-GB" sz="1200" dirty="0">
                <a:solidFill>
                  <a:srgbClr val="000000"/>
                </a:solidFill>
              </a:rPr>
              <a:t>Lead Text: </a:t>
            </a:r>
          </a:p>
          <a:p>
            <a:pPr fontAlgn="base"/>
            <a:r>
              <a:rPr lang="en-GB" sz="1200" dirty="0">
                <a:solidFill>
                  <a:srgbClr val="000000"/>
                </a:solidFill>
                <a:cs typeface="Calibri"/>
              </a:rPr>
              <a:t>Arthur and the Golden Rope</a:t>
            </a:r>
          </a:p>
          <a:p>
            <a:pPr rtl="0" fontAlgn="base"/>
            <a:endParaRPr lang="en-GB" sz="1200" dirty="0">
              <a:solidFill>
                <a:srgbClr val="000000"/>
              </a:solidFill>
              <a:cs typeface="Calibri"/>
            </a:endParaRPr>
          </a:p>
          <a:p>
            <a:pPr rtl="0" fontAlgn="base"/>
            <a:r>
              <a:rPr lang="en-US" sz="1200" b="1" dirty="0">
                <a:solidFill>
                  <a:srgbClr val="000000"/>
                </a:solidFill>
              </a:rPr>
              <a:t>Value: Kindness</a:t>
            </a:r>
            <a:endParaRPr lang="en-US" sz="1200" b="1" i="0" dirty="0">
              <a:solidFill>
                <a:srgbClr val="000000"/>
              </a:solidFill>
              <a:effectLst/>
              <a:cs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7F30C5-252A-CDE1-E0B0-03108DF5237F}"/>
              </a:ext>
            </a:extLst>
          </p:cNvPr>
          <p:cNvSpPr/>
          <p:nvPr/>
        </p:nvSpPr>
        <p:spPr>
          <a:xfrm>
            <a:off x="2155015" y="7521448"/>
            <a:ext cx="4571384" cy="2034560"/>
          </a:xfrm>
          <a:prstGeom prst="rect">
            <a:avLst/>
          </a:prstGeom>
          <a:solidFill>
            <a:srgbClr val="7DDFD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tx1"/>
                </a:solidFill>
              </a:rPr>
              <a:t>Progress Check:</a:t>
            </a:r>
          </a:p>
          <a:p>
            <a:pPr lvl="0">
              <a:lnSpc>
                <a:spcPct val="115000"/>
              </a:lnSpc>
            </a:pPr>
            <a:r>
              <a:rPr lang="en-GB" sz="1200" dirty="0">
                <a:solidFill>
                  <a:schemeClr val="tx1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Year 3 children c</a:t>
            </a:r>
            <a:r>
              <a:rPr lang="en-US" sz="1200" dirty="0" err="1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reate</a:t>
            </a:r>
            <a:r>
              <a:rPr lang="en-US" sz="12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a </a:t>
            </a:r>
            <a:r>
              <a:rPr lang="en-US" sz="12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page for a key part of the adventure that shows unusual and purposeful organization. They explore </a:t>
            </a:r>
            <a:r>
              <a:rPr lang="en-US" sz="12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how </a:t>
            </a:r>
            <a:r>
              <a:rPr lang="en-US" sz="12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different text layouts engage the reader and will experiment with this interesting technique themselves to enhance their story telling.</a:t>
            </a:r>
            <a:endParaRPr lang="en-GB" sz="1200" dirty="0"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endParaRPr lang="en-US" sz="1200" dirty="0">
              <a:solidFill>
                <a:srgbClr val="00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00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Children will also modify a p</a:t>
            </a:r>
            <a:r>
              <a:rPr lang="en-US" sz="12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oem (that follows a specific structure) which they will orally perform.</a:t>
            </a:r>
            <a:endParaRPr lang="en-GB" sz="1200" b="1" dirty="0">
              <a:solidFill>
                <a:schemeClr val="tx1"/>
              </a:solidFill>
            </a:endParaRPr>
          </a:p>
        </p:txBody>
      </p:sp>
      <p:pic>
        <p:nvPicPr>
          <p:cNvPr id="19" name="Picture 2" descr="Arthur and the Golden Rope: (Brownstone's Mythical Collection, 1):  Amazon.co.uk: Joe Todd Stanton: 9781911171034: Books">
            <a:extLst>
              <a:ext uri="{FF2B5EF4-FFF2-40B4-BE49-F238E27FC236}">
                <a16:creationId xmlns:a16="http://schemas.microsoft.com/office/drawing/2014/main" id="{7C9ECAB7-47BC-F270-74A4-8085E374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8" y="6938869"/>
            <a:ext cx="1782137" cy="237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6A540C8-67CB-8B74-315B-3464B902E81B}"/>
              </a:ext>
            </a:extLst>
          </p:cNvPr>
          <p:cNvSpPr txBox="1"/>
          <p:nvPr/>
        </p:nvSpPr>
        <p:spPr>
          <a:xfrm>
            <a:off x="2328215" y="5394320"/>
            <a:ext cx="452978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can identify the author’s choices in their text layout.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 can suggest how certain text presentation enhances meaning and supports the reader.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can explore layout and text organisation to have an effect on my reader.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can identify the structure of a poem and comment on its rhythm.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 can identify what stays the same and what changes in a poem between verses.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can make suggesti</a:t>
            </a: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ons to replace variables in a poem.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 can create my own poem that follows a set structure.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 can orally perform my poem.</a:t>
            </a:r>
            <a:endParaRPr lang="en-GB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88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70c5e83d-a7b0-44b5-9eb2-438f4d97f4d9" xsi:nil="true"/>
    <lcf76f155ced4ddcb4097134ff3c332f xmlns="70c5e83d-a7b0-44b5-9eb2-438f4d97f4d9">
      <Terms xmlns="http://schemas.microsoft.com/office/infopath/2007/PartnerControls"/>
    </lcf76f155ced4ddcb4097134ff3c332f>
    <TaxCatchAll xmlns="df879d75-6b86-4634-85d4-74d5b85558d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55896D07DD748900052E6CBAACB1F" ma:contentTypeVersion="16" ma:contentTypeDescription="Create a new document." ma:contentTypeScope="" ma:versionID="af63845d2bfe3aece20d52a96d8850a4">
  <xsd:schema xmlns:xsd="http://www.w3.org/2001/XMLSchema" xmlns:xs="http://www.w3.org/2001/XMLSchema" xmlns:p="http://schemas.microsoft.com/office/2006/metadata/properties" xmlns:ns2="70c5e83d-a7b0-44b5-9eb2-438f4d97f4d9" xmlns:ns3="df879d75-6b86-4634-85d4-74d5b85558d3" targetNamespace="http://schemas.microsoft.com/office/2006/metadata/properties" ma:root="true" ma:fieldsID="bbd6c1091d3afd6922204b79fd7d16b7" ns2:_="" ns3:_="">
    <xsd:import namespace="70c5e83d-a7b0-44b5-9eb2-438f4d97f4d9"/>
    <xsd:import namespace="df879d75-6b86-4634-85d4-74d5b85558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c5e83d-a7b0-44b5-9eb2-438f4d97f4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05d3ca9-34b9-4998-9a20-aed4db4a72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79d75-6b86-4634-85d4-74d5b85558d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92b5c806-8d91-46ef-a695-e47eeb533c72}" ma:internalName="TaxCatchAll" ma:showField="CatchAllData" ma:web="df879d75-6b86-4634-85d4-74d5b85558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429D3F-B6D0-4703-9689-0CE15CEF2049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openxmlformats.org/package/2006/metadata/core-properties"/>
    <ds:schemaRef ds:uri="df879d75-6b86-4634-85d4-74d5b85558d3"/>
    <ds:schemaRef ds:uri="70c5e83d-a7b0-44b5-9eb2-438f4d97f4d9"/>
  </ds:schemaRefs>
</ds:datastoreItem>
</file>

<file path=customXml/itemProps2.xml><?xml version="1.0" encoding="utf-8"?>
<ds:datastoreItem xmlns:ds="http://schemas.openxmlformats.org/officeDocument/2006/customXml" ds:itemID="{8B799412-0559-4D2C-B032-2D996F878F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c5e83d-a7b0-44b5-9eb2-438f4d97f4d9"/>
    <ds:schemaRef ds:uri="df879d75-6b86-4634-85d4-74d5b85558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D2728B-3AC5-4874-9DC8-97F538A1C2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1060</Words>
  <Application>Microsoft Office PowerPoint</Application>
  <PresentationFormat>A4 Paper (210x297 mm)</PresentationFormat>
  <Paragraphs>92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MS Mincho</vt:lpstr>
      <vt:lpstr>Arial</vt:lpstr>
      <vt:lpstr>Calibri</vt:lpstr>
      <vt:lpstr>Calibri Light</vt:lpstr>
      <vt:lpstr>Comic Sans MS</vt:lpstr>
      <vt:lpstr>Segoe UI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Pipe</dc:creator>
  <cp:lastModifiedBy>landrews</cp:lastModifiedBy>
  <cp:revision>678</cp:revision>
  <cp:lastPrinted>2023-06-12T12:42:16Z</cp:lastPrinted>
  <dcterms:created xsi:type="dcterms:W3CDTF">2020-04-17T10:06:09Z</dcterms:created>
  <dcterms:modified xsi:type="dcterms:W3CDTF">2024-07-15T11:28:56Z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0x010100E1E55896D07DD748900052E6CBAACB1F</vt:lpwstr>
  </property>
  <property fmtid="{D5CDD505-2E9C-101B-9397-08002B2CF9AE}" pid="3" name="Order">
    <vt:r8>53100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MediaServiceImageTags">
    <vt:lpwstr/>
  </property>
</Properties>
</file>