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3" r:id="rId5"/>
    <p:sldId id="265" r:id="rId6"/>
    <p:sldId id="266" r:id="rId7"/>
    <p:sldId id="267" r:id="rId8"/>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72" d="100"/>
          <a:sy n="272" d="100"/>
        </p:scale>
        <p:origin x="-1925" y="-223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12/06/2023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9.jpeg"/><Relationship Id="rId5" Type="http://schemas.openxmlformats.org/officeDocument/2006/relationships/image" Target="../media/image7.png"/><Relationship Id="rId10"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 name="Rectangle 4">
            <a:extLst>
              <a:ext uri="{FF2B5EF4-FFF2-40B4-BE49-F238E27FC236}">
                <a16:creationId xmlns:a16="http://schemas.microsoft.com/office/drawing/2014/main" id="{0B7F1F68-2444-3A1F-3083-BC0EFFCF550B}"/>
              </a:ext>
            </a:extLst>
          </p:cNvPr>
          <p:cNvSpPr/>
          <p:nvPr/>
        </p:nvSpPr>
        <p:spPr>
          <a:xfrm>
            <a:off x="122224" y="1205702"/>
            <a:ext cx="1664303" cy="2066105"/>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Autumn 1</a:t>
            </a:r>
          </a:p>
          <a:p>
            <a:pPr fontAlgn="base"/>
            <a:r>
              <a:rPr lang="en-GB" sz="1200" dirty="0">
                <a:solidFill>
                  <a:schemeClr val="tx1"/>
                </a:solidFill>
              </a:rPr>
              <a:t>Lead Texts:</a:t>
            </a:r>
            <a:endParaRPr lang="en-GB" sz="1200" dirty="0">
              <a:solidFill>
                <a:schemeClr val="tx1"/>
              </a:solidFill>
              <a:cs typeface="Calibri"/>
            </a:endParaRPr>
          </a:p>
          <a:p>
            <a:r>
              <a:rPr lang="en-GB" sz="1200" dirty="0">
                <a:solidFill>
                  <a:schemeClr val="tx1"/>
                </a:solidFill>
                <a:ea typeface="+mn-lt"/>
                <a:cs typeface="+mn-lt"/>
              </a:rPr>
              <a:t>What I Like About Me</a:t>
            </a:r>
            <a:r>
              <a:rPr lang="en-US" sz="1200" dirty="0">
                <a:solidFill>
                  <a:schemeClr val="tx1"/>
                </a:solidFill>
                <a:ea typeface="+mn-lt"/>
                <a:cs typeface="+mn-lt"/>
              </a:rPr>
              <a:t> </a:t>
            </a:r>
          </a:p>
          <a:p>
            <a:r>
              <a:rPr lang="en-GB" sz="1200" dirty="0">
                <a:solidFill>
                  <a:schemeClr val="tx1"/>
                </a:solidFill>
                <a:ea typeface="+mn-lt"/>
                <a:cs typeface="+mn-lt"/>
              </a:rPr>
              <a:t>You Choose</a:t>
            </a:r>
            <a:r>
              <a:rPr lang="en-US" sz="1200" dirty="0">
                <a:solidFill>
                  <a:schemeClr val="tx1"/>
                </a:solidFill>
                <a:ea typeface="+mn-lt"/>
                <a:cs typeface="+mn-lt"/>
              </a:rPr>
              <a:t> </a:t>
            </a:r>
          </a:p>
          <a:p>
            <a:r>
              <a:rPr lang="en-GB" sz="1200" dirty="0">
                <a:solidFill>
                  <a:schemeClr val="tx1"/>
                </a:solidFill>
                <a:ea typeface="+mn-lt"/>
                <a:cs typeface="+mn-lt"/>
              </a:rPr>
              <a:t>Feelings</a:t>
            </a:r>
            <a:r>
              <a:rPr lang="en-US" sz="1200" dirty="0">
                <a:solidFill>
                  <a:schemeClr val="tx1"/>
                </a:solidFill>
                <a:ea typeface="+mn-lt"/>
                <a:cs typeface="+mn-lt"/>
              </a:rPr>
              <a:t> </a:t>
            </a:r>
          </a:p>
          <a:p>
            <a:r>
              <a:rPr lang="en-GB" sz="1200" dirty="0">
                <a:solidFill>
                  <a:schemeClr val="tx1"/>
                </a:solidFill>
                <a:ea typeface="+mn-lt"/>
                <a:cs typeface="+mn-lt"/>
              </a:rPr>
              <a:t>What Makes Me</a:t>
            </a:r>
            <a:r>
              <a:rPr lang="en-US" sz="1200" dirty="0">
                <a:solidFill>
                  <a:schemeClr val="tx1"/>
                </a:solidFill>
                <a:ea typeface="+mn-lt"/>
                <a:cs typeface="+mn-lt"/>
              </a:rPr>
              <a:t> </a:t>
            </a:r>
          </a:p>
          <a:p>
            <a:r>
              <a:rPr lang="en-GB" sz="1200" dirty="0">
                <a:solidFill>
                  <a:schemeClr val="tx1"/>
                </a:solidFill>
                <a:ea typeface="+mn-lt"/>
                <a:cs typeface="+mn-lt"/>
              </a:rPr>
              <a:t>Brilliant Bodies</a:t>
            </a:r>
            <a:r>
              <a:rPr lang="en-US" sz="1200" dirty="0">
                <a:solidFill>
                  <a:schemeClr val="tx1"/>
                </a:solidFill>
                <a:ea typeface="+mn-lt"/>
                <a:cs typeface="+mn-lt"/>
              </a:rPr>
              <a:t> </a:t>
            </a:r>
          </a:p>
          <a:p>
            <a:r>
              <a:rPr lang="en-GB" sz="1200" dirty="0">
                <a:solidFill>
                  <a:schemeClr val="tx1"/>
                </a:solidFill>
                <a:ea typeface="+mn-lt"/>
                <a:cs typeface="+mn-lt"/>
              </a:rPr>
              <a:t>Funny Bones</a:t>
            </a:r>
            <a:endParaRPr lang="en-GB" dirty="0">
              <a:solidFill>
                <a:schemeClr val="tx1"/>
              </a:solidFill>
              <a:cs typeface="Calibri"/>
            </a:endParaRPr>
          </a:p>
          <a:p>
            <a:pPr fontAlgn="base"/>
            <a:endParaRPr lang="en-GB" sz="1200" dirty="0">
              <a:solidFill>
                <a:schemeClr val="tx1"/>
              </a:solidFill>
              <a:cs typeface="Calibri"/>
            </a:endParaRPr>
          </a:p>
          <a:p>
            <a:pPr rtl="0" fontAlgn="base"/>
            <a:r>
              <a:rPr lang="en-US" sz="1200" dirty="0">
                <a:solidFill>
                  <a:schemeClr val="tx1"/>
                </a:solidFill>
              </a:rPr>
              <a:t>Value: Aspiration</a:t>
            </a:r>
            <a:endParaRPr lang="en-GB" sz="1200" i="0" dirty="0" err="1">
              <a:solidFill>
                <a:schemeClr val="tx1"/>
              </a:solidFill>
              <a:effectLst/>
              <a:cs typeface="Calibri"/>
            </a:endParaRPr>
          </a:p>
        </p:txBody>
      </p:sp>
      <p:pic>
        <p:nvPicPr>
          <p:cNvPr id="22" name="Picture 22" descr="A picture containing text, several&#10;&#10;Description automatically generated">
            <a:extLst>
              <a:ext uri="{FF2B5EF4-FFF2-40B4-BE49-F238E27FC236}">
                <a16:creationId xmlns:a16="http://schemas.microsoft.com/office/drawing/2014/main" id="{9641A08B-6274-49B7-8CE8-6B95BE8B37C1}"/>
              </a:ext>
            </a:extLst>
          </p:cNvPr>
          <p:cNvPicPr>
            <a:picLocks noChangeAspect="1"/>
          </p:cNvPicPr>
          <p:nvPr/>
        </p:nvPicPr>
        <p:blipFill>
          <a:blip r:embed="rId3"/>
          <a:stretch>
            <a:fillRect/>
          </a:stretch>
        </p:blipFill>
        <p:spPr>
          <a:xfrm>
            <a:off x="2984256" y="1206179"/>
            <a:ext cx="1231534" cy="1268543"/>
          </a:xfrm>
          <a:prstGeom prst="rect">
            <a:avLst/>
          </a:prstGeom>
        </p:spPr>
      </p:pic>
      <p:pic>
        <p:nvPicPr>
          <p:cNvPr id="23" name="Picture 23" descr="A picture containing website&#10;&#10;Description automatically generated">
            <a:extLst>
              <a:ext uri="{FF2B5EF4-FFF2-40B4-BE49-F238E27FC236}">
                <a16:creationId xmlns:a16="http://schemas.microsoft.com/office/drawing/2014/main" id="{4A88C471-B4BC-8CD6-5AED-EF9432FABE0B}"/>
              </a:ext>
            </a:extLst>
          </p:cNvPr>
          <p:cNvPicPr>
            <a:picLocks noChangeAspect="1"/>
          </p:cNvPicPr>
          <p:nvPr/>
        </p:nvPicPr>
        <p:blipFill>
          <a:blip r:embed="rId4"/>
          <a:stretch>
            <a:fillRect/>
          </a:stretch>
        </p:blipFill>
        <p:spPr>
          <a:xfrm>
            <a:off x="1845936" y="1209445"/>
            <a:ext cx="1124170" cy="1285875"/>
          </a:xfrm>
          <a:prstGeom prst="rect">
            <a:avLst/>
          </a:prstGeom>
        </p:spPr>
      </p:pic>
      <p:pic>
        <p:nvPicPr>
          <p:cNvPr id="24" name="Picture 24" descr="A picture containing text&#10;&#10;Description automatically generated">
            <a:extLst>
              <a:ext uri="{FF2B5EF4-FFF2-40B4-BE49-F238E27FC236}">
                <a16:creationId xmlns:a16="http://schemas.microsoft.com/office/drawing/2014/main" id="{E5710922-A45F-3F1A-91A4-E1F2C1C379B2}"/>
              </a:ext>
            </a:extLst>
          </p:cNvPr>
          <p:cNvPicPr>
            <a:picLocks noChangeAspect="1"/>
          </p:cNvPicPr>
          <p:nvPr/>
        </p:nvPicPr>
        <p:blipFill>
          <a:blip r:embed="rId5"/>
          <a:stretch>
            <a:fillRect/>
          </a:stretch>
        </p:blipFill>
        <p:spPr>
          <a:xfrm>
            <a:off x="123655" y="3382706"/>
            <a:ext cx="1663044" cy="1906306"/>
          </a:xfrm>
          <a:prstGeom prst="rect">
            <a:avLst/>
          </a:prstGeom>
        </p:spPr>
      </p:pic>
      <p:pic>
        <p:nvPicPr>
          <p:cNvPr id="25" name="Picture 25" descr="A picture containing text, electronics&#10;&#10;Description automatically generated">
            <a:extLst>
              <a:ext uri="{FF2B5EF4-FFF2-40B4-BE49-F238E27FC236}">
                <a16:creationId xmlns:a16="http://schemas.microsoft.com/office/drawing/2014/main" id="{E88C1297-C5E3-BEE8-E360-2CDFDC5C953B}"/>
              </a:ext>
            </a:extLst>
          </p:cNvPr>
          <p:cNvPicPr>
            <a:picLocks noChangeAspect="1"/>
          </p:cNvPicPr>
          <p:nvPr/>
        </p:nvPicPr>
        <p:blipFill>
          <a:blip r:embed="rId6"/>
          <a:stretch>
            <a:fillRect/>
          </a:stretch>
        </p:blipFill>
        <p:spPr>
          <a:xfrm>
            <a:off x="5591893" y="1207630"/>
            <a:ext cx="1160509" cy="1262331"/>
          </a:xfrm>
          <a:prstGeom prst="rect">
            <a:avLst/>
          </a:prstGeom>
        </p:spPr>
      </p:pic>
      <p:pic>
        <p:nvPicPr>
          <p:cNvPr id="26" name="Picture 26">
            <a:extLst>
              <a:ext uri="{FF2B5EF4-FFF2-40B4-BE49-F238E27FC236}">
                <a16:creationId xmlns:a16="http://schemas.microsoft.com/office/drawing/2014/main" id="{855F19AF-3F43-99F7-E753-F76DE001A5E4}"/>
              </a:ext>
            </a:extLst>
          </p:cNvPr>
          <p:cNvPicPr>
            <a:picLocks noChangeAspect="1"/>
          </p:cNvPicPr>
          <p:nvPr/>
        </p:nvPicPr>
        <p:blipFill>
          <a:blip r:embed="rId7"/>
          <a:stretch>
            <a:fillRect/>
          </a:stretch>
        </p:blipFill>
        <p:spPr>
          <a:xfrm>
            <a:off x="4248129" y="1211079"/>
            <a:ext cx="1341209" cy="1256035"/>
          </a:xfrm>
          <a:prstGeom prst="rect">
            <a:avLst/>
          </a:prstGeom>
        </p:spPr>
      </p:pic>
      <p:sp>
        <p:nvSpPr>
          <p:cNvPr id="27" name="TextBox 26">
            <a:extLst>
              <a:ext uri="{FF2B5EF4-FFF2-40B4-BE49-F238E27FC236}">
                <a16:creationId xmlns:a16="http://schemas.microsoft.com/office/drawing/2014/main" id="{E89A3370-BFDA-C36E-996B-5484948EF9D5}"/>
              </a:ext>
            </a:extLst>
          </p:cNvPr>
          <p:cNvSpPr txBox="1"/>
          <p:nvPr/>
        </p:nvSpPr>
        <p:spPr>
          <a:xfrm>
            <a:off x="2096617" y="2549910"/>
            <a:ext cx="430302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200" dirty="0">
                <a:cs typeface="Segoe UI"/>
              </a:rPr>
              <a:t>I can construct full sentences orally – I can say my sentence aloud and make sure that it is a full idea.</a:t>
            </a:r>
            <a:r>
              <a:rPr lang="en-US" sz="1200" dirty="0">
                <a:cs typeface="Segoe UI"/>
              </a:rPr>
              <a:t>​</a:t>
            </a:r>
            <a:endParaRPr lang="en-US" dirty="0"/>
          </a:p>
          <a:p>
            <a:pPr marL="171450" indent="-171450">
              <a:buFont typeface="Arial"/>
              <a:buChar char="•"/>
            </a:pPr>
            <a:r>
              <a:rPr lang="en-GB" sz="1200" dirty="0">
                <a:cs typeface="Segoe UI"/>
              </a:rPr>
              <a:t>​I continue to ‘Grow the Code,’ continuing to acquire new sounds using Little Wandle. </a:t>
            </a:r>
          </a:p>
          <a:p>
            <a:pPr marL="171450" indent="-171450">
              <a:buFont typeface="Arial"/>
              <a:buChar char="•"/>
            </a:pPr>
            <a:r>
              <a:rPr lang="en-GB" sz="1200" dirty="0">
                <a:cs typeface="Segoe UI"/>
              </a:rPr>
              <a:t>I match sounds to new topic specific words.</a:t>
            </a:r>
            <a:r>
              <a:rPr lang="en-US" sz="1200" dirty="0">
                <a:cs typeface="Segoe UI"/>
              </a:rPr>
              <a:t>​</a:t>
            </a:r>
            <a:endParaRPr lang="en-US" dirty="0">
              <a:cs typeface="Calibri" panose="020F0502020204030204"/>
            </a:endParaRPr>
          </a:p>
          <a:p>
            <a:pPr marL="171450" indent="-171450">
              <a:buFont typeface="Arial"/>
              <a:buChar char="•"/>
            </a:pPr>
            <a:r>
              <a:rPr lang="en-GB" sz="1200" dirty="0">
                <a:cs typeface="Segoe UI"/>
              </a:rPr>
              <a:t>​I use c</a:t>
            </a:r>
            <a:r>
              <a:rPr lang="en-US" sz="1200" dirty="0" err="1">
                <a:cs typeface="Segoe UI"/>
              </a:rPr>
              <a:t>apital</a:t>
            </a:r>
            <a:r>
              <a:rPr lang="en-US" sz="1200" dirty="0">
                <a:cs typeface="Segoe UI"/>
              </a:rPr>
              <a:t> letters to start simple sentences and capital letters for names (proper nouns).​</a:t>
            </a:r>
          </a:p>
          <a:p>
            <a:pPr marL="171450" indent="-171450">
              <a:buFont typeface="Arial"/>
              <a:buChar char="•"/>
            </a:pPr>
            <a:r>
              <a:rPr lang="en-US" sz="1200" dirty="0">
                <a:cs typeface="Segoe UI"/>
              </a:rPr>
              <a:t>I identify the subject and verb in my sentence.</a:t>
            </a:r>
          </a:p>
          <a:p>
            <a:pPr marL="171450" indent="-171450">
              <a:buFont typeface="Arial"/>
              <a:buChar char="•"/>
            </a:pPr>
            <a:r>
              <a:rPr lang="en-US" sz="1200" dirty="0">
                <a:cs typeface="Segoe UI"/>
              </a:rPr>
              <a:t>I can underline a subject in green and a verb in red.</a:t>
            </a:r>
            <a:endParaRPr lang="en-GB" sz="1200" dirty="0">
              <a:cs typeface="Segoe UI"/>
            </a:endParaRPr>
          </a:p>
        </p:txBody>
      </p:sp>
      <p:sp>
        <p:nvSpPr>
          <p:cNvPr id="28" name="Rectangle 27">
            <a:extLst>
              <a:ext uri="{FF2B5EF4-FFF2-40B4-BE49-F238E27FC236}">
                <a16:creationId xmlns:a16="http://schemas.microsoft.com/office/drawing/2014/main" id="{AE85D341-5C0A-94D4-C6F4-0947C5A6ED9D}"/>
              </a:ext>
            </a:extLst>
          </p:cNvPr>
          <p:cNvSpPr/>
          <p:nvPr/>
        </p:nvSpPr>
        <p:spPr>
          <a:xfrm>
            <a:off x="1905297" y="4409545"/>
            <a:ext cx="4784480" cy="877417"/>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endParaRPr lang="en-US" sz="1100" dirty="0">
              <a:solidFill>
                <a:srgbClr val="000000"/>
              </a:solidFill>
              <a:cs typeface="Calibri"/>
            </a:endParaRPr>
          </a:p>
          <a:p>
            <a:r>
              <a:rPr lang="en-US" sz="1100" dirty="0">
                <a:solidFill>
                  <a:srgbClr val="000000"/>
                </a:solidFill>
                <a:cs typeface="Calibri"/>
              </a:rPr>
              <a:t>Creating </a:t>
            </a:r>
            <a:r>
              <a:rPr lang="en-US" sz="1100" dirty="0">
                <a:solidFill>
                  <a:srgbClr val="000000"/>
                </a:solidFill>
              </a:rPr>
              <a:t> </a:t>
            </a:r>
            <a:r>
              <a:rPr lang="en-US" sz="1100" b="0" i="0" dirty="0">
                <a:solidFill>
                  <a:srgbClr val="000000"/>
                </a:solidFill>
                <a:effectLst/>
              </a:rPr>
              <a:t>a story start for </a:t>
            </a:r>
            <a:r>
              <a:rPr lang="en-US" sz="1100" dirty="0">
                <a:solidFill>
                  <a:srgbClr val="000000"/>
                </a:solidFill>
              </a:rPr>
              <a:t>Funny Bones, is a piece of writing that gives children the opportunity to be proud of the skills that they have developed.</a:t>
            </a:r>
            <a:endParaRPr lang="en-GB" sz="1200" b="1">
              <a:solidFill>
                <a:schemeClr val="tx1"/>
              </a:solidFill>
              <a:cs typeface="Calibri"/>
            </a:endParaRPr>
          </a:p>
          <a:p>
            <a:pPr algn="ctr"/>
            <a:endParaRPr lang="en-GB" sz="1200" b="1" dirty="0">
              <a:solidFill>
                <a:schemeClr val="tx1"/>
              </a:solidFill>
            </a:endParaRPr>
          </a:p>
        </p:txBody>
      </p:sp>
      <p:sp>
        <p:nvSpPr>
          <p:cNvPr id="2" name="Rectangle 1">
            <a:extLst>
              <a:ext uri="{FF2B5EF4-FFF2-40B4-BE49-F238E27FC236}">
                <a16:creationId xmlns:a16="http://schemas.microsoft.com/office/drawing/2014/main" id="{113AFFE2-4857-FD67-3B7A-90039565804D}"/>
              </a:ext>
            </a:extLst>
          </p:cNvPr>
          <p:cNvSpPr/>
          <p:nvPr/>
        </p:nvSpPr>
        <p:spPr>
          <a:xfrm>
            <a:off x="43818" y="5439534"/>
            <a:ext cx="2052799" cy="2066105"/>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Autumn 2</a:t>
            </a:r>
          </a:p>
          <a:p>
            <a:pPr fontAlgn="base"/>
            <a:endParaRPr lang="en-GB" sz="1200" dirty="0">
              <a:solidFill>
                <a:schemeClr val="tx1"/>
              </a:solidFill>
              <a:cs typeface="Calibri"/>
            </a:endParaRPr>
          </a:p>
          <a:p>
            <a:pPr algn="l" rtl="0" fontAlgn="base"/>
            <a:r>
              <a:rPr lang="en-GB" sz="1200" b="0" i="0" u="none" strike="noStrike" dirty="0">
                <a:solidFill>
                  <a:srgbClr val="000000"/>
                </a:solidFill>
                <a:effectLst/>
                <a:latin typeface="Arial Narrow" panose="020B0606020202030204" pitchFamily="34" charset="0"/>
              </a:rPr>
              <a:t>Stick Man</a:t>
            </a:r>
            <a:r>
              <a:rPr lang="en-US" sz="1200" b="0" i="0" dirty="0">
                <a:solidFill>
                  <a:srgbClr val="000000"/>
                </a:solidFill>
                <a:effectLst/>
                <a:latin typeface="Arial Narrow" panose="020B0606020202030204" pitchFamily="34" charset="0"/>
              </a:rPr>
              <a:t>​</a:t>
            </a:r>
            <a:endParaRPr lang="en-US" sz="1200" b="0" i="0" dirty="0">
              <a:solidFill>
                <a:srgbClr val="000000"/>
              </a:solidFill>
              <a:effectLst/>
              <a:latin typeface="Segoe UI" panose="020B0502040204020203" pitchFamily="34" charset="0"/>
            </a:endParaRPr>
          </a:p>
          <a:p>
            <a:pPr algn="l" rtl="0" fontAlgn="base"/>
            <a:r>
              <a:rPr lang="en-GB" sz="1200" b="0" i="0" u="none" strike="noStrike" dirty="0">
                <a:solidFill>
                  <a:srgbClr val="000000"/>
                </a:solidFill>
                <a:effectLst/>
                <a:latin typeface="Arial Narrow" panose="020B0606020202030204" pitchFamily="34" charset="0"/>
              </a:rPr>
              <a:t>Seasons</a:t>
            </a:r>
            <a:endParaRPr lang="en-US" sz="1200" b="0" i="0" dirty="0">
              <a:solidFill>
                <a:srgbClr val="000000"/>
              </a:solidFill>
              <a:effectLst/>
              <a:latin typeface="Segoe UI" panose="020B0502040204020203" pitchFamily="34" charset="0"/>
            </a:endParaRPr>
          </a:p>
          <a:p>
            <a:pPr algn="l" rtl="0" fontAlgn="base"/>
            <a:r>
              <a:rPr lang="en-GB" sz="1200" b="0" i="0" u="none" strike="noStrike" dirty="0">
                <a:solidFill>
                  <a:srgbClr val="000000"/>
                </a:solidFill>
                <a:effectLst/>
                <a:latin typeface="Arial Narrow" panose="020B0606020202030204" pitchFamily="34" charset="0"/>
              </a:rPr>
              <a:t>Man on the Moon</a:t>
            </a:r>
            <a:r>
              <a:rPr lang="en-US" sz="1200" b="0" i="0" dirty="0">
                <a:solidFill>
                  <a:srgbClr val="000000"/>
                </a:solidFill>
                <a:effectLst/>
                <a:latin typeface="Arial Narrow" panose="020B0606020202030204" pitchFamily="34" charset="0"/>
              </a:rPr>
              <a:t>​</a:t>
            </a:r>
            <a:endParaRPr lang="en-US" sz="1200" b="0" i="0" dirty="0">
              <a:solidFill>
                <a:srgbClr val="000000"/>
              </a:solidFill>
              <a:effectLst/>
              <a:latin typeface="Segoe UI" panose="020B0502040204020203" pitchFamily="34" charset="0"/>
            </a:endParaRPr>
          </a:p>
          <a:p>
            <a:pPr algn="l" rtl="0" fontAlgn="base"/>
            <a:r>
              <a:rPr lang="en-GB" sz="1200" b="0" i="0" u="none" strike="noStrike" dirty="0">
                <a:solidFill>
                  <a:srgbClr val="000000"/>
                </a:solidFill>
                <a:effectLst/>
                <a:latin typeface="Arial Narrow" panose="020B0606020202030204" pitchFamily="34" charset="0"/>
              </a:rPr>
              <a:t>Zoom to the Moon</a:t>
            </a:r>
            <a:r>
              <a:rPr lang="en-US" sz="1200" b="0" i="0" dirty="0">
                <a:solidFill>
                  <a:srgbClr val="000000"/>
                </a:solidFill>
                <a:effectLst/>
                <a:latin typeface="Arial Narrow" panose="020B0606020202030204" pitchFamily="34" charset="0"/>
              </a:rPr>
              <a:t>​</a:t>
            </a:r>
            <a:endParaRPr lang="en-US" sz="1200" b="0" i="0" dirty="0">
              <a:solidFill>
                <a:srgbClr val="000000"/>
              </a:solidFill>
              <a:effectLst/>
              <a:latin typeface="Segoe UI" panose="020B0502040204020203" pitchFamily="34" charset="0"/>
            </a:endParaRPr>
          </a:p>
          <a:p>
            <a:pPr algn="l" rtl="0" fontAlgn="base"/>
            <a:r>
              <a:rPr lang="en-GB" sz="1200" b="0" i="0" u="none" strike="noStrike" dirty="0">
                <a:solidFill>
                  <a:srgbClr val="000000"/>
                </a:solidFill>
                <a:effectLst/>
                <a:latin typeface="Arial Narrow" panose="020B0606020202030204" pitchFamily="34" charset="0"/>
              </a:rPr>
              <a:t>Celebrations around the World</a:t>
            </a:r>
          </a:p>
          <a:p>
            <a:pPr algn="l" rtl="0" fontAlgn="base"/>
            <a:endParaRPr lang="en-GB" sz="1200" b="0" i="0" dirty="0">
              <a:solidFill>
                <a:srgbClr val="000000"/>
              </a:solidFill>
              <a:effectLst/>
              <a:latin typeface="Segoe UI" panose="020B0502040204020203" pitchFamily="34" charset="0"/>
            </a:endParaRPr>
          </a:p>
          <a:p>
            <a:pPr rtl="0" fontAlgn="base"/>
            <a:r>
              <a:rPr lang="en-US" sz="1200" dirty="0">
                <a:solidFill>
                  <a:schemeClr val="tx1"/>
                </a:solidFill>
              </a:rPr>
              <a:t>Value: Curiosity</a:t>
            </a:r>
            <a:endParaRPr lang="en-GB" sz="1200" i="0" dirty="0" err="1">
              <a:solidFill>
                <a:schemeClr val="tx1"/>
              </a:solidFill>
              <a:effectLst/>
              <a:cs typeface="Calibri"/>
            </a:endParaRPr>
          </a:p>
        </p:txBody>
      </p:sp>
      <p:sp>
        <p:nvSpPr>
          <p:cNvPr id="4" name="TextBox 3">
            <a:extLst>
              <a:ext uri="{FF2B5EF4-FFF2-40B4-BE49-F238E27FC236}">
                <a16:creationId xmlns:a16="http://schemas.microsoft.com/office/drawing/2014/main" id="{2C556D67-89B9-DE77-29C5-2ACD7C7A3C5B}"/>
              </a:ext>
            </a:extLst>
          </p:cNvPr>
          <p:cNvSpPr txBox="1"/>
          <p:nvPr/>
        </p:nvSpPr>
        <p:spPr>
          <a:xfrm>
            <a:off x="2520154" y="6821978"/>
            <a:ext cx="401203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begin to use </a:t>
            </a:r>
            <a:r>
              <a:rPr lang="en-GB" sz="1200" b="0" i="0" u="none" strike="noStrike" dirty="0">
                <a:solidFill>
                  <a:srgbClr val="000000"/>
                </a:solidFill>
                <a:effectLst/>
                <a:latin typeface="Calibri" panose="020F0502020204030204" pitchFamily="34" charset="0"/>
              </a:rPr>
              <a:t>full stops, capital letters.</a:t>
            </a: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a:t>
            </a:r>
            <a:r>
              <a:rPr lang="en-GB" sz="1200" dirty="0">
                <a:solidFill>
                  <a:srgbClr val="000000"/>
                </a:solidFill>
                <a:latin typeface="Calibri" panose="020F0502020204030204" pitchFamily="34" charset="0"/>
              </a:rPr>
              <a:t>increase my knowledge of </a:t>
            </a:r>
            <a:r>
              <a:rPr lang="en-GB" sz="1200" b="0" i="0" u="none" strike="noStrike" dirty="0">
                <a:solidFill>
                  <a:srgbClr val="000000"/>
                </a:solidFill>
                <a:effectLst/>
                <a:latin typeface="Calibri" panose="020F0502020204030204" pitchFamily="34" charset="0"/>
              </a:rPr>
              <a:t>‘tricky words’ in spelling.</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a:t>
            </a:r>
            <a:r>
              <a:rPr lang="en-GB" sz="1200" b="0" i="0" u="none" strike="noStrike" dirty="0">
                <a:solidFill>
                  <a:srgbClr val="000000"/>
                </a:solidFill>
                <a:effectLst/>
                <a:latin typeface="Calibri" panose="020F0502020204030204" pitchFamily="34" charset="0"/>
              </a:rPr>
              <a:t> explore the features of a non-fiction text and can tell the difference between fiction and non-fiction.</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talk about fact and opinion.</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a:t>
            </a:r>
            <a:r>
              <a:rPr lang="en-GB" sz="1200" b="0" i="0" u="none" strike="noStrike" dirty="0">
                <a:solidFill>
                  <a:srgbClr val="000000"/>
                </a:solidFill>
                <a:effectLst/>
                <a:latin typeface="Calibri" panose="020F0502020204030204" pitchFamily="34" charset="0"/>
              </a:rPr>
              <a:t>expand ideas using ‘and’ whilst ensuring my full stops and capital letters remain solid.</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use adjectives to describe the seasons.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s</a:t>
            </a:r>
            <a:r>
              <a:rPr lang="en-GB" sz="1200" b="0" i="0" u="none" strike="noStrike" dirty="0">
                <a:solidFill>
                  <a:srgbClr val="000000"/>
                </a:solidFill>
                <a:effectLst/>
                <a:latin typeface="Calibri" panose="020F0502020204030204" pitchFamily="34" charset="0"/>
              </a:rPr>
              <a:t>equence </a:t>
            </a:r>
            <a:r>
              <a:rPr lang="en-GB" sz="1200" dirty="0">
                <a:solidFill>
                  <a:srgbClr val="000000"/>
                </a:solidFill>
                <a:latin typeface="Calibri" panose="020F0502020204030204" pitchFamily="34" charset="0"/>
              </a:rPr>
              <a:t>my ideas </a:t>
            </a:r>
            <a:r>
              <a:rPr lang="en-GB" sz="1200" b="0" i="0" u="none" strike="noStrike" dirty="0">
                <a:solidFill>
                  <a:srgbClr val="000000"/>
                </a:solidFill>
                <a:effectLst/>
                <a:latin typeface="Calibri" panose="020F0502020204030204" pitchFamily="34" charset="0"/>
              </a:rPr>
              <a:t>using ‘time words.’</a:t>
            </a:r>
            <a:endParaRPr lang="en-US" sz="1200" b="0" i="0" dirty="0">
              <a:solidFill>
                <a:srgbClr val="000000"/>
              </a:solidFill>
              <a:effectLst/>
              <a:latin typeface="Segoe UI" panose="020B0502040204020203" pitchFamily="34" charset="0"/>
            </a:endParaRPr>
          </a:p>
          <a:p>
            <a:endParaRPr lang="en-GB" sz="1200" dirty="0">
              <a:cs typeface="Segoe UI"/>
            </a:endParaRPr>
          </a:p>
        </p:txBody>
      </p:sp>
      <p:sp>
        <p:nvSpPr>
          <p:cNvPr id="6" name="Rectangle 5">
            <a:extLst>
              <a:ext uri="{FF2B5EF4-FFF2-40B4-BE49-F238E27FC236}">
                <a16:creationId xmlns:a16="http://schemas.microsoft.com/office/drawing/2014/main" id="{6E8F13F4-F100-D726-D5C8-590E57E100D9}"/>
              </a:ext>
            </a:extLst>
          </p:cNvPr>
          <p:cNvSpPr/>
          <p:nvPr/>
        </p:nvSpPr>
        <p:spPr>
          <a:xfrm>
            <a:off x="3254031" y="8871118"/>
            <a:ext cx="3278155" cy="748922"/>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endParaRPr lang="en-US" sz="1100" dirty="0">
              <a:solidFill>
                <a:srgbClr val="000000"/>
              </a:solidFill>
              <a:cs typeface="Calibri"/>
            </a:endParaRPr>
          </a:p>
          <a:p>
            <a:r>
              <a:rPr lang="en-US" sz="1100" dirty="0">
                <a:solidFill>
                  <a:srgbClr val="000000"/>
                </a:solidFill>
                <a:cs typeface="Calibri"/>
              </a:rPr>
              <a:t>I can retell stories that I know in the correct sequence</a:t>
            </a:r>
            <a:r>
              <a:rPr lang="en-US" sz="1100" dirty="0">
                <a:solidFill>
                  <a:srgbClr val="000000"/>
                </a:solidFill>
              </a:rPr>
              <a:t>.</a:t>
            </a:r>
            <a:endParaRPr lang="en-GB" sz="1200" b="1" dirty="0">
              <a:solidFill>
                <a:schemeClr val="tx1"/>
              </a:solidFill>
              <a:cs typeface="Calibri"/>
            </a:endParaRPr>
          </a:p>
          <a:p>
            <a:pPr algn="ctr"/>
            <a:endParaRPr lang="en-GB" sz="1200" b="1" dirty="0">
              <a:solidFill>
                <a:schemeClr val="tx1"/>
              </a:solidFill>
            </a:endParaRPr>
          </a:p>
        </p:txBody>
      </p:sp>
      <p:pic>
        <p:nvPicPr>
          <p:cNvPr id="7" name="Picture 5">
            <a:extLst>
              <a:ext uri="{FF2B5EF4-FFF2-40B4-BE49-F238E27FC236}">
                <a16:creationId xmlns:a16="http://schemas.microsoft.com/office/drawing/2014/main" id="{730D83B4-5147-2487-321C-0251841E71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2480" y="5432799"/>
            <a:ext cx="906636" cy="12192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2D66B32C-176A-FE9E-069D-5126C1E6A7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2443" y="5432799"/>
            <a:ext cx="1095375" cy="12116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a:extLst>
              <a:ext uri="{FF2B5EF4-FFF2-40B4-BE49-F238E27FC236}">
                <a16:creationId xmlns:a16="http://schemas.microsoft.com/office/drawing/2014/main" id="{670CB32E-23FF-D9BA-EF51-B8DD666860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1146" y="5412415"/>
            <a:ext cx="1281189" cy="128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3" descr="Stick Man : Donaldson, Julia, Scheffler, Axel: Amazon.co.uk: Books">
            <a:extLst>
              <a:ext uri="{FF2B5EF4-FFF2-40B4-BE49-F238E27FC236}">
                <a16:creationId xmlns:a16="http://schemas.microsoft.com/office/drawing/2014/main" id="{1C051083-83F3-A8C1-08E3-D688FFF62C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1789" y="5464944"/>
            <a:ext cx="995346" cy="12379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5">
            <a:extLst>
              <a:ext uri="{FF2B5EF4-FFF2-40B4-BE49-F238E27FC236}">
                <a16:creationId xmlns:a16="http://schemas.microsoft.com/office/drawing/2014/main" id="{9C2A1EDA-1EA3-30E6-34CA-15466DA74E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52" y="7586839"/>
            <a:ext cx="2054666" cy="202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 name="Rectangle 4">
            <a:extLst>
              <a:ext uri="{FF2B5EF4-FFF2-40B4-BE49-F238E27FC236}">
                <a16:creationId xmlns:a16="http://schemas.microsoft.com/office/drawing/2014/main" id="{0B7F1F68-2444-3A1F-3083-BC0EFFCF550B}"/>
              </a:ext>
            </a:extLst>
          </p:cNvPr>
          <p:cNvSpPr/>
          <p:nvPr/>
        </p:nvSpPr>
        <p:spPr>
          <a:xfrm>
            <a:off x="122223" y="1205702"/>
            <a:ext cx="2052799" cy="139208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Spring 1</a:t>
            </a:r>
          </a:p>
          <a:p>
            <a:pPr fontAlgn="base"/>
            <a:endParaRPr lang="en-GB" sz="1200" dirty="0">
              <a:solidFill>
                <a:schemeClr val="tx1"/>
              </a:solidFill>
              <a:cs typeface="Calibri"/>
            </a:endParaRPr>
          </a:p>
          <a:p>
            <a:pPr rtl="0" fontAlgn="base"/>
            <a:r>
              <a:rPr lang="en-US" sz="1200" dirty="0">
                <a:solidFill>
                  <a:schemeClr val="tx1"/>
                </a:solidFill>
              </a:rPr>
              <a:t>The author Sue Hendra</a:t>
            </a:r>
          </a:p>
          <a:p>
            <a:pPr rtl="0" fontAlgn="base"/>
            <a:endParaRPr lang="en-US" sz="1200" dirty="0">
              <a:solidFill>
                <a:schemeClr val="tx1"/>
              </a:solidFill>
            </a:endParaRPr>
          </a:p>
          <a:p>
            <a:pPr rtl="0" fontAlgn="base"/>
            <a:r>
              <a:rPr lang="en-US" sz="1200" dirty="0">
                <a:solidFill>
                  <a:schemeClr val="tx1"/>
                </a:solidFill>
              </a:rPr>
              <a:t>Value: Responsibility</a:t>
            </a:r>
            <a:endParaRPr lang="en-GB" sz="1200" i="0" dirty="0" err="1">
              <a:solidFill>
                <a:schemeClr val="tx1"/>
              </a:solidFill>
              <a:effectLst/>
              <a:cs typeface="Calibri"/>
            </a:endParaRPr>
          </a:p>
        </p:txBody>
      </p:sp>
      <p:sp>
        <p:nvSpPr>
          <p:cNvPr id="27" name="TextBox 26">
            <a:extLst>
              <a:ext uri="{FF2B5EF4-FFF2-40B4-BE49-F238E27FC236}">
                <a16:creationId xmlns:a16="http://schemas.microsoft.com/office/drawing/2014/main" id="{E89A3370-BFDA-C36E-996B-5484948EF9D5}"/>
              </a:ext>
            </a:extLst>
          </p:cNvPr>
          <p:cNvSpPr txBox="1"/>
          <p:nvPr/>
        </p:nvSpPr>
        <p:spPr>
          <a:xfrm>
            <a:off x="2598559" y="2588146"/>
            <a:ext cx="401203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begin to use </a:t>
            </a:r>
            <a:r>
              <a:rPr lang="en-GB" sz="1200" b="0" i="0" u="none" strike="noStrike" dirty="0">
                <a:solidFill>
                  <a:srgbClr val="000000"/>
                </a:solidFill>
                <a:effectLst/>
                <a:latin typeface="Calibri" panose="020F0502020204030204" pitchFamily="34" charset="0"/>
              </a:rPr>
              <a:t>full stops, capital letters.</a:t>
            </a: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a:t>
            </a:r>
            <a:r>
              <a:rPr lang="en-GB" sz="1200" dirty="0">
                <a:solidFill>
                  <a:srgbClr val="000000"/>
                </a:solidFill>
                <a:latin typeface="Calibri" panose="020F0502020204030204" pitchFamily="34" charset="0"/>
              </a:rPr>
              <a:t>increase my knowledge of </a:t>
            </a:r>
            <a:r>
              <a:rPr lang="en-GB" sz="1200" b="0" i="0" u="none" strike="noStrike" dirty="0">
                <a:solidFill>
                  <a:srgbClr val="000000"/>
                </a:solidFill>
                <a:effectLst/>
                <a:latin typeface="Calibri" panose="020F0502020204030204" pitchFamily="34" charset="0"/>
              </a:rPr>
              <a:t>‘tricky words’ in spelling.</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a:t>
            </a:r>
            <a:r>
              <a:rPr lang="en-GB" sz="1200" b="0" i="0" u="none" strike="noStrike" dirty="0">
                <a:solidFill>
                  <a:srgbClr val="000000"/>
                </a:solidFill>
                <a:effectLst/>
                <a:latin typeface="Calibri" panose="020F0502020204030204" pitchFamily="34" charset="0"/>
              </a:rPr>
              <a:t> explore the features of a non-fiction text and can tell the difference between fiction and non-fiction.</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talk about fact and opinion.</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a:t>
            </a:r>
            <a:r>
              <a:rPr lang="en-GB" sz="1200" b="0" i="0" u="none" strike="noStrike" dirty="0">
                <a:solidFill>
                  <a:srgbClr val="000000"/>
                </a:solidFill>
                <a:effectLst/>
                <a:latin typeface="Calibri" panose="020F0502020204030204" pitchFamily="34" charset="0"/>
              </a:rPr>
              <a:t>expand ideas using ‘and’ whilst ensuring my full stops and capital letters remain solid.</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use adjectives to describe the seasons.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s</a:t>
            </a:r>
            <a:r>
              <a:rPr lang="en-GB" sz="1200" b="0" i="0" u="none" strike="noStrike" dirty="0">
                <a:solidFill>
                  <a:srgbClr val="000000"/>
                </a:solidFill>
                <a:effectLst/>
                <a:latin typeface="Calibri" panose="020F0502020204030204" pitchFamily="34" charset="0"/>
              </a:rPr>
              <a:t>equence </a:t>
            </a:r>
            <a:r>
              <a:rPr lang="en-GB" sz="1200" dirty="0">
                <a:solidFill>
                  <a:srgbClr val="000000"/>
                </a:solidFill>
                <a:latin typeface="Calibri" panose="020F0502020204030204" pitchFamily="34" charset="0"/>
              </a:rPr>
              <a:t>my ideas </a:t>
            </a:r>
            <a:r>
              <a:rPr lang="en-GB" sz="1200" b="0" i="0" u="none" strike="noStrike" dirty="0">
                <a:solidFill>
                  <a:srgbClr val="000000"/>
                </a:solidFill>
                <a:effectLst/>
                <a:latin typeface="Calibri" panose="020F0502020204030204" pitchFamily="34" charset="0"/>
              </a:rPr>
              <a:t>using ‘time words.’</a:t>
            </a:r>
            <a:endParaRPr lang="en-US" sz="1200" b="0" i="0" dirty="0">
              <a:solidFill>
                <a:srgbClr val="000000"/>
              </a:solidFill>
              <a:effectLst/>
              <a:latin typeface="Segoe UI" panose="020B0502040204020203" pitchFamily="34" charset="0"/>
            </a:endParaRPr>
          </a:p>
          <a:p>
            <a:endParaRPr lang="en-GB" sz="1200" dirty="0">
              <a:cs typeface="Segoe UI"/>
            </a:endParaRPr>
          </a:p>
        </p:txBody>
      </p:sp>
      <p:sp>
        <p:nvSpPr>
          <p:cNvPr id="28" name="Rectangle 27">
            <a:extLst>
              <a:ext uri="{FF2B5EF4-FFF2-40B4-BE49-F238E27FC236}">
                <a16:creationId xmlns:a16="http://schemas.microsoft.com/office/drawing/2014/main" id="{AE85D341-5C0A-94D4-C6F4-0947C5A6ED9D}"/>
              </a:ext>
            </a:extLst>
          </p:cNvPr>
          <p:cNvSpPr/>
          <p:nvPr/>
        </p:nvSpPr>
        <p:spPr>
          <a:xfrm>
            <a:off x="2311120" y="4316883"/>
            <a:ext cx="4299471" cy="8781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endParaRPr lang="en-US" sz="1100" dirty="0">
              <a:solidFill>
                <a:srgbClr val="000000"/>
              </a:solidFill>
              <a:cs typeface="Calibri"/>
            </a:endParaRPr>
          </a:p>
          <a:p>
            <a:r>
              <a:rPr lang="en-US" sz="1100" dirty="0">
                <a:solidFill>
                  <a:srgbClr val="000000"/>
                </a:solidFill>
                <a:cs typeface="Calibri"/>
              </a:rPr>
              <a:t>I can create my own story based on a superhero vegetable just like </a:t>
            </a:r>
            <a:r>
              <a:rPr lang="en-US" sz="1100" dirty="0" err="1">
                <a:solidFill>
                  <a:srgbClr val="000000"/>
                </a:solidFill>
                <a:cs typeface="Calibri"/>
              </a:rPr>
              <a:t>Supertato</a:t>
            </a:r>
            <a:r>
              <a:rPr lang="en-US" sz="1100" dirty="0">
                <a:solidFill>
                  <a:srgbClr val="000000"/>
                </a:solidFill>
              </a:rPr>
              <a:t>. I will recognize and replicate the same sequence of events so that my hero has a problem to solve and wins the day.</a:t>
            </a:r>
            <a:endParaRPr lang="en-GB" sz="1200" b="1" dirty="0">
              <a:solidFill>
                <a:schemeClr val="tx1"/>
              </a:solidFill>
              <a:cs typeface="Calibri"/>
            </a:endParaRPr>
          </a:p>
        </p:txBody>
      </p:sp>
      <p:pic>
        <p:nvPicPr>
          <p:cNvPr id="2050" name="Picture 2">
            <a:extLst>
              <a:ext uri="{FF2B5EF4-FFF2-40B4-BE49-F238E27FC236}">
                <a16:creationId xmlns:a16="http://schemas.microsoft.com/office/drawing/2014/main" id="{A5A82B59-63A7-C85A-09FC-A26BE008E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23" y="2683618"/>
            <a:ext cx="2052799" cy="25113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06C1598D-0C2A-EA5D-579F-70F7AAB3E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282" y="1270690"/>
            <a:ext cx="1318478" cy="13270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7A38B23-C465-86A8-95E5-7E8DFCE0C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708" y="1243862"/>
            <a:ext cx="1318307" cy="132709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Norman the Slug with a Silly Shell by Sue Hendra &amp; Paul Linnet  (9781471197406/Paperback) | LoveReading4Kids">
            <a:extLst>
              <a:ext uri="{FF2B5EF4-FFF2-40B4-BE49-F238E27FC236}">
                <a16:creationId xmlns:a16="http://schemas.microsoft.com/office/drawing/2014/main" id="{064FEBFF-DFBC-0DDB-C180-CF8989A2D8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1738" y="1235623"/>
            <a:ext cx="1328853" cy="135252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8" descr="The Hodgeheg (Paperback) - Dick King-Smith | Jarrold, Norwich">
            <a:extLst>
              <a:ext uri="{FF2B5EF4-FFF2-40B4-BE49-F238E27FC236}">
                <a16:creationId xmlns:a16="http://schemas.microsoft.com/office/drawing/2014/main" id="{FF5709C0-10C5-6902-FE91-0647DA3EF39B}"/>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4E3EFEAD-406B-D99C-52FE-3CAE8B2F1EFF}"/>
              </a:ext>
            </a:extLst>
          </p:cNvPr>
          <p:cNvSpPr/>
          <p:nvPr/>
        </p:nvSpPr>
        <p:spPr>
          <a:xfrm>
            <a:off x="122224" y="5280832"/>
            <a:ext cx="2052799" cy="1392083"/>
          </a:xfrm>
          <a:prstGeom prst="rect">
            <a:avLst/>
          </a:prstGeom>
          <a:solidFill>
            <a:srgbClr val="FB6D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Spring 2</a:t>
            </a:r>
          </a:p>
          <a:p>
            <a:pPr fontAlgn="base"/>
            <a:endParaRPr lang="en-GB" sz="1200" dirty="0">
              <a:solidFill>
                <a:schemeClr val="tx1"/>
              </a:solidFill>
              <a:cs typeface="Calibri"/>
            </a:endParaRPr>
          </a:p>
          <a:p>
            <a:pPr rtl="0" fontAlgn="base"/>
            <a:r>
              <a:rPr lang="en-US" sz="1200" dirty="0">
                <a:solidFill>
                  <a:schemeClr val="tx1"/>
                </a:solidFill>
              </a:rPr>
              <a:t>The Ugly Ducking</a:t>
            </a:r>
          </a:p>
          <a:p>
            <a:pPr rtl="0" fontAlgn="base"/>
            <a:endParaRPr lang="en-US" sz="1200" dirty="0">
              <a:solidFill>
                <a:schemeClr val="tx1"/>
              </a:solidFill>
            </a:endParaRPr>
          </a:p>
          <a:p>
            <a:pPr rtl="0" fontAlgn="base"/>
            <a:r>
              <a:rPr lang="en-US" sz="1200" dirty="0">
                <a:solidFill>
                  <a:schemeClr val="tx1"/>
                </a:solidFill>
              </a:rPr>
              <a:t>Value: Kindness</a:t>
            </a:r>
            <a:endParaRPr lang="en-GB" sz="1200" i="0" dirty="0" err="1">
              <a:solidFill>
                <a:schemeClr val="tx1"/>
              </a:solidFill>
              <a:effectLst/>
              <a:cs typeface="Calibri"/>
            </a:endParaRPr>
          </a:p>
        </p:txBody>
      </p:sp>
      <p:sp>
        <p:nvSpPr>
          <p:cNvPr id="4" name="Rectangle 3">
            <a:extLst>
              <a:ext uri="{FF2B5EF4-FFF2-40B4-BE49-F238E27FC236}">
                <a16:creationId xmlns:a16="http://schemas.microsoft.com/office/drawing/2014/main" id="{D05710D6-DCC4-693C-9E18-0E77C04E68E0}"/>
              </a:ext>
            </a:extLst>
          </p:cNvPr>
          <p:cNvSpPr/>
          <p:nvPr/>
        </p:nvSpPr>
        <p:spPr>
          <a:xfrm>
            <a:off x="2311120" y="8252745"/>
            <a:ext cx="4299471" cy="1550769"/>
          </a:xfrm>
          <a:prstGeom prst="rect">
            <a:avLst/>
          </a:prstGeom>
          <a:solidFill>
            <a:srgbClr val="FB6D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r>
              <a:rPr lang="en-US" sz="105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Children will adapt the problem in The Ugly Duckling and will come up with their own ideas of problems that he might face that would fit with the existing story.</a:t>
            </a:r>
          </a:p>
          <a:p>
            <a:r>
              <a:rPr lang="en-US" sz="105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Children will create an information booklet, complete with diagrams, to explain the lifecycle of animals.</a:t>
            </a:r>
          </a:p>
          <a:p>
            <a:r>
              <a:rPr lang="en-US" sz="105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Children will write facts about dinosaurs and then explore fiction writing where they can create and describe their own dinosaur. </a:t>
            </a:r>
            <a:endParaRPr lang="en-US" sz="1600" dirty="0">
              <a:solidFill>
                <a:srgbClr val="000000"/>
              </a:solidFill>
              <a:cs typeface="Calibri"/>
            </a:endParaRPr>
          </a:p>
        </p:txBody>
      </p:sp>
      <p:pic>
        <p:nvPicPr>
          <p:cNvPr id="6" name="Picture 4" descr="The Ugly Duckling (My First Fairy Tales) : Alperin, Mara, Eastland, Sue:  Amazon.co.uk: Books">
            <a:extLst>
              <a:ext uri="{FF2B5EF4-FFF2-40B4-BE49-F238E27FC236}">
                <a16:creationId xmlns:a16="http://schemas.microsoft.com/office/drawing/2014/main" id="{E361FA13-5496-BA62-B032-05447FCCA8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776" y="6729946"/>
            <a:ext cx="2024247" cy="26097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7E2F797-BD7C-A4F4-BAC1-A685FE9D08C5}"/>
              </a:ext>
            </a:extLst>
          </p:cNvPr>
          <p:cNvSpPr txBox="1"/>
          <p:nvPr/>
        </p:nvSpPr>
        <p:spPr>
          <a:xfrm>
            <a:off x="2311120" y="6313754"/>
            <a:ext cx="4299471" cy="1938992"/>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show my understanding of basic punctuation including full stops, capital letters and finger spaces. </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retell familiar stories using actions.</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order and use sequencing words.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a:t>
            </a:r>
            <a:r>
              <a:rPr lang="en-GB" sz="1200" dirty="0">
                <a:solidFill>
                  <a:schemeClr val="tx1"/>
                </a:solidFill>
                <a:latin typeface="Calibri" panose="020F0502020204030204" pitchFamily="34" charset="0"/>
                <a:cs typeface="Calibri" panose="020F0502020204030204" pitchFamily="34" charset="0"/>
              </a:rPr>
              <a:t> write sentences that are sequenced in the correct order.</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talk about a story dilemma (the problem in a story) and begin to consider how </a:t>
            </a:r>
            <a:r>
              <a:rPr lang="en-GB" sz="1200" dirty="0">
                <a:latin typeface="Calibri" panose="020F0502020204030204" pitchFamily="34" charset="0"/>
                <a:cs typeface="Calibri" panose="020F0502020204030204" pitchFamily="34" charset="0"/>
              </a:rPr>
              <a:t>I</a:t>
            </a:r>
            <a:r>
              <a:rPr lang="en-GB" sz="1200" dirty="0">
                <a:solidFill>
                  <a:schemeClr val="tx1"/>
                </a:solidFill>
                <a:latin typeface="Calibri" panose="020F0502020204030204" pitchFamily="34" charset="0"/>
                <a:cs typeface="Calibri" panose="020F0502020204030204" pitchFamily="34" charset="0"/>
              </a:rPr>
              <a:t> can add to or change a problem in a story to put </a:t>
            </a:r>
            <a:r>
              <a:rPr lang="en-GB" sz="1200" dirty="0">
                <a:latin typeface="Calibri" panose="020F0502020204030204" pitchFamily="34" charset="0"/>
                <a:cs typeface="Calibri" panose="020F0502020204030204" pitchFamily="34" charset="0"/>
              </a:rPr>
              <a:t>my</a:t>
            </a:r>
            <a:r>
              <a:rPr lang="en-GB" sz="1200" dirty="0">
                <a:solidFill>
                  <a:schemeClr val="tx1"/>
                </a:solidFill>
                <a:latin typeface="Calibri" panose="020F0502020204030204" pitchFamily="34" charset="0"/>
                <a:cs typeface="Calibri" panose="020F0502020204030204" pitchFamily="34" charset="0"/>
              </a:rPr>
              <a:t> own stamp on our writing.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use</a:t>
            </a:r>
            <a:r>
              <a:rPr lang="en-GB" sz="1200" dirty="0">
                <a:solidFill>
                  <a:schemeClr val="tx1"/>
                </a:solidFill>
                <a:latin typeface="Calibri" panose="020F0502020204030204" pitchFamily="34" charset="0"/>
                <a:cs typeface="Calibri" panose="020F0502020204030204" pitchFamily="34" charset="0"/>
              </a:rPr>
              <a:t> diagrams and pictures in non-fiction writing.</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talk about the features of a non-fiction text.</a:t>
            </a:r>
            <a:endParaRPr lang="en-GB" sz="1200" dirty="0">
              <a:solidFill>
                <a:schemeClr val="tx1"/>
              </a:solidFill>
              <a:latin typeface="Calibri" panose="020F0502020204030204" pitchFamily="34" charset="0"/>
              <a:cs typeface="Calibri" panose="020F0502020204030204" pitchFamily="34" charset="0"/>
            </a:endParaRPr>
          </a:p>
        </p:txBody>
      </p:sp>
      <p:pic>
        <p:nvPicPr>
          <p:cNvPr id="10" name="Picture 13" descr="If I had a dinosaur: Amazon.co.uk: Gabby Dawnay, Alex Barrow:  9780500650998: Books">
            <a:extLst>
              <a:ext uri="{FF2B5EF4-FFF2-40B4-BE49-F238E27FC236}">
                <a16:creationId xmlns:a16="http://schemas.microsoft.com/office/drawing/2014/main" id="{60FDB31F-60D7-ACD8-B385-053319A762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834" t="4286" r="28180" b="10317"/>
          <a:stretch/>
        </p:blipFill>
        <p:spPr bwMode="auto">
          <a:xfrm>
            <a:off x="3977586" y="5298253"/>
            <a:ext cx="993955" cy="10130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Egg to Chicken (Lifecycles): Amazon.co.uk: Camilla de la Bedoyere:  9781848352247: Books">
            <a:extLst>
              <a:ext uri="{FF2B5EF4-FFF2-40B4-BE49-F238E27FC236}">
                <a16:creationId xmlns:a16="http://schemas.microsoft.com/office/drawing/2014/main" id="{AF39ECFD-5F24-E76A-54CA-08231FA3BA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684" y="5294905"/>
            <a:ext cx="1010050" cy="10130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Dinosaur Lady by Linda Skeers, Marta Alvarez Miguens | Waterstones">
            <a:extLst>
              <a:ext uri="{FF2B5EF4-FFF2-40B4-BE49-F238E27FC236}">
                <a16:creationId xmlns:a16="http://schemas.microsoft.com/office/drawing/2014/main" id="{7B8961DD-B132-953B-A3EB-47068D505B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6394" y="5295110"/>
            <a:ext cx="1024197" cy="102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6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8" name="AutoShape 18" descr="The Hodgeheg (Paperback) - Dick King-Smith | Jarrold, Norwich">
            <a:extLst>
              <a:ext uri="{FF2B5EF4-FFF2-40B4-BE49-F238E27FC236}">
                <a16:creationId xmlns:a16="http://schemas.microsoft.com/office/drawing/2014/main" id="{FF5709C0-10C5-6902-FE91-0647DA3EF39B}"/>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07C4A6E5-8690-0177-2B76-5C82F88460D8}"/>
              </a:ext>
            </a:extLst>
          </p:cNvPr>
          <p:cNvSpPr/>
          <p:nvPr/>
        </p:nvSpPr>
        <p:spPr>
          <a:xfrm>
            <a:off x="122223" y="1205702"/>
            <a:ext cx="2052799" cy="1392083"/>
          </a:xfrm>
          <a:prstGeom prst="rect">
            <a:avLst/>
          </a:prstGeom>
          <a:solidFill>
            <a:srgbClr val="FFE0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Summer 1</a:t>
            </a:r>
          </a:p>
          <a:p>
            <a:pPr algn="ctr"/>
            <a:r>
              <a:rPr lang="en-GB" sz="1200" dirty="0">
                <a:solidFill>
                  <a:srgbClr val="000000"/>
                </a:solidFill>
              </a:rPr>
              <a:t>Lead Text: The Little Gardner</a:t>
            </a:r>
          </a:p>
          <a:p>
            <a:pPr algn="ctr"/>
            <a:endParaRPr lang="en-GB" sz="1200" b="1" dirty="0">
              <a:solidFill>
                <a:srgbClr val="000000"/>
              </a:solidFill>
            </a:endParaRPr>
          </a:p>
          <a:p>
            <a:pPr algn="ctr"/>
            <a:r>
              <a:rPr lang="en-GB" sz="1200" b="1" dirty="0">
                <a:solidFill>
                  <a:srgbClr val="000000"/>
                </a:solidFill>
              </a:rPr>
              <a:t>Value: Resilience</a:t>
            </a:r>
            <a:endParaRPr lang="en-GB" sz="1200" b="1" dirty="0">
              <a:solidFill>
                <a:schemeClr val="tx1"/>
              </a:solidFill>
            </a:endParaRPr>
          </a:p>
          <a:p>
            <a:pPr fontAlgn="base"/>
            <a:endParaRPr lang="en-GB" sz="1200" dirty="0">
              <a:solidFill>
                <a:schemeClr val="tx1"/>
              </a:solidFill>
              <a:cs typeface="Calibri"/>
            </a:endParaRPr>
          </a:p>
        </p:txBody>
      </p:sp>
      <p:sp>
        <p:nvSpPr>
          <p:cNvPr id="7" name="Rectangle 6">
            <a:extLst>
              <a:ext uri="{FF2B5EF4-FFF2-40B4-BE49-F238E27FC236}">
                <a16:creationId xmlns:a16="http://schemas.microsoft.com/office/drawing/2014/main" id="{BC778498-27D7-E4A5-7427-34862C11AAEE}"/>
              </a:ext>
            </a:extLst>
          </p:cNvPr>
          <p:cNvSpPr/>
          <p:nvPr/>
        </p:nvSpPr>
        <p:spPr>
          <a:xfrm>
            <a:off x="2311118" y="3263881"/>
            <a:ext cx="4299471" cy="1824370"/>
          </a:xfrm>
          <a:prstGeom prst="rect">
            <a:avLst/>
          </a:prstGeom>
          <a:solidFill>
            <a:srgbClr val="FFE0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r>
              <a:rPr lang="en-GB" sz="1200" dirty="0">
                <a:solidFill>
                  <a:schemeClr val="tx1"/>
                </a:solidFill>
              </a:rPr>
              <a:t>Children will write a setting description and will describe how a garden changes over time.</a:t>
            </a:r>
          </a:p>
          <a:p>
            <a:r>
              <a:rPr lang="en-GB" sz="1200" dirty="0">
                <a:solidFill>
                  <a:schemeClr val="tx1"/>
                </a:solidFill>
              </a:rPr>
              <a:t>They will write a diary in first person using ‘I.’ They will need to write from the perspective of the Little Gardener.</a:t>
            </a:r>
          </a:p>
          <a:p>
            <a:r>
              <a:rPr lang="en-GB" sz="1200" dirty="0">
                <a:solidFill>
                  <a:schemeClr val="tx1"/>
                </a:solidFill>
              </a:rPr>
              <a:t>Children will keep a seed diary. This will be a little different from the diary above as it is non-fiction. It will us close observation skills and we want children to look at the small details.</a:t>
            </a:r>
            <a:endParaRPr lang="en-GB" sz="1200" b="1" dirty="0">
              <a:solidFill>
                <a:schemeClr val="tx1"/>
              </a:solidFill>
            </a:endParaRPr>
          </a:p>
        </p:txBody>
      </p:sp>
      <p:sp>
        <p:nvSpPr>
          <p:cNvPr id="14" name="TextBox 13">
            <a:extLst>
              <a:ext uri="{FF2B5EF4-FFF2-40B4-BE49-F238E27FC236}">
                <a16:creationId xmlns:a16="http://schemas.microsoft.com/office/drawing/2014/main" id="{14C9285F-9725-6D0D-0C56-A89D8E84C488}"/>
              </a:ext>
            </a:extLst>
          </p:cNvPr>
          <p:cNvSpPr txBox="1"/>
          <p:nvPr/>
        </p:nvSpPr>
        <p:spPr>
          <a:xfrm>
            <a:off x="2311118" y="1453793"/>
            <a:ext cx="4299471" cy="1754326"/>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tx1"/>
                </a:solidFill>
                <a:cs typeface="Calibri" panose="020F0502020204030204" pitchFamily="34" charset="0"/>
              </a:rPr>
              <a:t>I can identify nouns, adjectives and verbs</a:t>
            </a:r>
          </a:p>
          <a:p>
            <a:pPr marL="171450" indent="-171450">
              <a:buFont typeface="Arial" panose="020B0604020202020204" pitchFamily="34" charset="0"/>
              <a:buChar char="•"/>
            </a:pPr>
            <a:r>
              <a:rPr lang="en-GB" sz="1200" dirty="0">
                <a:solidFill>
                  <a:schemeClr val="tx1"/>
                </a:solidFill>
                <a:cs typeface="Calibri" panose="020F0502020204030204" pitchFamily="34" charset="0"/>
              </a:rPr>
              <a:t>I can use the suffix for spelling word ending in _</a:t>
            </a:r>
            <a:r>
              <a:rPr lang="en-GB" sz="1200" dirty="0">
                <a:solidFill>
                  <a:schemeClr val="tx1"/>
                </a:solidFill>
              </a:rPr>
              <a:t> </a:t>
            </a:r>
            <a:r>
              <a:rPr lang="en-GB" sz="1200" dirty="0" err="1">
                <a:solidFill>
                  <a:schemeClr val="tx1"/>
                </a:solidFill>
              </a:rPr>
              <a:t>ing</a:t>
            </a:r>
            <a:r>
              <a:rPr lang="en-GB" sz="1200" dirty="0"/>
              <a:t> and _</a:t>
            </a:r>
            <a:r>
              <a:rPr lang="en-GB" sz="1200" dirty="0">
                <a:solidFill>
                  <a:schemeClr val="tx1"/>
                </a:solidFill>
              </a:rPr>
              <a:t> ed</a:t>
            </a:r>
          </a:p>
          <a:p>
            <a:pPr marL="171450" indent="-171450">
              <a:buFont typeface="Arial" panose="020B0604020202020204" pitchFamily="34" charset="0"/>
              <a:buChar char="•"/>
            </a:pPr>
            <a:r>
              <a:rPr lang="en-GB" sz="1200" dirty="0">
                <a:solidFill>
                  <a:schemeClr val="tx1"/>
                </a:solidFill>
              </a:rPr>
              <a:t>I can make comparisons using adjectives </a:t>
            </a:r>
            <a:r>
              <a:rPr lang="en-GB" sz="1200" dirty="0"/>
              <a:t>endi</a:t>
            </a:r>
            <a:r>
              <a:rPr lang="en-GB" sz="1200" dirty="0">
                <a:solidFill>
                  <a:schemeClr val="tx1"/>
                </a:solidFill>
              </a:rPr>
              <a:t>ng _er and _ </a:t>
            </a:r>
            <a:r>
              <a:rPr lang="en-GB" sz="1200" dirty="0" err="1">
                <a:solidFill>
                  <a:schemeClr val="tx1"/>
                </a:solidFill>
              </a:rPr>
              <a:t>est</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I orally present to an audience</a:t>
            </a:r>
          </a:p>
          <a:p>
            <a:pPr marL="171450" indent="-171450">
              <a:buFont typeface="Arial" panose="020B0604020202020204" pitchFamily="34" charset="0"/>
              <a:buChar char="•"/>
            </a:pPr>
            <a:r>
              <a:rPr lang="en-GB" sz="1200" dirty="0"/>
              <a:t>I can </a:t>
            </a:r>
            <a:r>
              <a:rPr lang="en-GB" sz="1200" dirty="0">
                <a:solidFill>
                  <a:schemeClr val="tx1"/>
                </a:solidFill>
              </a:rPr>
              <a:t>rehearse reading my sentences aloud</a:t>
            </a:r>
          </a:p>
          <a:p>
            <a:pPr marL="171450" indent="-171450">
              <a:buFont typeface="Arial" panose="020B0604020202020204" pitchFamily="34" charset="0"/>
              <a:buChar char="•"/>
            </a:pPr>
            <a:r>
              <a:rPr lang="en-GB" sz="1200" dirty="0"/>
              <a:t>I talk about</a:t>
            </a:r>
            <a:r>
              <a:rPr lang="en-GB" sz="1200" dirty="0">
                <a:solidFill>
                  <a:schemeClr val="tx1"/>
                </a:solidFill>
              </a:rPr>
              <a:t> the features of a diary, including the perspective (writing in first person) and </a:t>
            </a:r>
            <a:r>
              <a:rPr lang="en-GB" sz="1200" dirty="0"/>
              <a:t>can </a:t>
            </a:r>
            <a:r>
              <a:rPr lang="en-GB" sz="1200" dirty="0">
                <a:solidFill>
                  <a:schemeClr val="tx1"/>
                </a:solidFill>
              </a:rPr>
              <a:t>explain my feelings</a:t>
            </a:r>
          </a:p>
          <a:p>
            <a:pPr marL="171450" indent="-171450">
              <a:buFont typeface="Arial" panose="020B0604020202020204" pitchFamily="34" charset="0"/>
              <a:buChar char="•"/>
            </a:pPr>
            <a:r>
              <a:rPr lang="en-GB" sz="1200" dirty="0">
                <a:solidFill>
                  <a:schemeClr val="tx1"/>
                </a:solidFill>
              </a:rPr>
              <a:t>I can retell an already familiar story</a:t>
            </a:r>
            <a:endParaRPr lang="en-GB" sz="1200" dirty="0">
              <a:solidFill>
                <a:schemeClr val="tx1"/>
              </a:solidFill>
              <a:latin typeface="Comic Sans MS" panose="030F0702030302020204" pitchFamily="66" charset="0"/>
            </a:endParaRPr>
          </a:p>
          <a:p>
            <a:pPr marL="171450" indent="-171450">
              <a:buFont typeface="Arial" panose="020B0604020202020204" pitchFamily="34" charset="0"/>
              <a:buChar char="•"/>
            </a:pPr>
            <a:endParaRPr lang="en-GB" sz="1200" dirty="0">
              <a:solidFill>
                <a:schemeClr val="tx1"/>
              </a:solidFill>
              <a:latin typeface="Calibri" panose="020F0502020204030204" pitchFamily="34" charset="0"/>
              <a:cs typeface="Calibri" panose="020F0502020204030204" pitchFamily="34" charset="0"/>
            </a:endParaRPr>
          </a:p>
        </p:txBody>
      </p:sp>
      <p:pic>
        <p:nvPicPr>
          <p:cNvPr id="15" name="Picture 2" descr="The Little Gardener: Amazon.co.uk: Emily Hughes: 9781911171249: Books">
            <a:extLst>
              <a:ext uri="{FF2B5EF4-FFF2-40B4-BE49-F238E27FC236}">
                <a16:creationId xmlns:a16="http://schemas.microsoft.com/office/drawing/2014/main" id="{AC13C662-F884-5B56-81D1-8F39F9201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09" y="2689183"/>
            <a:ext cx="1994814" cy="241621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C25B954-A2E7-33F9-B445-207868C1D1FF}"/>
              </a:ext>
            </a:extLst>
          </p:cNvPr>
          <p:cNvSpPr/>
          <p:nvPr/>
        </p:nvSpPr>
        <p:spPr>
          <a:xfrm>
            <a:off x="122223" y="5739602"/>
            <a:ext cx="2052799" cy="1392083"/>
          </a:xfrm>
          <a:prstGeom prst="rect">
            <a:avLst/>
          </a:prstGeom>
          <a:solidFill>
            <a:srgbClr val="7DDF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Summer 2</a:t>
            </a:r>
          </a:p>
          <a:p>
            <a:pPr algn="ctr"/>
            <a:r>
              <a:rPr lang="en-GB" sz="1200" dirty="0">
                <a:solidFill>
                  <a:srgbClr val="000000"/>
                </a:solidFill>
              </a:rPr>
              <a:t>Lead Text: Blown Away</a:t>
            </a:r>
          </a:p>
          <a:p>
            <a:pPr algn="ctr"/>
            <a:endParaRPr lang="en-GB" sz="1200" b="1" dirty="0">
              <a:solidFill>
                <a:srgbClr val="000000"/>
              </a:solidFill>
            </a:endParaRPr>
          </a:p>
          <a:p>
            <a:pPr algn="ctr"/>
            <a:r>
              <a:rPr lang="en-GB" sz="1200" b="1" dirty="0">
                <a:solidFill>
                  <a:srgbClr val="000000"/>
                </a:solidFill>
              </a:rPr>
              <a:t>Value: Curiosity</a:t>
            </a:r>
            <a:endParaRPr lang="en-GB" sz="1200" b="1" dirty="0">
              <a:solidFill>
                <a:schemeClr val="tx1"/>
              </a:solidFill>
            </a:endParaRPr>
          </a:p>
          <a:p>
            <a:pPr fontAlgn="base"/>
            <a:endParaRPr lang="en-GB" sz="1200" dirty="0">
              <a:solidFill>
                <a:schemeClr val="tx1"/>
              </a:solidFill>
              <a:cs typeface="Calibri"/>
            </a:endParaRPr>
          </a:p>
        </p:txBody>
      </p:sp>
      <p:sp>
        <p:nvSpPr>
          <p:cNvPr id="17" name="Rectangle 16">
            <a:extLst>
              <a:ext uri="{FF2B5EF4-FFF2-40B4-BE49-F238E27FC236}">
                <a16:creationId xmlns:a16="http://schemas.microsoft.com/office/drawing/2014/main" id="{7FED3946-624D-3941-9DDB-8E99A29D6C17}"/>
              </a:ext>
            </a:extLst>
          </p:cNvPr>
          <p:cNvSpPr/>
          <p:nvPr/>
        </p:nvSpPr>
        <p:spPr>
          <a:xfrm>
            <a:off x="2311118" y="7498493"/>
            <a:ext cx="4299471" cy="2123658"/>
          </a:xfrm>
          <a:prstGeom prst="rect">
            <a:avLst/>
          </a:prstGeom>
          <a:solidFill>
            <a:srgbClr val="7DDF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r>
              <a:rPr lang="en-GB" sz="1200" dirty="0">
                <a:solidFill>
                  <a:schemeClr val="tx1"/>
                </a:solidFill>
                <a:latin typeface="Calibri" panose="020F0502020204030204" pitchFamily="34" charset="0"/>
                <a:cs typeface="Calibri" panose="020F0502020204030204" pitchFamily="34" charset="0"/>
              </a:rPr>
              <a:t>What does the reader need to know? As we will be writing for different purposes, children will be shown the features of a postcard and a fact file as we consider what our readers need to know.</a:t>
            </a:r>
          </a:p>
          <a:p>
            <a:pPr algn="ctr"/>
            <a:endParaRPr lang="en-GB" sz="1200" b="1" dirty="0">
              <a:solidFill>
                <a:schemeClr val="tx1"/>
              </a:solidFill>
            </a:endParaRPr>
          </a:p>
          <a:p>
            <a:pPr marL="171450" indent="-171450">
              <a:buFont typeface="Arial" panose="020B0604020202020204" pitchFamily="34" charset="0"/>
              <a:buChar char="•"/>
            </a:pPr>
            <a:r>
              <a:rPr lang="en-GB" sz="1200" dirty="0">
                <a:solidFill>
                  <a:schemeClr val="tx1"/>
                </a:solidFill>
              </a:rPr>
              <a:t>Non-fiction fact files (about a different country)</a:t>
            </a:r>
          </a:p>
          <a:p>
            <a:pPr marL="171450" indent="-171450">
              <a:buFont typeface="Arial" panose="020B0604020202020204" pitchFamily="34" charset="0"/>
              <a:buChar char="•"/>
            </a:pPr>
            <a:r>
              <a:rPr lang="en-GB" sz="1200" dirty="0">
                <a:solidFill>
                  <a:schemeClr val="tx1"/>
                </a:solidFill>
              </a:rPr>
              <a:t>Postcards</a:t>
            </a:r>
          </a:p>
          <a:p>
            <a:pPr marL="171450" indent="-171450">
              <a:buFont typeface="Arial" panose="020B0604020202020204" pitchFamily="34" charset="0"/>
              <a:buChar char="•"/>
            </a:pPr>
            <a:r>
              <a:rPr lang="en-GB" sz="1200" dirty="0">
                <a:solidFill>
                  <a:schemeClr val="tx1"/>
                </a:solidFill>
              </a:rPr>
              <a:t>A story about a visit to a strange new land that is far, far away</a:t>
            </a:r>
          </a:p>
          <a:p>
            <a:pPr marL="171450" indent="-171450">
              <a:buFont typeface="Arial" panose="020B0604020202020204" pitchFamily="34" charset="0"/>
              <a:buChar char="•"/>
            </a:pPr>
            <a:r>
              <a:rPr lang="en-GB" sz="1200" dirty="0">
                <a:solidFill>
                  <a:schemeClr val="tx1"/>
                </a:solidFill>
              </a:rPr>
              <a:t>A description of themselves for their new teacher</a:t>
            </a:r>
          </a:p>
        </p:txBody>
      </p:sp>
      <p:sp>
        <p:nvSpPr>
          <p:cNvPr id="18" name="TextBox 17">
            <a:extLst>
              <a:ext uri="{FF2B5EF4-FFF2-40B4-BE49-F238E27FC236}">
                <a16:creationId xmlns:a16="http://schemas.microsoft.com/office/drawing/2014/main" id="{1D0F99B4-6D52-7CCA-F6A6-162A5C6ADBEE}"/>
              </a:ext>
            </a:extLst>
          </p:cNvPr>
          <p:cNvSpPr txBox="1"/>
          <p:nvPr/>
        </p:nvSpPr>
        <p:spPr>
          <a:xfrm>
            <a:off x="2311117" y="5720277"/>
            <a:ext cx="4299471" cy="2123658"/>
          </a:xfrm>
          <a:prstGeom prst="rect">
            <a:avLst/>
          </a:prstGeom>
          <a:noFill/>
        </p:spPr>
        <p:txBody>
          <a:bodyPr wrap="square">
            <a:spAutoFit/>
          </a:bodyPr>
          <a:lstStyle/>
          <a:p>
            <a:r>
              <a:rPr lang="en-GB" sz="1200" dirty="0">
                <a:latin typeface="Calibri" panose="020F0502020204030204" pitchFamily="34" charset="0"/>
                <a:cs typeface="Calibri" panose="020F0502020204030204" pitchFamily="34" charset="0"/>
              </a:rPr>
              <a:t>Securing the fundamental skills that form the solid foundations for their future as efficient writers continues to be the Year 1 focus. </a:t>
            </a:r>
          </a:p>
          <a:p>
            <a:pPr marL="171450" indent="-171450">
              <a:buFont typeface="Arial" panose="020B0604020202020204" pitchFamily="34" charset="0"/>
              <a:buChar char="•"/>
            </a:pPr>
            <a:r>
              <a:rPr lang="en-GB" sz="1200" dirty="0"/>
              <a:t>I can orally compose a full sentence aloud.</a:t>
            </a:r>
          </a:p>
          <a:p>
            <a:pPr marL="171450" indent="-171450">
              <a:buFont typeface="Arial" panose="020B0604020202020204" pitchFamily="34" charset="0"/>
              <a:buChar char="•"/>
            </a:pPr>
            <a:r>
              <a:rPr lang="en-GB" sz="1200" dirty="0"/>
              <a:t>I can </a:t>
            </a:r>
            <a:r>
              <a:rPr lang="en-GB" sz="1200" dirty="0">
                <a:solidFill>
                  <a:schemeClr val="tx1"/>
                </a:solidFill>
              </a:rPr>
              <a:t>rehearse reading my sentences aloud.</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check my sentences carefully for full stops and capital letters.</a:t>
            </a:r>
            <a:endParaRPr lang="en-GB" sz="1200" dirty="0">
              <a:solidFill>
                <a:schemeClr val="tx1"/>
              </a:solidFill>
            </a:endParaRPr>
          </a:p>
          <a:p>
            <a:pPr marL="171450" indent="-171450">
              <a:buFont typeface="Arial" panose="020B0604020202020204" pitchFamily="34" charset="0"/>
              <a:buChar char="•"/>
            </a:pPr>
            <a:r>
              <a:rPr lang="en-GB" sz="1200" dirty="0"/>
              <a:t>I can begin to spot and correct simple errors in my work.</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I can retell an already familiar story</a:t>
            </a:r>
            <a:endParaRPr lang="en-GB" sz="1200" dirty="0">
              <a:latin typeface="Comic Sans MS" panose="030F0702030302020204" pitchFamily="66" charset="0"/>
            </a:endParaRP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use my</a:t>
            </a:r>
            <a:r>
              <a:rPr lang="en-GB" sz="1200" dirty="0">
                <a:solidFill>
                  <a:schemeClr val="tx1"/>
                </a:solidFill>
                <a:latin typeface="Calibri" panose="020F0502020204030204" pitchFamily="34" charset="0"/>
                <a:cs typeface="Calibri" panose="020F0502020204030204" pitchFamily="34" charset="0"/>
              </a:rPr>
              <a:t> phonic knowledge to attempt to write new words.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use </a:t>
            </a:r>
            <a:r>
              <a:rPr lang="en-GB" sz="1200" dirty="0">
                <a:solidFill>
                  <a:schemeClr val="tx1"/>
                </a:solidFill>
                <a:latin typeface="Calibri" panose="020F0502020204030204" pitchFamily="34" charset="0"/>
                <a:cs typeface="Calibri" panose="020F0502020204030204" pitchFamily="34" charset="0"/>
              </a:rPr>
              <a:t>words associated with contrasting locations. </a:t>
            </a:r>
          </a:p>
          <a:p>
            <a:endParaRPr lang="en-GB" sz="1200" dirty="0">
              <a:solidFill>
                <a:schemeClr val="tx1"/>
              </a:solidFill>
              <a:latin typeface="Calibri" panose="020F0502020204030204" pitchFamily="34" charset="0"/>
              <a:cs typeface="Calibri" panose="020F0502020204030204" pitchFamily="34" charset="0"/>
            </a:endParaRPr>
          </a:p>
          <a:p>
            <a:endParaRPr lang="en-GB" sz="1200" dirty="0">
              <a:solidFill>
                <a:schemeClr val="tx1"/>
              </a:solidFill>
              <a:latin typeface="Calibri" panose="020F0502020204030204" pitchFamily="34" charset="0"/>
              <a:cs typeface="Calibri" panose="020F0502020204030204" pitchFamily="34" charset="0"/>
            </a:endParaRPr>
          </a:p>
        </p:txBody>
      </p:sp>
      <p:pic>
        <p:nvPicPr>
          <p:cNvPr id="19" name="Picture 6" descr="Blown Away: From bestselling author and illustrator Rob Biddulph, creator  of the internet sensation Draw with Rob! : Biddulph, Rob, Biddulph, Rob:  Amazon.co.uk: Books">
            <a:extLst>
              <a:ext uri="{FF2B5EF4-FFF2-40B4-BE49-F238E27FC236}">
                <a16:creationId xmlns:a16="http://schemas.microsoft.com/office/drawing/2014/main" id="{C29543E3-B5BF-0304-76D9-A1BEA68B9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20" y="7286678"/>
            <a:ext cx="2039601" cy="233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35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8" name="AutoShape 18" descr="The Hodgeheg (Paperback) - Dick King-Smith | Jarrold, Norwich">
            <a:extLst>
              <a:ext uri="{FF2B5EF4-FFF2-40B4-BE49-F238E27FC236}">
                <a16:creationId xmlns:a16="http://schemas.microsoft.com/office/drawing/2014/main" id="{FF5709C0-10C5-6902-FE91-0647DA3EF39B}"/>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 name="Table 1">
            <a:extLst>
              <a:ext uri="{FF2B5EF4-FFF2-40B4-BE49-F238E27FC236}">
                <a16:creationId xmlns:a16="http://schemas.microsoft.com/office/drawing/2014/main" id="{AD3208A8-9A08-4D1D-650D-1FF681214612}"/>
              </a:ext>
            </a:extLst>
          </p:cNvPr>
          <p:cNvGraphicFramePr>
            <a:graphicFrameLocks noGrp="1"/>
          </p:cNvGraphicFramePr>
          <p:nvPr>
            <p:extLst>
              <p:ext uri="{D42A27DB-BD31-4B8C-83A1-F6EECF244321}">
                <p14:modId xmlns:p14="http://schemas.microsoft.com/office/powerpoint/2010/main" val="809696656"/>
              </p:ext>
            </p:extLst>
          </p:nvPr>
        </p:nvGraphicFramePr>
        <p:xfrm>
          <a:off x="163773" y="4649197"/>
          <a:ext cx="6421272" cy="5100583"/>
        </p:xfrm>
        <a:graphic>
          <a:graphicData uri="http://schemas.openxmlformats.org/drawingml/2006/table">
            <a:tbl>
              <a:tblPr firstRow="1" firstCol="1" bandRow="1">
                <a:tableStyleId>{5202B0CA-FC54-4496-8BCA-5EF66A818D29}</a:tableStyleId>
              </a:tblPr>
              <a:tblGrid>
                <a:gridCol w="1132765">
                  <a:extLst>
                    <a:ext uri="{9D8B030D-6E8A-4147-A177-3AD203B41FA5}">
                      <a16:colId xmlns:a16="http://schemas.microsoft.com/office/drawing/2014/main" val="739664701"/>
                    </a:ext>
                  </a:extLst>
                </a:gridCol>
                <a:gridCol w="5288507">
                  <a:extLst>
                    <a:ext uri="{9D8B030D-6E8A-4147-A177-3AD203B41FA5}">
                      <a16:colId xmlns:a16="http://schemas.microsoft.com/office/drawing/2014/main" val="2330334733"/>
                    </a:ext>
                  </a:extLst>
                </a:gridCol>
              </a:tblGrid>
              <a:tr h="393653">
                <a:tc gridSpan="2">
                  <a:txBody>
                    <a:bodyPr/>
                    <a:lstStyle/>
                    <a:p>
                      <a:pPr>
                        <a:lnSpc>
                          <a:spcPct val="115000"/>
                        </a:lnSpc>
                        <a:spcAft>
                          <a:spcPts val="100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 are the skills that children will be assessed against at the end of Year 1:</a:t>
                      </a:r>
                    </a:p>
                  </a:txBody>
                  <a:tcPr marL="47153" marR="47153" marT="0" marB="0">
                    <a:solidFill>
                      <a:schemeClr val="bg2"/>
                    </a:solidFill>
                  </a:tcPr>
                </a:tc>
                <a:tc hMerge="1">
                  <a:txBody>
                    <a:bodyPr/>
                    <a:lstStyle/>
                    <a:p>
                      <a:endParaRPr lang="en-GB"/>
                    </a:p>
                  </a:txBody>
                  <a:tcPr/>
                </a:tc>
                <a:extLst>
                  <a:ext uri="{0D108BD9-81ED-4DB2-BD59-A6C34878D82A}">
                    <a16:rowId xmlns:a16="http://schemas.microsoft.com/office/drawing/2014/main" val="3091508955"/>
                  </a:ext>
                </a:extLst>
              </a:tr>
              <a:tr h="134415">
                <a:tc rowSpan="3">
                  <a:txBody>
                    <a:bodyPr/>
                    <a:lstStyle/>
                    <a:p>
                      <a:pPr>
                        <a:lnSpc>
                          <a:spcPct val="115000"/>
                        </a:lnSpc>
                        <a:spcAft>
                          <a:spcPts val="1000"/>
                        </a:spcAft>
                      </a:pPr>
                      <a:r>
                        <a:rPr lang="en-GB" sz="1200" dirty="0">
                          <a:effectLst/>
                        </a:rPr>
                        <a:t>Features of writing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tc>
                  <a:txBody>
                    <a:bodyPr/>
                    <a:lstStyle/>
                    <a:p>
                      <a:pPr>
                        <a:lnSpc>
                          <a:spcPct val="115000"/>
                        </a:lnSpc>
                        <a:spcAft>
                          <a:spcPts val="1000"/>
                        </a:spcAft>
                      </a:pPr>
                      <a:r>
                        <a:rPr lang="en-GB" sz="1200">
                          <a:effectLst/>
                        </a:rPr>
                        <a:t>Sequences sentences to form short narratives.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2923987554"/>
                  </a:ext>
                </a:extLst>
              </a:tr>
              <a:tr h="134415">
                <a:tc vMerge="1">
                  <a:txBody>
                    <a:bodyPr/>
                    <a:lstStyle/>
                    <a:p>
                      <a:endParaRPr lang="en-GB"/>
                    </a:p>
                  </a:txBody>
                  <a:tcPr/>
                </a:tc>
                <a:tc>
                  <a:txBody>
                    <a:bodyPr/>
                    <a:lstStyle/>
                    <a:p>
                      <a:pPr>
                        <a:lnSpc>
                          <a:spcPct val="115000"/>
                        </a:lnSpc>
                        <a:spcAft>
                          <a:spcPts val="1000"/>
                        </a:spcAft>
                      </a:pPr>
                      <a:r>
                        <a:rPr lang="en-GB" sz="1200">
                          <a:effectLst/>
                        </a:rPr>
                        <a:t>Leaves spaces between words.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571740306"/>
                  </a:ext>
                </a:extLst>
              </a:tr>
              <a:tr h="134415">
                <a:tc vMerge="1">
                  <a:txBody>
                    <a:bodyPr/>
                    <a:lstStyle/>
                    <a:p>
                      <a:endParaRPr lang="en-GB"/>
                    </a:p>
                  </a:txBody>
                  <a:tcPr/>
                </a:tc>
                <a:tc>
                  <a:txBody>
                    <a:bodyPr/>
                    <a:lstStyle/>
                    <a:p>
                      <a:pPr>
                        <a:lnSpc>
                          <a:spcPct val="115000"/>
                        </a:lnSpc>
                        <a:spcAft>
                          <a:spcPts val="1000"/>
                        </a:spcAft>
                      </a:pPr>
                      <a:r>
                        <a:rPr lang="en-GB" sz="1200">
                          <a:effectLst/>
                        </a:rPr>
                        <a:t>Joins words and joins clauses using ‘and.’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4275863788"/>
                  </a:ext>
                </a:extLst>
              </a:tr>
              <a:tr h="277170">
                <a:tc rowSpan="2">
                  <a:txBody>
                    <a:bodyPr/>
                    <a:lstStyle/>
                    <a:p>
                      <a:pPr>
                        <a:lnSpc>
                          <a:spcPct val="115000"/>
                        </a:lnSpc>
                        <a:spcAft>
                          <a:spcPts val="1000"/>
                        </a:spcAft>
                      </a:pPr>
                      <a:r>
                        <a:rPr lang="en-GB" sz="1200" dirty="0">
                          <a:effectLst/>
                        </a:rPr>
                        <a:t>Punctuation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tc>
                  <a:txBody>
                    <a:bodyPr/>
                    <a:lstStyle/>
                    <a:p>
                      <a:pPr>
                        <a:lnSpc>
                          <a:spcPct val="115000"/>
                        </a:lnSpc>
                        <a:spcAft>
                          <a:spcPts val="1000"/>
                        </a:spcAft>
                      </a:pPr>
                      <a:r>
                        <a:rPr lang="en-GB" sz="1200">
                          <a:effectLst/>
                        </a:rPr>
                        <a:t>Begins to punctuate sentences using a capital letter and a full stop, question mark or exclamation mark.</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796771053"/>
                  </a:ext>
                </a:extLst>
              </a:tr>
              <a:tr h="277170">
                <a:tc vMerge="1">
                  <a:txBody>
                    <a:bodyPr/>
                    <a:lstStyle/>
                    <a:p>
                      <a:endParaRPr lang="en-GB"/>
                    </a:p>
                  </a:txBody>
                  <a:tcPr/>
                </a:tc>
                <a:tc>
                  <a:txBody>
                    <a:bodyPr/>
                    <a:lstStyle/>
                    <a:p>
                      <a:pPr>
                        <a:lnSpc>
                          <a:spcPct val="115000"/>
                        </a:lnSpc>
                        <a:spcAft>
                          <a:spcPts val="1000"/>
                        </a:spcAft>
                      </a:pPr>
                      <a:r>
                        <a:rPr lang="en-GB" sz="1200">
                          <a:effectLst/>
                        </a:rPr>
                        <a:t>Uses a capital letter for names of people, places, the days of the week and the personal pronoun ‘I.’</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2933867149"/>
                  </a:ext>
                </a:extLst>
              </a:tr>
              <a:tr h="134415">
                <a:tc rowSpan="7">
                  <a:txBody>
                    <a:bodyPr/>
                    <a:lstStyle/>
                    <a:p>
                      <a:pPr>
                        <a:lnSpc>
                          <a:spcPct val="115000"/>
                        </a:lnSpc>
                        <a:spcAft>
                          <a:spcPts val="1000"/>
                        </a:spcAft>
                      </a:pPr>
                      <a:r>
                        <a:rPr lang="en-GB" sz="1200" dirty="0">
                          <a:effectLst/>
                        </a:rPr>
                        <a:t>Spelling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tc>
                  <a:txBody>
                    <a:bodyPr/>
                    <a:lstStyle/>
                    <a:p>
                      <a:pPr>
                        <a:lnSpc>
                          <a:spcPct val="115000"/>
                        </a:lnSpc>
                        <a:spcAft>
                          <a:spcPts val="1000"/>
                        </a:spcAft>
                      </a:pPr>
                      <a:r>
                        <a:rPr lang="en-GB" sz="1200" dirty="0">
                          <a:effectLst/>
                        </a:rPr>
                        <a:t>Uses words containing each of the 40+ phonemes already taught.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3709128044"/>
                  </a:ext>
                </a:extLst>
              </a:tr>
              <a:tr h="134415">
                <a:tc vMerge="1">
                  <a:txBody>
                    <a:bodyPr/>
                    <a:lstStyle/>
                    <a:p>
                      <a:endParaRPr lang="en-GB"/>
                    </a:p>
                  </a:txBody>
                  <a:tcPr/>
                </a:tc>
                <a:tc>
                  <a:txBody>
                    <a:bodyPr/>
                    <a:lstStyle/>
                    <a:p>
                      <a:pPr>
                        <a:lnSpc>
                          <a:spcPct val="115000"/>
                        </a:lnSpc>
                        <a:spcAft>
                          <a:spcPts val="1000"/>
                        </a:spcAft>
                      </a:pPr>
                      <a:r>
                        <a:rPr lang="en-GB" sz="1200" dirty="0">
                          <a:effectLst/>
                        </a:rPr>
                        <a:t>Uses common exception words.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1951267433"/>
                  </a:ext>
                </a:extLst>
              </a:tr>
              <a:tr h="134415">
                <a:tc vMerge="1">
                  <a:txBody>
                    <a:bodyPr/>
                    <a:lstStyle/>
                    <a:p>
                      <a:endParaRPr lang="en-GB"/>
                    </a:p>
                  </a:txBody>
                  <a:tcPr/>
                </a:tc>
                <a:tc>
                  <a:txBody>
                    <a:bodyPr/>
                    <a:lstStyle/>
                    <a:p>
                      <a:pPr>
                        <a:lnSpc>
                          <a:spcPct val="115000"/>
                        </a:lnSpc>
                        <a:spcAft>
                          <a:spcPts val="1000"/>
                        </a:spcAft>
                      </a:pPr>
                      <a:r>
                        <a:rPr lang="en-GB" sz="1200">
                          <a:effectLst/>
                        </a:rPr>
                        <a:t>Knows the days of the week.</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2946158451"/>
                  </a:ext>
                </a:extLst>
              </a:tr>
              <a:tr h="277170">
                <a:tc vMerge="1">
                  <a:txBody>
                    <a:bodyPr/>
                    <a:lstStyle/>
                    <a:p>
                      <a:endParaRPr lang="en-GB"/>
                    </a:p>
                  </a:txBody>
                  <a:tcPr/>
                </a:tc>
                <a:tc>
                  <a:txBody>
                    <a:bodyPr/>
                    <a:lstStyle/>
                    <a:p>
                      <a:pPr>
                        <a:lnSpc>
                          <a:spcPct val="115000"/>
                        </a:lnSpc>
                        <a:spcAft>
                          <a:spcPts val="1000"/>
                        </a:spcAft>
                      </a:pPr>
                      <a:r>
                        <a:rPr lang="en-GB" sz="1200" dirty="0">
                          <a:effectLst/>
                        </a:rPr>
                        <a:t>Uses the spelling rule for adding _s or _es as the plural marker for nouns and the third person singular marker for verbs.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1813643148"/>
                  </a:ext>
                </a:extLst>
              </a:tr>
              <a:tr h="134415">
                <a:tc vMerge="1">
                  <a:txBody>
                    <a:bodyPr/>
                    <a:lstStyle/>
                    <a:p>
                      <a:endParaRPr lang="en-GB"/>
                    </a:p>
                  </a:txBody>
                  <a:tcPr/>
                </a:tc>
                <a:tc>
                  <a:txBody>
                    <a:bodyPr/>
                    <a:lstStyle/>
                    <a:p>
                      <a:pPr>
                        <a:lnSpc>
                          <a:spcPct val="115000"/>
                        </a:lnSpc>
                        <a:spcAft>
                          <a:spcPts val="1000"/>
                        </a:spcAft>
                      </a:pPr>
                      <a:r>
                        <a:rPr lang="en-GB" sz="1200" dirty="0">
                          <a:effectLst/>
                        </a:rPr>
                        <a:t>Uses the prefix un_</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2115428010"/>
                  </a:ext>
                </a:extLst>
              </a:tr>
              <a:tr h="277170">
                <a:tc vMerge="1">
                  <a:txBody>
                    <a:bodyPr/>
                    <a:lstStyle/>
                    <a:p>
                      <a:endParaRPr lang="en-GB"/>
                    </a:p>
                  </a:txBody>
                  <a:tcPr/>
                </a:tc>
                <a:tc>
                  <a:txBody>
                    <a:bodyPr/>
                    <a:lstStyle/>
                    <a:p>
                      <a:pPr>
                        <a:lnSpc>
                          <a:spcPct val="115000"/>
                        </a:lnSpc>
                        <a:spcAft>
                          <a:spcPts val="1000"/>
                        </a:spcAft>
                      </a:pPr>
                      <a:r>
                        <a:rPr lang="en-GB" sz="1200" dirty="0">
                          <a:effectLst/>
                        </a:rPr>
                        <a:t>Uses _</a:t>
                      </a:r>
                      <a:r>
                        <a:rPr lang="en-GB" sz="1200" dirty="0" err="1">
                          <a:effectLst/>
                        </a:rPr>
                        <a:t>ing</a:t>
                      </a:r>
                      <a:r>
                        <a:rPr lang="en-GB" sz="1200" dirty="0">
                          <a:effectLst/>
                        </a:rPr>
                        <a:t>, _ed, _er, and _</a:t>
                      </a:r>
                      <a:r>
                        <a:rPr lang="en-GB" sz="1200" dirty="0" err="1">
                          <a:effectLst/>
                        </a:rPr>
                        <a:t>est</a:t>
                      </a:r>
                      <a:r>
                        <a:rPr lang="en-GB" sz="1200" dirty="0">
                          <a:effectLst/>
                        </a:rPr>
                        <a:t> where no change is needed in the spelling of root words.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2026076520"/>
                  </a:ext>
                </a:extLst>
              </a:tr>
              <a:tr h="277170">
                <a:tc vMerge="1">
                  <a:txBody>
                    <a:bodyPr/>
                    <a:lstStyle/>
                    <a:p>
                      <a:endParaRPr lang="en-GB"/>
                    </a:p>
                  </a:txBody>
                  <a:tcPr/>
                </a:tc>
                <a:tc>
                  <a:txBody>
                    <a:bodyPr/>
                    <a:lstStyle/>
                    <a:p>
                      <a:pPr>
                        <a:lnSpc>
                          <a:spcPct val="115000"/>
                        </a:lnSpc>
                        <a:spcAft>
                          <a:spcPts val="1000"/>
                        </a:spcAft>
                      </a:pPr>
                      <a:r>
                        <a:rPr lang="en-GB" sz="1200" dirty="0">
                          <a:effectLst/>
                        </a:rPr>
                        <a:t>Applies simple spelling rules and guidance as listed in English Appendix.</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3551837085"/>
                  </a:ext>
                </a:extLst>
              </a:tr>
              <a:tr h="134415">
                <a:tc rowSpan="5">
                  <a:txBody>
                    <a:bodyPr/>
                    <a:lstStyle/>
                    <a:p>
                      <a:pPr>
                        <a:lnSpc>
                          <a:spcPct val="115000"/>
                        </a:lnSpc>
                        <a:spcAft>
                          <a:spcPts val="1000"/>
                        </a:spcAft>
                      </a:pPr>
                      <a:r>
                        <a:rPr lang="en-GB" sz="1200" dirty="0">
                          <a:effectLst/>
                        </a:rPr>
                        <a:t>Handwriting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tc>
                  <a:txBody>
                    <a:bodyPr/>
                    <a:lstStyle/>
                    <a:p>
                      <a:pPr>
                        <a:lnSpc>
                          <a:spcPct val="115000"/>
                        </a:lnSpc>
                        <a:spcAft>
                          <a:spcPts val="1000"/>
                        </a:spcAft>
                      </a:pPr>
                      <a:r>
                        <a:rPr lang="en-GB" sz="1200">
                          <a:effectLst/>
                        </a:rPr>
                        <a:t>Sits correctly at a table, and holds a pencil comfortably and correctly.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546679342"/>
                  </a:ext>
                </a:extLst>
              </a:tr>
              <a:tr h="277170">
                <a:tc vMerge="1">
                  <a:txBody>
                    <a:bodyPr/>
                    <a:lstStyle/>
                    <a:p>
                      <a:endParaRPr lang="en-GB"/>
                    </a:p>
                  </a:txBody>
                  <a:tcPr/>
                </a:tc>
                <a:tc>
                  <a:txBody>
                    <a:bodyPr/>
                    <a:lstStyle/>
                    <a:p>
                      <a:pPr>
                        <a:lnSpc>
                          <a:spcPct val="115000"/>
                        </a:lnSpc>
                        <a:spcAft>
                          <a:spcPts val="1000"/>
                        </a:spcAft>
                      </a:pPr>
                      <a:r>
                        <a:rPr lang="en-GB" sz="1200" dirty="0">
                          <a:effectLst/>
                        </a:rPr>
                        <a:t>Begins to form lower-case letters in the correct direction, starting and finishing in the right place.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2017612152"/>
                  </a:ext>
                </a:extLst>
              </a:tr>
              <a:tr h="134415">
                <a:tc vMerge="1">
                  <a:txBody>
                    <a:bodyPr/>
                    <a:lstStyle/>
                    <a:p>
                      <a:endParaRPr lang="en-GB"/>
                    </a:p>
                  </a:txBody>
                  <a:tcPr/>
                </a:tc>
                <a:tc>
                  <a:txBody>
                    <a:bodyPr/>
                    <a:lstStyle/>
                    <a:p>
                      <a:pPr>
                        <a:lnSpc>
                          <a:spcPct val="115000"/>
                        </a:lnSpc>
                        <a:spcAft>
                          <a:spcPts val="1000"/>
                        </a:spcAft>
                      </a:pPr>
                      <a:r>
                        <a:rPr lang="en-GB" sz="1200" dirty="0">
                          <a:effectLst/>
                        </a:rPr>
                        <a:t>Forms capital letters.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2139124512"/>
                  </a:ext>
                </a:extLst>
              </a:tr>
              <a:tr h="134415">
                <a:tc vMerge="1">
                  <a:txBody>
                    <a:bodyPr/>
                    <a:lstStyle/>
                    <a:p>
                      <a:endParaRPr lang="en-GB"/>
                    </a:p>
                  </a:txBody>
                  <a:tcPr/>
                </a:tc>
                <a:tc>
                  <a:txBody>
                    <a:bodyPr/>
                    <a:lstStyle/>
                    <a:p>
                      <a:pPr>
                        <a:lnSpc>
                          <a:spcPct val="115000"/>
                        </a:lnSpc>
                        <a:spcAft>
                          <a:spcPts val="1000"/>
                        </a:spcAft>
                      </a:pPr>
                      <a:r>
                        <a:rPr lang="en-GB" sz="1200" dirty="0">
                          <a:effectLst/>
                        </a:rPr>
                        <a:t>Forms digits 0-9.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4233512908"/>
                  </a:ext>
                </a:extLst>
              </a:tr>
              <a:tr h="277170">
                <a:tc vMerge="1">
                  <a:txBody>
                    <a:bodyPr/>
                    <a:lstStyle/>
                    <a:p>
                      <a:endParaRPr lang="en-GB"/>
                    </a:p>
                  </a:txBody>
                  <a:tcPr/>
                </a:tc>
                <a:tc>
                  <a:txBody>
                    <a:bodyPr/>
                    <a:lstStyle/>
                    <a:p>
                      <a:pPr>
                        <a:lnSpc>
                          <a:spcPct val="115000"/>
                        </a:lnSpc>
                        <a:spcAft>
                          <a:spcPts val="1000"/>
                        </a:spcAft>
                      </a:pPr>
                      <a:r>
                        <a:rPr lang="en-GB" sz="1200" dirty="0">
                          <a:effectLst/>
                        </a:rPr>
                        <a:t>Understands which letters belong to which handwriting ‘families’ and practises these.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53" marR="47153" marT="0" marB="0"/>
                </a:tc>
                <a:extLst>
                  <a:ext uri="{0D108BD9-81ED-4DB2-BD59-A6C34878D82A}">
                    <a16:rowId xmlns:a16="http://schemas.microsoft.com/office/drawing/2014/main" val="2142279193"/>
                  </a:ext>
                </a:extLst>
              </a:tr>
            </a:tbl>
          </a:graphicData>
        </a:graphic>
      </p:graphicFrame>
      <p:sp>
        <p:nvSpPr>
          <p:cNvPr id="4" name="Rectangle 3">
            <a:extLst>
              <a:ext uri="{FF2B5EF4-FFF2-40B4-BE49-F238E27FC236}">
                <a16:creationId xmlns:a16="http://schemas.microsoft.com/office/drawing/2014/main" id="{A185F570-D840-BB7A-4D66-776FD0562490}"/>
              </a:ext>
            </a:extLst>
          </p:cNvPr>
          <p:cNvSpPr/>
          <p:nvPr/>
        </p:nvSpPr>
        <p:spPr>
          <a:xfrm>
            <a:off x="163773" y="2007089"/>
            <a:ext cx="6421272" cy="257936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Lesson Structure</a:t>
            </a:r>
          </a:p>
          <a:p>
            <a:endParaRPr lang="en-GB" sz="1200" dirty="0">
              <a:solidFill>
                <a:schemeClr val="tx1"/>
              </a:solidFill>
            </a:endParaRPr>
          </a:p>
          <a:p>
            <a:r>
              <a:rPr lang="en-GB" sz="1200" dirty="0">
                <a:solidFill>
                  <a:schemeClr val="tx1"/>
                </a:solidFill>
              </a:rPr>
              <a:t>“If they can’t say it, they can’t write it.”</a:t>
            </a:r>
          </a:p>
          <a:p>
            <a:r>
              <a:rPr lang="en-US" sz="1200" b="0" i="0" dirty="0">
                <a:solidFill>
                  <a:schemeClr val="tx1"/>
                </a:solidFill>
                <a:effectLst/>
              </a:rPr>
              <a:t>We believe that words empower children to make sense of the world around them. A wide vocabulary helps them to put their emotions into words, </a:t>
            </a:r>
            <a:r>
              <a:rPr lang="en-US" sz="1200" b="0" i="0" dirty="0" err="1">
                <a:solidFill>
                  <a:schemeClr val="tx1"/>
                </a:solidFill>
                <a:effectLst/>
              </a:rPr>
              <a:t>socialise</a:t>
            </a:r>
            <a:r>
              <a:rPr lang="en-US" sz="1200" b="0" i="0" dirty="0">
                <a:solidFill>
                  <a:schemeClr val="tx1"/>
                </a:solidFill>
                <a:effectLst/>
              </a:rPr>
              <a:t> with people, imagine and wonder. Time spent in articulate and lively oral discussion using flexible and sophisticated language builds rich vocabulary</a:t>
            </a:r>
            <a:r>
              <a:rPr lang="en-GB" sz="1200" b="0" i="0" dirty="0">
                <a:solidFill>
                  <a:schemeClr val="tx1"/>
                </a:solidFill>
                <a:effectLst/>
              </a:rPr>
              <a:t>. To this e</a:t>
            </a:r>
            <a:r>
              <a:rPr lang="en-GB" sz="1200" dirty="0">
                <a:solidFill>
                  <a:schemeClr val="tx1"/>
                </a:solidFill>
              </a:rPr>
              <a:t>nd, In Year 1, you’ll see plenty of talk in our English sessions. Oral rehearsal is fundamental. We love retelling known stories (with actions), singing songs and rhymes and making predictions about the books we read.</a:t>
            </a:r>
          </a:p>
          <a:p>
            <a:endParaRPr lang="en-GB" sz="1200" dirty="0">
              <a:solidFill>
                <a:schemeClr val="tx1"/>
              </a:solidFill>
            </a:endParaRPr>
          </a:p>
          <a:p>
            <a:r>
              <a:rPr lang="en-GB" sz="1200" dirty="0">
                <a:solidFill>
                  <a:schemeClr val="tx1"/>
                </a:solidFill>
              </a:rPr>
              <a:t>Phonics is key. Using Little </a:t>
            </a:r>
            <a:r>
              <a:rPr lang="en-GB" sz="1200" dirty="0" err="1">
                <a:solidFill>
                  <a:schemeClr val="tx1"/>
                </a:solidFill>
              </a:rPr>
              <a:t>Wandle’s</a:t>
            </a:r>
            <a:r>
              <a:rPr lang="en-GB" sz="1200" dirty="0">
                <a:solidFill>
                  <a:schemeClr val="tx1"/>
                </a:solidFill>
              </a:rPr>
              <a:t> ‘Grow the Code,’ children are encouraged to segment and blend new words and </a:t>
            </a:r>
          </a:p>
          <a:p>
            <a:r>
              <a:rPr lang="en-GB" sz="1200" dirty="0">
                <a:solidFill>
                  <a:schemeClr val="tx1"/>
                </a:solidFill>
              </a:rPr>
              <a:t>   </a:t>
            </a:r>
          </a:p>
        </p:txBody>
      </p:sp>
      <p:pic>
        <p:nvPicPr>
          <p:cNvPr id="9" name="Picture 23" descr="A picture containing website&#10;&#10;Description automatically generated">
            <a:extLst>
              <a:ext uri="{FF2B5EF4-FFF2-40B4-BE49-F238E27FC236}">
                <a16:creationId xmlns:a16="http://schemas.microsoft.com/office/drawing/2014/main" id="{B17E7644-7D1C-F341-5C77-565CD0F3F85D}"/>
              </a:ext>
            </a:extLst>
          </p:cNvPr>
          <p:cNvPicPr>
            <a:picLocks noChangeAspect="1"/>
          </p:cNvPicPr>
          <p:nvPr/>
        </p:nvPicPr>
        <p:blipFill>
          <a:blip r:embed="rId3"/>
          <a:stretch>
            <a:fillRect/>
          </a:stretch>
        </p:blipFill>
        <p:spPr>
          <a:xfrm>
            <a:off x="163773" y="1146702"/>
            <a:ext cx="697336" cy="797644"/>
          </a:xfrm>
          <a:prstGeom prst="rect">
            <a:avLst/>
          </a:prstGeom>
        </p:spPr>
      </p:pic>
      <p:pic>
        <p:nvPicPr>
          <p:cNvPr id="10" name="Picture 22" descr="A picture containing text, several&#10;&#10;Description automatically generated">
            <a:extLst>
              <a:ext uri="{FF2B5EF4-FFF2-40B4-BE49-F238E27FC236}">
                <a16:creationId xmlns:a16="http://schemas.microsoft.com/office/drawing/2014/main" id="{FF16F4A1-149D-74D3-17CF-AF7C22C07752}"/>
              </a:ext>
            </a:extLst>
          </p:cNvPr>
          <p:cNvPicPr>
            <a:picLocks noChangeAspect="1"/>
          </p:cNvPicPr>
          <p:nvPr/>
        </p:nvPicPr>
        <p:blipFill>
          <a:blip r:embed="rId4"/>
          <a:stretch>
            <a:fillRect/>
          </a:stretch>
        </p:blipFill>
        <p:spPr>
          <a:xfrm>
            <a:off x="856832" y="1156390"/>
            <a:ext cx="774373" cy="797644"/>
          </a:xfrm>
          <a:prstGeom prst="rect">
            <a:avLst/>
          </a:prstGeom>
        </p:spPr>
      </p:pic>
      <p:pic>
        <p:nvPicPr>
          <p:cNvPr id="11" name="Picture 5">
            <a:extLst>
              <a:ext uri="{FF2B5EF4-FFF2-40B4-BE49-F238E27FC236}">
                <a16:creationId xmlns:a16="http://schemas.microsoft.com/office/drawing/2014/main" id="{FDE7F6B3-421F-A96A-2B4B-29C866551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534" y="1146703"/>
            <a:ext cx="688473" cy="7975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9BAFA7C4-8BCC-B46E-FC9C-8C79B38D94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6007" y="1147360"/>
            <a:ext cx="710808" cy="7997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id="{9CC4C6EE-B9D9-9FCC-C675-4EE8B9C0F6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753" y="1156390"/>
            <a:ext cx="792465" cy="7976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he Ugly Duckling (My First Fairy Tales) : Alperin, Mara, Eastland, Sue:  Amazon.co.uk: Books">
            <a:extLst>
              <a:ext uri="{FF2B5EF4-FFF2-40B4-BE49-F238E27FC236}">
                <a16:creationId xmlns:a16="http://schemas.microsoft.com/office/drawing/2014/main" id="{59676EF9-54D4-7132-FD72-97AB2A23BD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3161" y="1153440"/>
            <a:ext cx="689083" cy="8102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The Little Gardener: Amazon.co.uk: Emily Hughes: 9781911171249: Books">
            <a:extLst>
              <a:ext uri="{FF2B5EF4-FFF2-40B4-BE49-F238E27FC236}">
                <a16:creationId xmlns:a16="http://schemas.microsoft.com/office/drawing/2014/main" id="{8657F626-16BA-534A-35CD-B5D168547E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8834" y="1144555"/>
            <a:ext cx="692435" cy="8191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Blown Away: From bestselling author and illustrator Rob Biddulph, creator  of the internet sensation Draw with Rob! : Biddulph, Rob, Biddulph, Rob:  Amazon.co.uk: Books">
            <a:extLst>
              <a:ext uri="{FF2B5EF4-FFF2-40B4-BE49-F238E27FC236}">
                <a16:creationId xmlns:a16="http://schemas.microsoft.com/office/drawing/2014/main" id="{752A3BE2-602F-FF9D-769E-712BD63D44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4233" y="1143152"/>
            <a:ext cx="692436" cy="81916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descr="Dinosaur Lady by Linda Skeers, Marta Alvarez Miguens | Waterstones">
            <a:extLst>
              <a:ext uri="{FF2B5EF4-FFF2-40B4-BE49-F238E27FC236}">
                <a16:creationId xmlns:a16="http://schemas.microsoft.com/office/drawing/2014/main" id="{6AFFF706-0281-BEB3-B901-EE3EE1AE85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0038" y="1141749"/>
            <a:ext cx="785008" cy="82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3975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1357</Words>
  <Application>Microsoft Office PowerPoint</Application>
  <PresentationFormat>A4 Paper (210x297 mm)</PresentationFormat>
  <Paragraphs>136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Narrow</vt:lpstr>
      <vt:lpstr>Calibri</vt:lpstr>
      <vt:lpstr>Calibri Light</vt:lpstr>
      <vt:lpstr>Comic Sans MS</vt:lpstr>
      <vt:lpstr>Segoe UI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679</cp:revision>
  <cp:lastPrinted>2022-12-01T12:26:52Z</cp:lastPrinted>
  <dcterms:created xsi:type="dcterms:W3CDTF">2020-04-17T10:06:09Z</dcterms:created>
  <dcterms:modified xsi:type="dcterms:W3CDTF">2023-06-12T15:49:03Z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