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AE1"/>
    <a:srgbClr val="D2F2E0"/>
    <a:srgbClr val="B8EACF"/>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2434" y="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05/06/2023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7"/>
            <a:ext cx="4030991" cy="714963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book and not something else?</a:t>
            </a:r>
          </a:p>
          <a:p>
            <a:r>
              <a:rPr lang="en-GB" sz="1100" dirty="0">
                <a:solidFill>
                  <a:schemeClr val="tx1"/>
                </a:solidFill>
              </a:rPr>
              <a:t>As Y6 children embark on their final chapter at </a:t>
            </a:r>
            <a:r>
              <a:rPr lang="en-GB" sz="1100" dirty="0" err="1">
                <a:solidFill>
                  <a:schemeClr val="tx1"/>
                </a:solidFill>
              </a:rPr>
              <a:t>Muscliff</a:t>
            </a:r>
            <a:r>
              <a:rPr lang="en-GB" sz="1100" dirty="0">
                <a:solidFill>
                  <a:schemeClr val="tx1"/>
                </a:solidFill>
              </a:rPr>
              <a:t>, it’s a good opportunity to reflect and look back on their many accomplishments over the years. To this end, it is helpful for us to consider the style of writing that should be adopted to communicate our memories to our reader: a biography is our model for this. And with so many biographies on the shelves of book shops, it was a tough challenge to find the biography that would provide the best written model for Year 6. And we believe this is the book…</a:t>
            </a:r>
          </a:p>
          <a:p>
            <a:endParaRPr lang="en-GB" sz="1100" dirty="0">
              <a:solidFill>
                <a:schemeClr val="tx1"/>
              </a:solidFill>
            </a:endParaRPr>
          </a:p>
          <a:p>
            <a:r>
              <a:rPr lang="en-GB" sz="1100" dirty="0">
                <a:solidFill>
                  <a:schemeClr val="tx1"/>
                </a:solidFill>
              </a:rPr>
              <a:t>We use this biography, not because we hold up J.K Rowling as a role model, but because we appreciate how the author composes and writes with passion about J.K Rowling’s successes and considers the struggles that she overcame to achieve this success. We love how the book has been written – the author clearly holds J.K Rowling in high regard and we unpick how this is communicated. We understand this from the emotive language and carefully structured sentences. We also love the layout choices made by the author. Layout and organisation is a key feature of a text and we can easily overlook this skill. </a:t>
            </a:r>
          </a:p>
          <a:p>
            <a:endParaRPr lang="en-GB" sz="1100" dirty="0">
              <a:solidFill>
                <a:schemeClr val="tx1"/>
              </a:solidFill>
            </a:endParaRPr>
          </a:p>
          <a:p>
            <a:r>
              <a:rPr lang="en-GB" sz="1100" dirty="0">
                <a:solidFill>
                  <a:schemeClr val="tx1"/>
                </a:solidFill>
              </a:rPr>
              <a:t>This unit is, of course, complemented with work on aspirations and role models. </a:t>
            </a:r>
          </a:p>
          <a:p>
            <a:endParaRPr lang="en-GB" sz="1100" dirty="0">
              <a:solidFill>
                <a:schemeClr val="tx1"/>
              </a:solidFill>
            </a:endParaRPr>
          </a:p>
          <a:p>
            <a:r>
              <a:rPr lang="en-GB" sz="1100" dirty="0">
                <a:solidFill>
                  <a:schemeClr val="tx1"/>
                </a:solidFill>
              </a:rPr>
              <a:t>We leave the children to analyse the evidence in front of them and decide if J.K Rowling is a role model to them.   </a:t>
            </a:r>
          </a:p>
          <a:p>
            <a:endParaRPr lang="en-GB" sz="1100" b="1" dirty="0">
              <a:solidFill>
                <a:schemeClr val="tx1"/>
              </a:solidFill>
            </a:endParaRPr>
          </a:p>
          <a:p>
            <a:pPr>
              <a:spcAft>
                <a:spcPts val="1000"/>
              </a:spcAft>
            </a:pPr>
            <a:r>
              <a:rPr lang="en-US" sz="1100" kern="100" dirty="0">
                <a:solidFill>
                  <a:srgbClr val="000000"/>
                </a:solidFill>
                <a:effectLst/>
                <a:ea typeface="Calibri" panose="020F0502020204030204" pitchFamily="34" charset="0"/>
                <a:cs typeface="Calibri" panose="020F0502020204030204" pitchFamily="34" charset="0"/>
              </a:rPr>
              <a:t>Real role models don’t necessarily have to be important public figures. Through their character, accomplishments, and </a:t>
            </a:r>
            <a:r>
              <a:rPr lang="en-US" sz="1100" kern="100" dirty="0" err="1">
                <a:solidFill>
                  <a:srgbClr val="000000"/>
                </a:solidFill>
                <a:effectLst/>
                <a:ea typeface="Calibri" panose="020F0502020204030204" pitchFamily="34" charset="0"/>
                <a:cs typeface="Calibri" panose="020F0502020204030204" pitchFamily="34" charset="0"/>
              </a:rPr>
              <a:t>behaviour</a:t>
            </a:r>
            <a:r>
              <a:rPr lang="en-US" sz="1100" kern="100" dirty="0">
                <a:solidFill>
                  <a:srgbClr val="000000"/>
                </a:solidFill>
                <a:effectLst/>
                <a:ea typeface="Calibri" panose="020F0502020204030204" pitchFamily="34" charset="0"/>
                <a:cs typeface="Calibri" panose="020F0502020204030204" pitchFamily="34" charset="0"/>
              </a:rPr>
              <a:t>, role models inspire us to be better versions of ourselves. True role models are focused on supporting the community and always try to help others.</a:t>
            </a:r>
            <a:endParaRPr lang="en-GB" sz="1100" kern="100" dirty="0">
              <a:effectLst/>
              <a:ea typeface="Calibri" panose="020F0502020204030204" pitchFamily="34" charset="0"/>
              <a:cs typeface="Times New Roman" panose="02020603050405020304" pitchFamily="18" charset="0"/>
            </a:endParaRPr>
          </a:p>
          <a:p>
            <a:pPr>
              <a:spcAft>
                <a:spcPts val="1000"/>
              </a:spcAft>
            </a:pPr>
            <a:r>
              <a:rPr lang="en-US" sz="1100" kern="100" dirty="0">
                <a:solidFill>
                  <a:srgbClr val="000000"/>
                </a:solidFill>
                <a:effectLst/>
                <a:ea typeface="Calibri" panose="020F0502020204030204" pitchFamily="34" charset="0"/>
                <a:cs typeface="Calibri" panose="020F0502020204030204" pitchFamily="34" charset="0"/>
              </a:rPr>
              <a:t>As c</a:t>
            </a:r>
            <a:r>
              <a:rPr lang="en-GB" sz="1100" kern="100" dirty="0" err="1">
                <a:solidFill>
                  <a:srgbClr val="000000"/>
                </a:solidFill>
                <a:effectLst/>
                <a:ea typeface="Calibri" panose="020F0502020204030204" pitchFamily="34" charset="0"/>
                <a:cs typeface="Calibri" panose="020F0502020204030204" pitchFamily="34" charset="0"/>
              </a:rPr>
              <a:t>hildren</a:t>
            </a:r>
            <a:r>
              <a:rPr lang="en-GB" sz="1100" kern="100" dirty="0">
                <a:solidFill>
                  <a:srgbClr val="000000"/>
                </a:solidFill>
                <a:effectLst/>
                <a:ea typeface="Calibri" panose="020F0502020204030204" pitchFamily="34" charset="0"/>
                <a:cs typeface="Calibri" panose="020F0502020204030204" pitchFamily="34" charset="0"/>
              </a:rPr>
              <a:t> spend more time online, it’s easy for them to confuse short-lived celebrity status with achievement; sometimes children can be influenced by social media trends, confusing the number of ‘likes’ someone gains with success. At </a:t>
            </a:r>
            <a:r>
              <a:rPr lang="en-GB" sz="1100" kern="100" dirty="0" err="1">
                <a:solidFill>
                  <a:srgbClr val="000000"/>
                </a:solidFill>
                <a:effectLst/>
                <a:ea typeface="Calibri" panose="020F0502020204030204" pitchFamily="34" charset="0"/>
                <a:cs typeface="Calibri" panose="020F0502020204030204" pitchFamily="34" charset="0"/>
              </a:rPr>
              <a:t>Muscliff</a:t>
            </a:r>
            <a:r>
              <a:rPr lang="en-GB" sz="1100" kern="100" dirty="0">
                <a:solidFill>
                  <a:srgbClr val="000000"/>
                </a:solidFill>
                <a:effectLst/>
                <a:ea typeface="Calibri" panose="020F0502020204030204" pitchFamily="34" charset="0"/>
                <a:cs typeface="Calibri" panose="020F0502020204030204" pitchFamily="34" charset="0"/>
              </a:rPr>
              <a:t>, we want children to have a thorough understanding of aspirations and goals so that they can aspire to be the best version of themselves rather than a pale imitation of someone else.</a:t>
            </a:r>
            <a:endParaRPr lang="en-GB" sz="1200" dirty="0">
              <a:solidFill>
                <a:schemeClr val="tx1"/>
              </a:solidFill>
            </a:endParaRP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 Biography of J.K. Rowling</a:t>
            </a:r>
          </a:p>
        </p:txBody>
      </p:sp>
      <p:sp>
        <p:nvSpPr>
          <p:cNvPr id="3" name="Rectangle 2">
            <a:extLst>
              <a:ext uri="{FF2B5EF4-FFF2-40B4-BE49-F238E27FC236}">
                <a16:creationId xmlns:a16="http://schemas.microsoft.com/office/drawing/2014/main" id="{8C6630C6-A9E2-AB42-C4FD-57FCB397B1FF}"/>
              </a:ext>
            </a:extLst>
          </p:cNvPr>
          <p:cNvSpPr/>
          <p:nvPr/>
        </p:nvSpPr>
        <p:spPr>
          <a:xfrm>
            <a:off x="4302691" y="5133223"/>
            <a:ext cx="2328566" cy="215609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Questions:</a:t>
            </a:r>
          </a:p>
          <a:p>
            <a:endParaRPr lang="en-GB" sz="1400" b="1" dirty="0">
              <a:solidFill>
                <a:schemeClr val="tx1"/>
              </a:solidFill>
              <a:ea typeface="Calibri" panose="020F0502020204030204" pitchFamily="34" charset="0"/>
              <a:cs typeface="Times New Roman" panose="02020603050405020304" pitchFamily="18" charset="0"/>
            </a:endParaRPr>
          </a:p>
          <a:p>
            <a:r>
              <a:rPr lang="en-GB" sz="1200" dirty="0">
                <a:solidFill>
                  <a:schemeClr val="tx1"/>
                </a:solidFill>
                <a:ea typeface="Calibri" panose="020F0502020204030204" pitchFamily="34" charset="0"/>
                <a:cs typeface="Times New Roman" panose="02020603050405020304" pitchFamily="18" charset="0"/>
              </a:rPr>
              <a:t>What makes a role model?</a:t>
            </a:r>
          </a:p>
          <a:p>
            <a:endParaRPr lang="en-GB" sz="1200" dirty="0">
              <a:solidFill>
                <a:schemeClr val="tx1"/>
              </a:solidFill>
              <a:ea typeface="Calibri" panose="020F0502020204030204" pitchFamily="34" charset="0"/>
              <a:cs typeface="Times New Roman" panose="02020603050405020304" pitchFamily="18" charset="0"/>
            </a:endParaRPr>
          </a:p>
          <a:p>
            <a:r>
              <a:rPr lang="en-GB" sz="1200" dirty="0">
                <a:solidFill>
                  <a:schemeClr val="tx1"/>
                </a:solidFill>
              </a:rPr>
              <a:t>In this biography, J.K Rowling is called phenomenal, “Rowling is a writer whose work has impacted the world far beyond the content of her books”.  Do you agree? </a:t>
            </a:r>
            <a:endParaRPr lang="en-GB" sz="1200" dirty="0">
              <a:solidFill>
                <a:schemeClr val="tx1"/>
              </a:solidFill>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2185A1B8-0795-E290-4279-3D37BE3133B2}"/>
              </a:ext>
            </a:extLst>
          </p:cNvPr>
          <p:cNvPicPr>
            <a:picLocks noChangeAspect="1"/>
          </p:cNvPicPr>
          <p:nvPr/>
        </p:nvPicPr>
        <p:blipFill>
          <a:blip r:embed="rId8"/>
          <a:srcRect/>
          <a:stretch>
            <a:fillRect/>
          </a:stretch>
        </p:blipFill>
        <p:spPr bwMode="auto">
          <a:xfrm>
            <a:off x="4302690" y="1830467"/>
            <a:ext cx="2328567" cy="3224023"/>
          </a:xfrm>
          <a:prstGeom prst="rect">
            <a:avLst/>
          </a:prstGeom>
          <a:noFill/>
          <a:ln w="9525">
            <a:noFill/>
            <a:miter lim="800000"/>
            <a:headEnd/>
            <a:tailEnd/>
          </a:ln>
        </p:spPr>
      </p:pic>
      <p:sp>
        <p:nvSpPr>
          <p:cNvPr id="6" name="Rectangle 5">
            <a:extLst>
              <a:ext uri="{FF2B5EF4-FFF2-40B4-BE49-F238E27FC236}">
                <a16:creationId xmlns:a16="http://schemas.microsoft.com/office/drawing/2014/main" id="{DB051D52-0458-AA1C-DC72-96912C0C804F}"/>
              </a:ext>
            </a:extLst>
          </p:cNvPr>
          <p:cNvSpPr/>
          <p:nvPr/>
        </p:nvSpPr>
        <p:spPr>
          <a:xfrm>
            <a:off x="4304584" y="7368055"/>
            <a:ext cx="2326673" cy="161204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Children will write an autobiography. They will look back at their many success and achievements over their years at school.</a:t>
            </a:r>
            <a:endParaRPr lang="en-GB" sz="1200" b="1" dirty="0">
              <a:solidFill>
                <a:schemeClr val="tx1"/>
              </a:solidFill>
            </a:endParaRP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6297175"/>
            <a:ext cx="6455787" cy="278130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As our focus this half term is biographies, why not visit the library to find a biography of someone who interests you? (Parents – please make sure that the biography that your child chooses is of an appropriate adult).</a:t>
            </a:r>
          </a:p>
          <a:p>
            <a:pPr marL="171450" indent="-171450">
              <a:buFont typeface="Arial" panose="020B0604020202020204" pitchFamily="34" charset="0"/>
              <a:buChar char="•"/>
            </a:pPr>
            <a:r>
              <a:rPr lang="en-GB" sz="1200" dirty="0">
                <a:solidFill>
                  <a:schemeClr val="tx1"/>
                </a:solidFill>
              </a:rPr>
              <a:t>We would love to hear more about what you do outside of school. Write a paragraph about what ‘drives you’ or about what enthuses you outside of school. In other words, what do you like doing and what does it give you?</a:t>
            </a:r>
          </a:p>
          <a:p>
            <a:pPr marL="171450" indent="-171450">
              <a:buFont typeface="Arial" panose="020B0604020202020204" pitchFamily="34" charset="0"/>
              <a:buChar char="•"/>
            </a:pPr>
            <a:r>
              <a:rPr lang="en-GB" sz="1200" dirty="0">
                <a:solidFill>
                  <a:schemeClr val="tx1"/>
                </a:solidFill>
              </a:rPr>
              <a:t>Your writing task this week could be to reflect on an adult who has influences you. Write them a thank you letter. (This could be used in your Leavers’ Assembly.)</a:t>
            </a:r>
          </a:p>
          <a:p>
            <a:pPr marL="171450" indent="-171450">
              <a:buFont typeface="Arial" panose="020B0604020202020204" pitchFamily="34" charset="0"/>
              <a:buChar char="•"/>
            </a:pPr>
            <a:r>
              <a:rPr lang="en-GB" sz="1200" dirty="0">
                <a:solidFill>
                  <a:schemeClr val="tx1"/>
                </a:solidFill>
              </a:rPr>
              <a:t>If you could invite 3 people (alive now or from the past) to attend a party with you, who would you choose and why?</a:t>
            </a:r>
          </a:p>
          <a:p>
            <a:pPr marL="171450" indent="-171450">
              <a:buFont typeface="Arial" panose="020B0604020202020204" pitchFamily="34" charset="0"/>
              <a:buChar char="•"/>
            </a:pPr>
            <a:r>
              <a:rPr lang="en-GB" sz="1200" dirty="0">
                <a:solidFill>
                  <a:schemeClr val="tx1"/>
                </a:solidFill>
              </a:rPr>
              <a:t>What is your favourite memory of </a:t>
            </a:r>
            <a:r>
              <a:rPr lang="en-GB" sz="1200" dirty="0" err="1">
                <a:solidFill>
                  <a:schemeClr val="tx1"/>
                </a:solidFill>
              </a:rPr>
              <a:t>Muscliff</a:t>
            </a:r>
            <a:r>
              <a:rPr lang="en-GB" sz="1200" dirty="0">
                <a:solidFill>
                  <a:schemeClr val="tx1"/>
                </a:solidFill>
              </a:rPr>
              <a:t>?</a:t>
            </a:r>
          </a:p>
          <a:p>
            <a:pPr marL="171450" indent="-171450">
              <a:buFont typeface="Arial" panose="020B0604020202020204" pitchFamily="34" charset="0"/>
              <a:buChar char="•"/>
            </a:pPr>
            <a:r>
              <a:rPr lang="en-GB" sz="1200" dirty="0">
                <a:solidFill>
                  <a:schemeClr val="tx1"/>
                </a:solidFill>
              </a:rPr>
              <a:t>Write a paragraph about a friend who you have really appreciated during your time at </a:t>
            </a:r>
            <a:r>
              <a:rPr lang="en-GB" sz="1200" dirty="0" err="1">
                <a:solidFill>
                  <a:schemeClr val="tx1"/>
                </a:solidFill>
              </a:rPr>
              <a:t>Muscliff</a:t>
            </a:r>
            <a:r>
              <a:rPr lang="en-GB" sz="1200" dirty="0">
                <a:solidFill>
                  <a:schemeClr val="tx1"/>
                </a:solidFill>
              </a:rPr>
              <a:t>.</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48623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What makes you want to read a biography? When we read a biography, of course we would want to find out more about that specific person… so relevant information is crucial. But in addition to this the author’s job is to also support the reader to make links to that person. You need to make a connection! This means that style to create some empathy is important too.</a:t>
            </a:r>
          </a:p>
          <a:p>
            <a:endParaRPr lang="en-GB" sz="1200" dirty="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Write in the correct style associated with biographies (for example chronological order).</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Paragraphing to organise relevant information.</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Vocabulary that is appropriate to the person.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Creating empathy with the reader by describing feelings and moods. </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Conjunctions cause and effect.</a:t>
            </a:r>
          </a:p>
          <a:p>
            <a:pPr marL="171450" indent="-171450">
              <a:buFont typeface="Arial" panose="020B0604020202020204" pitchFamily="34" charset="0"/>
              <a:buChar char="•"/>
            </a:pPr>
            <a:r>
              <a:rPr lang="en-GB" sz="1200" dirty="0">
                <a:solidFill>
                  <a:schemeClr val="tx1"/>
                </a:solidFill>
                <a:latin typeface="Calibri" panose="020F0502020204030204" pitchFamily="34" charset="0"/>
                <a:cs typeface="Calibri" panose="020F0502020204030204" pitchFamily="34" charset="0"/>
              </a:rPr>
              <a:t>Cohesion in and across paragraphs by making links.</a:t>
            </a:r>
          </a:p>
          <a:p>
            <a:pPr marL="171450" indent="-171450">
              <a:buFont typeface="Arial" panose="020B0604020202020204" pitchFamily="34" charset="0"/>
              <a:buChar char="•"/>
            </a:pPr>
            <a:endParaRPr lang="en-GB" sz="1200" dirty="0">
              <a:solidFill>
                <a:schemeClr val="tx1"/>
              </a:solidFill>
              <a:latin typeface="Calibri" panose="020F0502020204030204" pitchFamily="34" charset="0"/>
              <a:cs typeface="Calibri" panose="020F0502020204030204" pitchFamily="34" charset="0"/>
            </a:endParaRPr>
          </a:p>
          <a:p>
            <a:r>
              <a:rPr lang="en-GB" sz="1200" dirty="0">
                <a:solidFill>
                  <a:schemeClr val="tx1"/>
                </a:solidFill>
                <a:latin typeface="Calibri" panose="020F0502020204030204" pitchFamily="34" charset="0"/>
                <a:cs typeface="Calibri" panose="020F0502020204030204" pitchFamily="34" charset="0"/>
              </a:rPr>
              <a:t>At the end of this unit, children will write an autobiography. This will track their time at </a:t>
            </a:r>
            <a:r>
              <a:rPr lang="en-GB" sz="1200" dirty="0" err="1">
                <a:solidFill>
                  <a:schemeClr val="tx1"/>
                </a:solidFill>
                <a:latin typeface="Calibri" panose="020F0502020204030204" pitchFamily="34" charset="0"/>
                <a:cs typeface="Calibri" panose="020F0502020204030204" pitchFamily="34" charset="0"/>
              </a:rPr>
              <a:t>Muscliff</a:t>
            </a:r>
            <a:r>
              <a:rPr lang="en-GB" sz="1200" dirty="0">
                <a:solidFill>
                  <a:schemeClr val="tx1"/>
                </a:solidFill>
                <a:latin typeface="Calibri" panose="020F0502020204030204" pitchFamily="34" charset="0"/>
                <a:cs typeface="Calibri" panose="020F0502020204030204" pitchFamily="34" charset="0"/>
              </a:rPr>
              <a:t> over the years and will feature information about significant events during their time at </a:t>
            </a:r>
            <a:r>
              <a:rPr lang="en-GB" sz="1200" dirty="0" err="1">
                <a:solidFill>
                  <a:schemeClr val="tx1"/>
                </a:solidFill>
                <a:latin typeface="Calibri" panose="020F0502020204030204" pitchFamily="34" charset="0"/>
                <a:cs typeface="Calibri" panose="020F0502020204030204" pitchFamily="34" charset="0"/>
              </a:rPr>
              <a:t>Muscliff</a:t>
            </a:r>
            <a:r>
              <a:rPr lang="en-GB" sz="1200" dirty="0">
                <a:solidFill>
                  <a:schemeClr val="tx1"/>
                </a:solidFill>
                <a:latin typeface="Calibri" panose="020F0502020204030204" pitchFamily="34" charset="0"/>
                <a:cs typeface="Calibri" panose="020F0502020204030204" pitchFamily="34" charset="0"/>
              </a:rPr>
              <a:t> as well as the adults and peers who have inspired them. </a:t>
            </a:r>
          </a:p>
          <a:p>
            <a:pPr algn="ctr"/>
            <a:endParaRPr lang="en-GB" sz="1200" dirty="0">
              <a:solidFill>
                <a:schemeClr val="tx1"/>
              </a:solidFill>
              <a:latin typeface="Comic Sans MS" panose="030F0702030302020204" pitchFamily="66" charset="0"/>
            </a:endParaRPr>
          </a:p>
        </p:txBody>
      </p:sp>
      <p:pic>
        <p:nvPicPr>
          <p:cNvPr id="4" name="Picture 3" descr="A screenshot of a computer&#10;&#10;Description automatically generated">
            <a:extLst>
              <a:ext uri="{FF2B5EF4-FFF2-40B4-BE49-F238E27FC236}">
                <a16:creationId xmlns:a16="http://schemas.microsoft.com/office/drawing/2014/main" id="{D46983F3-0AEA-4B14-E25C-811D855841F5}"/>
              </a:ext>
            </a:extLst>
          </p:cNvPr>
          <p:cNvPicPr>
            <a:picLocks noChangeAspect="1"/>
          </p:cNvPicPr>
          <p:nvPr/>
        </p:nvPicPr>
        <p:blipFill rotWithShape="1">
          <a:blip r:embed="rId8"/>
          <a:srcRect l="28077" t="33960" r="35513" b="19772"/>
          <a:stretch/>
        </p:blipFill>
        <p:spPr bwMode="auto">
          <a:xfrm>
            <a:off x="118318" y="4746547"/>
            <a:ext cx="2167682" cy="1549403"/>
          </a:xfrm>
          <a:prstGeom prst="rect">
            <a:avLst/>
          </a:prstGeom>
          <a:ln>
            <a:noFill/>
          </a:ln>
          <a:extLst>
            <a:ext uri="{53640926-AAD7-44D8-BBD7-CCE9431645EC}">
              <a14:shadowObscured xmlns:a14="http://schemas.microsoft.com/office/drawing/2010/main"/>
            </a:ext>
          </a:extLst>
        </p:spPr>
      </p:pic>
      <p:pic>
        <p:nvPicPr>
          <p:cNvPr id="1026" name="Picture 2" descr="Role Model Essay for Students and Children | 500 Words Essay">
            <a:extLst>
              <a:ext uri="{FF2B5EF4-FFF2-40B4-BE49-F238E27FC236}">
                <a16:creationId xmlns:a16="http://schemas.microsoft.com/office/drawing/2014/main" id="{721D0A3B-8806-F776-4C71-7CBAAC9CC6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1704" y="4717427"/>
            <a:ext cx="2332401" cy="15580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38EF02-772A-BD8C-DBD7-D7C122671AA5}"/>
              </a:ext>
            </a:extLst>
          </p:cNvPr>
          <p:cNvSpPr/>
          <p:nvPr/>
        </p:nvSpPr>
        <p:spPr>
          <a:xfrm>
            <a:off x="2286000" y="4717427"/>
            <a:ext cx="1866900" cy="1530709"/>
          </a:xfrm>
          <a:prstGeom prst="rect">
            <a:avLst/>
          </a:prstGeom>
          <a:solidFill>
            <a:srgbClr val="CFE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What is the difference between being aspirational and inspirational?</a:t>
            </a: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2</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6</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781940"/>
            <a:ext cx="6362699" cy="892552"/>
          </a:xfrm>
          <a:prstGeom prst="rect">
            <a:avLst/>
          </a:prstGeom>
          <a:noFill/>
        </p:spPr>
        <p:txBody>
          <a:bodyPr wrap="square">
            <a:spAutoFit/>
          </a:bodyPr>
          <a:lstStyle/>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2050" name="Picture 2" descr="Big dreams for little people - ReadingZone">
            <a:extLst>
              <a:ext uri="{FF2B5EF4-FFF2-40B4-BE49-F238E27FC236}">
                <a16:creationId xmlns:a16="http://schemas.microsoft.com/office/drawing/2014/main" id="{FE76D7E6-9135-4611-8970-4E620306F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 y="1505061"/>
            <a:ext cx="4257099" cy="2893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EBF6ED-D8C8-3C6A-E35E-35581D9C7CFC}"/>
              </a:ext>
            </a:extLst>
          </p:cNvPr>
          <p:cNvSpPr/>
          <p:nvPr/>
        </p:nvSpPr>
        <p:spPr>
          <a:xfrm>
            <a:off x="4447599" y="1505061"/>
            <a:ext cx="2296100" cy="2893250"/>
          </a:xfrm>
          <a:prstGeom prst="rect">
            <a:avLst/>
          </a:prstGeom>
          <a:solidFill>
            <a:srgbClr val="CFE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highly recommend all of the books in the Little People, Big Dreams series.</a:t>
            </a:r>
          </a:p>
          <a:p>
            <a:pPr algn="ctr"/>
            <a:endParaRPr lang="en-GB" dirty="0">
              <a:solidFill>
                <a:schemeClr val="tx1"/>
              </a:solidFill>
            </a:endParaRPr>
          </a:p>
          <a:p>
            <a:pPr algn="ctr"/>
            <a:r>
              <a:rPr lang="en-GB" dirty="0">
                <a:solidFill>
                  <a:schemeClr val="tx1"/>
                </a:solidFill>
              </a:rPr>
              <a:t>All of these can be found in the Curriculum Tower.</a:t>
            </a:r>
          </a:p>
        </p:txBody>
      </p:sp>
      <p:pic>
        <p:nvPicPr>
          <p:cNvPr id="2054" name="Picture 6" descr="Boy: Tales of Childhood : Dahl, Roald, Blake, Quentin, Blake, Quentin:  Amazon.co.uk: Books">
            <a:extLst>
              <a:ext uri="{FF2B5EF4-FFF2-40B4-BE49-F238E27FC236}">
                <a16:creationId xmlns:a16="http://schemas.microsoft.com/office/drawing/2014/main" id="{E4B8E939-DDED-DCCC-E0B0-B1A258A2F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1771" y="7430947"/>
            <a:ext cx="1512210" cy="23229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1CD2B9A-246F-8015-81F1-8E7B3C4EF46E}"/>
              </a:ext>
            </a:extLst>
          </p:cNvPr>
          <p:cNvSpPr/>
          <p:nvPr/>
        </p:nvSpPr>
        <p:spPr>
          <a:xfrm>
            <a:off x="190500" y="7430947"/>
            <a:ext cx="4682442" cy="2296676"/>
          </a:xfrm>
          <a:prstGeom prst="rect">
            <a:avLst/>
          </a:prstGeom>
          <a:solidFill>
            <a:srgbClr val="CFEA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Whilst many Roald Dahl books are enjoyed by younger children, Roald Dahl did also write books aimed at a more mature audience. Boy is his biography and it’s brilliant. The description of his teacher, Captain Hardcastle, is well worth a read.</a:t>
            </a:r>
          </a:p>
        </p:txBody>
      </p:sp>
      <p:pic>
        <p:nvPicPr>
          <p:cNvPr id="2056" name="Picture 8" descr="The Missing by Michael Rosen">
            <a:extLst>
              <a:ext uri="{FF2B5EF4-FFF2-40B4-BE49-F238E27FC236}">
                <a16:creationId xmlns:a16="http://schemas.microsoft.com/office/drawing/2014/main" id="{DFC7A36D-C791-459F-627A-B86AF745F4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791" y="4536604"/>
            <a:ext cx="1858524" cy="27176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eta's Story: The Schoolgirl Who Went On Strike To Save The Planet:  Amazon.co.uk: Camerini, Valentina, Carratello, Veronica, Giovannoni,  Moreno: 9781471190650: Books">
            <a:extLst>
              <a:ext uri="{FF2B5EF4-FFF2-40B4-BE49-F238E27FC236}">
                <a16:creationId xmlns:a16="http://schemas.microsoft.com/office/drawing/2014/main" id="{05069D7B-CF69-8B15-7328-7A8F574C97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6009" y="4522162"/>
            <a:ext cx="1929798" cy="27320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Extraordinary Life of Alan Turing: Michael Lee Richardson, Freda Chiu (Extraordinary  Lives): Amazon.co.uk: Richardson, Michael Lee, Chiu, Freda: 9780241434017:  Books">
            <a:extLst>
              <a:ext uri="{FF2B5EF4-FFF2-40B4-BE49-F238E27FC236}">
                <a16:creationId xmlns:a16="http://schemas.microsoft.com/office/drawing/2014/main" id="{923EDB6E-D9D2-B349-3483-4FF50076C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1721" y="4522162"/>
            <a:ext cx="1781305" cy="2732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973</Words>
  <Application>Microsoft Office PowerPoint</Application>
  <PresentationFormat>A4 Paper (210x297 mm)</PresentationFormat>
  <Paragraphs>61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86</cp:revision>
  <cp:lastPrinted>2022-12-01T12:26:52Z</cp:lastPrinted>
  <dcterms:created xsi:type="dcterms:W3CDTF">2020-04-17T10:06:09Z</dcterms:created>
  <dcterms:modified xsi:type="dcterms:W3CDTF">2023-06-05T12:36:20Z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