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4" r:id="rId7"/>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2558" y="3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14/03/2023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14/03/2023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14/03/2023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14/03/2023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14/03/2023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523220"/>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Summer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8879724"/>
            <a:ext cx="582186" cy="85071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8913305"/>
            <a:ext cx="573003" cy="840545"/>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8903120"/>
            <a:ext cx="582186" cy="850730"/>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8913305"/>
            <a:ext cx="654582" cy="850729"/>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8889893"/>
            <a:ext cx="612275" cy="840545"/>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6</a:t>
            </a:r>
          </a:p>
        </p:txBody>
      </p:sp>
      <p:sp>
        <p:nvSpPr>
          <p:cNvPr id="49" name="Rectangle 48">
            <a:extLst>
              <a:ext uri="{FF2B5EF4-FFF2-40B4-BE49-F238E27FC236}">
                <a16:creationId xmlns:a16="http://schemas.microsoft.com/office/drawing/2014/main" id="{FCC4F3D7-9E65-ABE4-8357-7C6057335BE2}"/>
              </a:ext>
            </a:extLst>
          </p:cNvPr>
          <p:cNvSpPr/>
          <p:nvPr/>
        </p:nvSpPr>
        <p:spPr>
          <a:xfrm>
            <a:off x="161447" y="1830467"/>
            <a:ext cx="6452349" cy="3742071"/>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1"/>
              </a:solidFill>
            </a:endParaRPr>
          </a:p>
          <a:p>
            <a:pPr algn="ctr"/>
            <a:endParaRPr lang="en-GB" sz="1400" b="1" dirty="0">
              <a:solidFill>
                <a:schemeClr val="tx1"/>
              </a:solidFill>
            </a:endParaRPr>
          </a:p>
          <a:p>
            <a:pPr algn="ctr"/>
            <a:r>
              <a:rPr lang="en-GB" sz="1400" b="1" dirty="0">
                <a:solidFill>
                  <a:schemeClr val="tx1"/>
                </a:solidFill>
              </a:rPr>
              <a:t>Why this particular book and not something else?</a:t>
            </a:r>
          </a:p>
          <a:p>
            <a:pPr algn="ctr"/>
            <a:endParaRPr lang="en-GB" sz="1400" b="1" dirty="0">
              <a:solidFill>
                <a:schemeClr val="tx1"/>
              </a:solidFill>
            </a:endParaRPr>
          </a:p>
          <a:p>
            <a:r>
              <a:rPr lang="en-GB" sz="1200" dirty="0">
                <a:solidFill>
                  <a:schemeClr val="tx1"/>
                </a:solidFill>
              </a:rPr>
              <a:t>Year 6 focus on one of the tales within this </a:t>
            </a:r>
            <a:r>
              <a:rPr lang="en-GB" sz="1200" dirty="0" err="1">
                <a:solidFill>
                  <a:schemeClr val="tx1"/>
                </a:solidFill>
              </a:rPr>
              <a:t>J.K.Rowling</a:t>
            </a:r>
            <a:r>
              <a:rPr lang="en-GB" sz="1200" dirty="0">
                <a:solidFill>
                  <a:schemeClr val="tx1"/>
                </a:solidFill>
              </a:rPr>
              <a:t> text: The Tale of the Three Brothers. There are so many reasons why this tale deserves a spot in our school’s curriculum and why we consider this tale to be a ‘Beautiful Text.’ </a:t>
            </a:r>
          </a:p>
          <a:p>
            <a:r>
              <a:rPr lang="en-GB" sz="1200" dirty="0">
                <a:solidFill>
                  <a:schemeClr val="tx1"/>
                </a:solidFill>
              </a:rPr>
              <a:t>Firstly, no one can deny that J.K. Rowling’s books (which </a:t>
            </a:r>
            <a:r>
              <a:rPr lang="en-US" sz="1200" dirty="0">
                <a:solidFill>
                  <a:srgbClr val="202124"/>
                </a:solidFill>
                <a:effectLst/>
                <a:ea typeface="Times New Roman" panose="02020603050405020304" pitchFamily="18" charset="0"/>
              </a:rPr>
              <a:t>have been translated into 85 languages, won multiple awards, and sold </a:t>
            </a:r>
            <a:r>
              <a:rPr lang="en-US" sz="1200" dirty="0">
                <a:solidFill>
                  <a:srgbClr val="040C28"/>
                </a:solidFill>
                <a:effectLst/>
                <a:ea typeface="Times New Roman" panose="02020603050405020304" pitchFamily="18" charset="0"/>
              </a:rPr>
              <a:t>more than 600 million copies worldwide</a:t>
            </a:r>
            <a:r>
              <a:rPr lang="en-US" sz="1200" dirty="0">
                <a:solidFill>
                  <a:srgbClr val="202124"/>
                </a:solidFill>
                <a:ea typeface="Times New Roman" panose="02020603050405020304" pitchFamily="18" charset="0"/>
              </a:rPr>
              <a:t>)</a:t>
            </a:r>
            <a:r>
              <a:rPr lang="en-US" sz="1200" dirty="0">
                <a:solidFill>
                  <a:srgbClr val="202124"/>
                </a:solidFill>
                <a:effectLst/>
                <a:ea typeface="Times New Roman" panose="02020603050405020304" pitchFamily="18" charset="0"/>
              </a:rPr>
              <a:t> should be explored by Y6. This short story provides </a:t>
            </a:r>
            <a:r>
              <a:rPr lang="en-GB" sz="1200" dirty="0">
                <a:solidFill>
                  <a:srgbClr val="202124"/>
                </a:solidFill>
                <a:effectLst/>
                <a:ea typeface="Times New Roman" panose="02020603050405020304" pitchFamily="18" charset="0"/>
              </a:rPr>
              <a:t>children with an opportunity to access </a:t>
            </a:r>
            <a:r>
              <a:rPr lang="en-GB" sz="1200" dirty="0" err="1">
                <a:solidFill>
                  <a:srgbClr val="202124"/>
                </a:solidFill>
                <a:effectLst/>
                <a:ea typeface="Times New Roman" panose="02020603050405020304" pitchFamily="18" charset="0"/>
              </a:rPr>
              <a:t>J.K.Rowling’s</a:t>
            </a:r>
            <a:r>
              <a:rPr lang="en-GB" sz="1200" dirty="0">
                <a:solidFill>
                  <a:srgbClr val="202124"/>
                </a:solidFill>
                <a:effectLst/>
                <a:ea typeface="Times New Roman" panose="02020603050405020304" pitchFamily="18" charset="0"/>
              </a:rPr>
              <a:t> style of literacy so that they can unpick the reason why her books have proved to be so popular. Children can then make an informed decision on </a:t>
            </a:r>
            <a:r>
              <a:rPr lang="en-GB" sz="1200" dirty="0" err="1">
                <a:solidFill>
                  <a:srgbClr val="202124"/>
                </a:solidFill>
                <a:effectLst/>
                <a:ea typeface="Times New Roman" panose="02020603050405020304" pitchFamily="18" charset="0"/>
              </a:rPr>
              <a:t>J.K.Rowling’s</a:t>
            </a:r>
            <a:r>
              <a:rPr lang="en-GB" sz="1200" dirty="0">
                <a:solidFill>
                  <a:srgbClr val="202124"/>
                </a:solidFill>
                <a:effectLst/>
                <a:ea typeface="Times New Roman" panose="02020603050405020304" pitchFamily="18" charset="0"/>
              </a:rPr>
              <a:t> authorcraft.</a:t>
            </a:r>
          </a:p>
          <a:p>
            <a:r>
              <a:rPr lang="en-GB" sz="1200" dirty="0">
                <a:solidFill>
                  <a:srgbClr val="202124"/>
                </a:solidFill>
              </a:rPr>
              <a:t>We love the language presented in this book – its quirky, fairy-tale vocabulary make it stand out and her language choices help the reader to recognise that the story is set hundreds of years ago. It’s a great opportunity to enrich the children’s vocabulary with unfamiliar terms. We have a try at replicating this language (and even have a go at slipping a bit of Latin into our work).</a:t>
            </a:r>
          </a:p>
          <a:p>
            <a:r>
              <a:rPr lang="en-GB" sz="1200" dirty="0">
                <a:solidFill>
                  <a:srgbClr val="202124"/>
                </a:solidFill>
              </a:rPr>
              <a:t>The characters are very distinct and contrast each other. They are predictable. In this way, it becomes very simple for Y6 to understand the messages within the book. Just like in the fairy tales that Y6 read when they were younger, the outcomes in this story are predictable – hard work and goodness is rewarded whilst selfishness and greed result in consequences.</a:t>
            </a:r>
          </a:p>
          <a:p>
            <a:endParaRPr lang="en-GB" sz="1200" dirty="0">
              <a:solidFill>
                <a:schemeClr val="tx1"/>
              </a:solidFill>
            </a:endParaRPr>
          </a:p>
          <a:p>
            <a:endParaRPr lang="en-GB" sz="1200" dirty="0">
              <a:solidFill>
                <a:schemeClr val="tx1"/>
              </a:solidFill>
            </a:endParaRPr>
          </a:p>
          <a:p>
            <a:pPr algn="ctr">
              <a:lnSpc>
                <a:spcPct val="150000"/>
              </a:lnSpc>
            </a:pPr>
            <a:endParaRPr lang="en-GB" sz="1200" b="1" dirty="0">
              <a:solidFill>
                <a:schemeClr val="tx1"/>
              </a:solidFill>
            </a:endParaRP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The Tales of Beedle the Bard</a:t>
            </a:r>
          </a:p>
        </p:txBody>
      </p:sp>
      <p:sp>
        <p:nvSpPr>
          <p:cNvPr id="51" name="Rectangle 50">
            <a:extLst>
              <a:ext uri="{FF2B5EF4-FFF2-40B4-BE49-F238E27FC236}">
                <a16:creationId xmlns:a16="http://schemas.microsoft.com/office/drawing/2014/main" id="{FF0A0C2D-53E1-DCE5-3229-DFA113DB078B}"/>
              </a:ext>
            </a:extLst>
          </p:cNvPr>
          <p:cNvSpPr/>
          <p:nvPr/>
        </p:nvSpPr>
        <p:spPr>
          <a:xfrm>
            <a:off x="2510377" y="5692623"/>
            <a:ext cx="4103419" cy="1454607"/>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School values this book reinforces:</a:t>
            </a:r>
          </a:p>
          <a:p>
            <a:endParaRPr lang="en-GB" sz="1400" b="1" dirty="0">
              <a:solidFill>
                <a:schemeClr val="tx1"/>
              </a:solidFill>
            </a:endParaRPr>
          </a:p>
          <a:p>
            <a:r>
              <a:rPr lang="en-GB" sz="1200" dirty="0">
                <a:solidFill>
                  <a:schemeClr val="tx1"/>
                </a:solidFill>
              </a:rPr>
              <a:t>Aspiration is our key value within this unit and children consider what ‘success’ looks like. The successful character in our story shows humility – what does this teach us about how we should respond to success? </a:t>
            </a:r>
            <a:endParaRPr lang="en-GB" sz="1400" b="1" dirty="0">
              <a:solidFill>
                <a:schemeClr val="tx1"/>
              </a:solidFill>
            </a:endParaRPr>
          </a:p>
        </p:txBody>
      </p:sp>
      <p:sp>
        <p:nvSpPr>
          <p:cNvPr id="3" name="Rectangle 2">
            <a:extLst>
              <a:ext uri="{FF2B5EF4-FFF2-40B4-BE49-F238E27FC236}">
                <a16:creationId xmlns:a16="http://schemas.microsoft.com/office/drawing/2014/main" id="{8C6630C6-A9E2-AB42-C4FD-57FCB397B1FF}"/>
              </a:ext>
            </a:extLst>
          </p:cNvPr>
          <p:cNvSpPr/>
          <p:nvPr/>
        </p:nvSpPr>
        <p:spPr>
          <a:xfrm>
            <a:off x="2481412" y="7267315"/>
            <a:ext cx="4103418" cy="1645990"/>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ea typeface="Calibri" panose="020F0502020204030204" pitchFamily="34" charset="0"/>
                <a:cs typeface="Times New Roman" panose="02020603050405020304" pitchFamily="18" charset="0"/>
              </a:rPr>
              <a:t>Key Question:</a:t>
            </a:r>
          </a:p>
          <a:p>
            <a:r>
              <a:rPr lang="en-GB" sz="1200" dirty="0">
                <a:solidFill>
                  <a:schemeClr val="tx1"/>
                </a:solidFill>
                <a:ea typeface="Calibri" panose="020F0502020204030204" pitchFamily="34" charset="0"/>
                <a:cs typeface="Times New Roman" panose="02020603050405020304" pitchFamily="18" charset="0"/>
              </a:rPr>
              <a:t>How does society measure success?</a:t>
            </a:r>
          </a:p>
          <a:p>
            <a:endParaRPr lang="en-GB" sz="1200" dirty="0">
              <a:solidFill>
                <a:schemeClr val="tx1"/>
              </a:solidFill>
              <a:ea typeface="Calibri" panose="020F0502020204030204" pitchFamily="34" charset="0"/>
              <a:cs typeface="Times New Roman" panose="02020603050405020304" pitchFamily="18" charset="0"/>
            </a:endParaRPr>
          </a:p>
          <a:p>
            <a:r>
              <a:rPr lang="en-GB" sz="1200" dirty="0">
                <a:solidFill>
                  <a:schemeClr val="tx1"/>
                </a:solidFill>
                <a:ea typeface="Calibri" panose="020F0502020204030204" pitchFamily="34" charset="0"/>
                <a:cs typeface="Times New Roman" panose="02020603050405020304" pitchFamily="18" charset="0"/>
              </a:rPr>
              <a:t>What shared characteristics do all successful people have in common?</a:t>
            </a:r>
          </a:p>
          <a:p>
            <a:endParaRPr lang="en-GB" sz="1200" dirty="0">
              <a:solidFill>
                <a:schemeClr val="tx1"/>
              </a:solidFill>
              <a:ea typeface="Calibri" panose="020F0502020204030204" pitchFamily="34" charset="0"/>
              <a:cs typeface="Times New Roman" panose="02020603050405020304" pitchFamily="18" charset="0"/>
            </a:endParaRPr>
          </a:p>
          <a:p>
            <a:r>
              <a:rPr lang="en-GB" sz="1200" dirty="0">
                <a:solidFill>
                  <a:schemeClr val="tx1"/>
                </a:solidFill>
                <a:ea typeface="Calibri" panose="020F0502020204030204" pitchFamily="34" charset="0"/>
                <a:cs typeface="Times New Roman" panose="02020603050405020304" pitchFamily="18" charset="0"/>
              </a:rPr>
              <a:t>Can someone be humble and aspirational at the same time?</a:t>
            </a:r>
          </a:p>
          <a:p>
            <a:endParaRPr lang="en-GB" sz="1200" dirty="0">
              <a:solidFill>
                <a:schemeClr val="tx1"/>
              </a:solidFill>
              <a:ea typeface="Calibri" panose="020F0502020204030204" pitchFamily="34" charset="0"/>
              <a:cs typeface="Times New Roman" panose="02020603050405020304" pitchFamily="18" charset="0"/>
            </a:endParaRPr>
          </a:p>
          <a:p>
            <a:endParaRPr lang="en-GB" sz="1200" dirty="0">
              <a:solidFill>
                <a:schemeClr val="tx1"/>
              </a:solidFill>
              <a:ea typeface="Calibri" panose="020F0502020204030204" pitchFamily="34" charset="0"/>
              <a:cs typeface="Times New Roman" panose="02020603050405020304" pitchFamily="18" charset="0"/>
            </a:endParaRPr>
          </a:p>
        </p:txBody>
      </p:sp>
      <p:pic>
        <p:nvPicPr>
          <p:cNvPr id="2050" name="Picture 2" descr="The Tales of Beedle the Bard by J. K. Rowling | Waterstones">
            <a:extLst>
              <a:ext uri="{FF2B5EF4-FFF2-40B4-BE49-F238E27FC236}">
                <a16:creationId xmlns:a16="http://schemas.microsoft.com/office/drawing/2014/main" id="{154A272F-4B42-D628-2CB1-42625A17A2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447" y="5678557"/>
            <a:ext cx="2224093" cy="3234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Summer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6</a:t>
            </a:r>
          </a:p>
        </p:txBody>
      </p:sp>
      <p:sp>
        <p:nvSpPr>
          <p:cNvPr id="49" name="Rectangle 48">
            <a:extLst>
              <a:ext uri="{FF2B5EF4-FFF2-40B4-BE49-F238E27FC236}">
                <a16:creationId xmlns:a16="http://schemas.microsoft.com/office/drawing/2014/main" id="{FCC4F3D7-9E65-ABE4-8357-7C6057335BE2}"/>
              </a:ext>
            </a:extLst>
          </p:cNvPr>
          <p:cNvSpPr/>
          <p:nvPr/>
        </p:nvSpPr>
        <p:spPr>
          <a:xfrm>
            <a:off x="118318" y="5979422"/>
            <a:ext cx="6455787" cy="3108578"/>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Help at Home:</a:t>
            </a:r>
          </a:p>
          <a:p>
            <a:pPr algn="ctr"/>
            <a:endParaRPr lang="en-GB" sz="1200" b="1" dirty="0">
              <a:solidFill>
                <a:schemeClr val="tx1"/>
              </a:solidFill>
            </a:endParaRPr>
          </a:p>
          <a:p>
            <a:r>
              <a:rPr lang="en-GB" sz="1200" dirty="0">
                <a:solidFill>
                  <a:schemeClr val="tx1"/>
                </a:solidFill>
              </a:rPr>
              <a:t>Discussions about moral messages in children’s literature would be very helpful. There’s no harm in revisiting some stories from your child’s earlier years, such as fairy tales… What is the actual message in the fairy tale? Can your child explain why fairy tales are told to young children? Why do we use books in assembly?</a:t>
            </a:r>
          </a:p>
          <a:p>
            <a:endParaRPr lang="en-GB" sz="1200" dirty="0">
              <a:solidFill>
                <a:schemeClr val="tx1"/>
              </a:solidFill>
            </a:endParaRPr>
          </a:p>
          <a:p>
            <a:r>
              <a:rPr lang="en-GB" sz="1200" dirty="0">
                <a:solidFill>
                  <a:schemeClr val="tx1"/>
                </a:solidFill>
              </a:rPr>
              <a:t>Take Little Red Riding Hood for example. What is the message in this story and is that message still relevant to modern times? Could a version of Little Red Riding Hood be rewritten to suit problems that children face today?</a:t>
            </a:r>
          </a:p>
          <a:p>
            <a:endParaRPr lang="en-GB" sz="1200" dirty="0">
              <a:solidFill>
                <a:schemeClr val="tx1"/>
              </a:solidFill>
            </a:endParaRPr>
          </a:p>
          <a:p>
            <a:r>
              <a:rPr lang="en-GB" sz="1200" dirty="0">
                <a:solidFill>
                  <a:schemeClr val="tx1"/>
                </a:solidFill>
              </a:rPr>
              <a:t>Why are fairy tales sometimes frightening?</a:t>
            </a:r>
          </a:p>
          <a:p>
            <a:pPr algn="ctr"/>
            <a:endParaRPr lang="en-GB" sz="1200" b="1" dirty="0">
              <a:solidFill>
                <a:schemeClr val="tx1"/>
              </a:solidFill>
            </a:endParaRPr>
          </a:p>
          <a:p>
            <a:pPr algn="ctr"/>
            <a:endParaRPr lang="en-GB" sz="1200" b="1" dirty="0">
              <a:solidFill>
                <a:schemeClr val="tx1"/>
              </a:solidFill>
            </a:endParaRPr>
          </a:p>
          <a:p>
            <a:endParaRPr lang="en-GB" sz="900" dirty="0">
              <a:solidFill>
                <a:schemeClr val="tx1"/>
              </a:solidFill>
            </a:endParaRPr>
          </a:p>
          <a:p>
            <a:endParaRPr lang="en-GB" sz="1100" i="1" dirty="0">
              <a:solidFill>
                <a:schemeClr val="tx1"/>
              </a:solidFill>
            </a:endParaRPr>
          </a:p>
          <a:p>
            <a:endParaRPr lang="en-GB" sz="1100" i="1" dirty="0">
              <a:solidFill>
                <a:schemeClr val="tx1"/>
              </a:solidFill>
            </a:endParaRPr>
          </a:p>
        </p:txBody>
      </p:sp>
      <p:sp>
        <p:nvSpPr>
          <p:cNvPr id="2" name="Rectangle 1">
            <a:extLst>
              <a:ext uri="{FF2B5EF4-FFF2-40B4-BE49-F238E27FC236}">
                <a16:creationId xmlns:a16="http://schemas.microsoft.com/office/drawing/2014/main" id="{B111C7C9-4401-CC6A-E4F1-66B6BFF95CD9}"/>
              </a:ext>
            </a:extLst>
          </p:cNvPr>
          <p:cNvSpPr/>
          <p:nvPr/>
        </p:nvSpPr>
        <p:spPr>
          <a:xfrm>
            <a:off x="118318" y="4444175"/>
            <a:ext cx="6455787" cy="1480375"/>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Writing Composition in school:</a:t>
            </a:r>
          </a:p>
          <a:p>
            <a:pPr algn="ctr"/>
            <a:endParaRPr lang="en-GB" sz="1200" b="1" dirty="0">
              <a:solidFill>
                <a:schemeClr val="tx1"/>
              </a:solidFill>
            </a:endParaRPr>
          </a:p>
          <a:p>
            <a:r>
              <a:rPr lang="en-GB" sz="1200" dirty="0">
                <a:solidFill>
                  <a:schemeClr val="tx1"/>
                </a:solidFill>
              </a:rPr>
              <a:t>Children will write a short story. Description, description, description! This piece is always one of our favourites and the children get an opportunity to put into practice all of their story telling skills as they lead three characters from safety to uncertainty. </a:t>
            </a:r>
          </a:p>
          <a:p>
            <a:pPr algn="ctr"/>
            <a:endParaRPr lang="en-GB" sz="1200" b="1" dirty="0">
              <a:solidFill>
                <a:schemeClr val="tx1"/>
              </a:solidFill>
            </a:endParaRPr>
          </a:p>
        </p:txBody>
      </p:sp>
      <p:sp>
        <p:nvSpPr>
          <p:cNvPr id="3" name="Rectangle 2">
            <a:extLst>
              <a:ext uri="{FF2B5EF4-FFF2-40B4-BE49-F238E27FC236}">
                <a16:creationId xmlns:a16="http://schemas.microsoft.com/office/drawing/2014/main" id="{480D3765-3B02-5778-7095-C267619F44F5}"/>
              </a:ext>
            </a:extLst>
          </p:cNvPr>
          <p:cNvSpPr/>
          <p:nvPr/>
        </p:nvSpPr>
        <p:spPr>
          <a:xfrm>
            <a:off x="120512" y="1209487"/>
            <a:ext cx="6455787" cy="317981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alibri" panose="020F0502020204030204" pitchFamily="34" charset="0"/>
                <a:cs typeface="Calibri" panose="020F0502020204030204" pitchFamily="34" charset="0"/>
              </a:rPr>
              <a:t>English Skills that will be developed through this unit</a:t>
            </a:r>
            <a:r>
              <a:rPr lang="en-GB" sz="1200" dirty="0">
                <a:solidFill>
                  <a:schemeClr val="tx1"/>
                </a:solidFill>
                <a:latin typeface="Comic Sans MS" panose="030F0702030302020204" pitchFamily="66" charset="0"/>
              </a:rPr>
              <a:t>:</a:t>
            </a:r>
          </a:p>
          <a:p>
            <a:pPr algn="ctr"/>
            <a:endParaRPr lang="en-GB" sz="1200" dirty="0">
              <a:solidFill>
                <a:schemeClr val="tx1"/>
              </a:solidFill>
              <a:latin typeface="Comic Sans MS" panose="030F0702030302020204" pitchFamily="66" charset="0"/>
            </a:endParaRPr>
          </a:p>
          <a:p>
            <a:r>
              <a:rPr lang="en-GB" sz="1200" dirty="0">
                <a:solidFill>
                  <a:schemeClr val="tx1"/>
                </a:solidFill>
                <a:latin typeface="Calibri" panose="020F0502020204030204" pitchFamily="34" charset="0"/>
                <a:cs typeface="Calibri" panose="020F0502020204030204" pitchFamily="34" charset="0"/>
              </a:rPr>
              <a:t>Narrative skills are fully developed in this unit and Y6 carefully unpick how </a:t>
            </a:r>
            <a:r>
              <a:rPr lang="en-GB" sz="1200" dirty="0" err="1">
                <a:solidFill>
                  <a:schemeClr val="tx1"/>
                </a:solidFill>
                <a:latin typeface="Calibri" panose="020F0502020204030204" pitchFamily="34" charset="0"/>
                <a:cs typeface="Calibri" panose="020F0502020204030204" pitchFamily="34" charset="0"/>
              </a:rPr>
              <a:t>J.K.Rowling</a:t>
            </a:r>
            <a:r>
              <a:rPr lang="en-GB" sz="1200" dirty="0">
                <a:solidFill>
                  <a:schemeClr val="tx1"/>
                </a:solidFill>
                <a:latin typeface="Calibri" panose="020F0502020204030204" pitchFamily="34" charset="0"/>
                <a:cs typeface="Calibri" panose="020F0502020204030204" pitchFamily="34" charset="0"/>
              </a:rPr>
              <a:t> does this so well:</a:t>
            </a:r>
          </a:p>
          <a:p>
            <a:r>
              <a:rPr lang="en-GB" sz="1200" dirty="0">
                <a:solidFill>
                  <a:srgbClr val="000000"/>
                </a:solidFill>
                <a:latin typeface="WordVisi_MSFontService"/>
              </a:rPr>
              <a:t>Children u</a:t>
            </a:r>
            <a:r>
              <a:rPr lang="en-GB" sz="1200" b="0" i="0" dirty="0">
                <a:solidFill>
                  <a:srgbClr val="000000"/>
                </a:solidFill>
                <a:effectLst/>
                <a:latin typeface="WordVisi_MSFontService"/>
              </a:rPr>
              <a:t>se vivid description to create tension and atmosphere – this includes using a ‘</a:t>
            </a:r>
            <a:r>
              <a:rPr lang="en-GB" sz="1200" dirty="0" err="1">
                <a:solidFill>
                  <a:srgbClr val="000000"/>
                </a:solidFill>
                <a:latin typeface="WordVisi_MSFontService"/>
              </a:rPr>
              <a:t>d</a:t>
            </a:r>
            <a:r>
              <a:rPr lang="en-GB" sz="1200" b="0" i="0" dirty="0" err="1">
                <a:solidFill>
                  <a:srgbClr val="000000"/>
                </a:solidFill>
                <a:effectLst/>
                <a:latin typeface="WordVisi_MSFontService"/>
              </a:rPr>
              <a:t>escriptosaurus</a:t>
            </a:r>
            <a:r>
              <a:rPr lang="en-GB" sz="1200" b="0" i="0" dirty="0">
                <a:solidFill>
                  <a:srgbClr val="000000"/>
                </a:solidFill>
                <a:effectLst/>
                <a:latin typeface="WordVisi_MSFontService"/>
              </a:rPr>
              <a:t>’ as a visual dictionary. Children use personification and imagery to enhance their descriptions. We use nature as a tool to signpost the mood of the story. The sun is welcoming but the night brings </a:t>
            </a:r>
            <a:r>
              <a:rPr lang="en-GB" sz="1200" dirty="0">
                <a:solidFill>
                  <a:srgbClr val="000000"/>
                </a:solidFill>
                <a:latin typeface="WordVisi_MSFontService"/>
              </a:rPr>
              <a:t>insecurity. Y6 </a:t>
            </a:r>
            <a:r>
              <a:rPr lang="en-GB" sz="1200" b="0" i="0" dirty="0">
                <a:solidFill>
                  <a:srgbClr val="000000"/>
                </a:solidFill>
                <a:effectLst/>
                <a:latin typeface="WordVisi_MSFontService"/>
              </a:rPr>
              <a:t>really bring the scary forest to life! </a:t>
            </a:r>
            <a:r>
              <a:rPr lang="en-GB" sz="1200" dirty="0">
                <a:solidFill>
                  <a:srgbClr val="000000"/>
                </a:solidFill>
                <a:latin typeface="WordVisi_MSFontService"/>
              </a:rPr>
              <a:t>The gnarled twisted trees will certainly aim to impede the brothers on their journey!</a:t>
            </a:r>
            <a:endParaRPr lang="en-GB" sz="1200" b="0" i="0" dirty="0">
              <a:solidFill>
                <a:srgbClr val="000000"/>
              </a:solidFill>
              <a:effectLst/>
              <a:latin typeface="WordVisi_MSFontService"/>
            </a:endParaRPr>
          </a:p>
          <a:p>
            <a:r>
              <a:rPr lang="en-GB" sz="1200" dirty="0">
                <a:solidFill>
                  <a:schemeClr val="tx1"/>
                </a:solidFill>
                <a:latin typeface="Calibri" panose="020F0502020204030204" pitchFamily="34" charset="0"/>
                <a:cs typeface="Calibri" panose="020F0502020204030204" pitchFamily="34" charset="0"/>
              </a:rPr>
              <a:t>We use direct speech (including speech punctuation and a reported clause) to show characterisation and work hard to show that the humble character is indeed reflective and the arrogant brother is selfish and self-absorbed.</a:t>
            </a:r>
          </a:p>
          <a:p>
            <a:r>
              <a:rPr lang="en-GB" sz="1200" dirty="0">
                <a:solidFill>
                  <a:schemeClr val="tx1"/>
                </a:solidFill>
                <a:latin typeface="Calibri" panose="020F0502020204030204" pitchFamily="34" charset="0"/>
                <a:cs typeface="Calibri" panose="020F0502020204030204" pitchFamily="34" charset="0"/>
              </a:rPr>
              <a:t>Etymology is a hot-topic of conversation – children talk about where words come from, exploring prefixes and suffixes.</a:t>
            </a:r>
          </a:p>
          <a:p>
            <a:r>
              <a:rPr lang="en-GB" sz="1200" dirty="0">
                <a:solidFill>
                  <a:srgbClr val="000000"/>
                </a:solidFill>
                <a:latin typeface="WordVisi_MSFontService"/>
              </a:rPr>
              <a:t>Finally we e</a:t>
            </a:r>
            <a:r>
              <a:rPr lang="en-GB" sz="1200" b="0" i="0" dirty="0">
                <a:solidFill>
                  <a:srgbClr val="000000"/>
                </a:solidFill>
                <a:effectLst/>
                <a:latin typeface="WordVisi_MSFontService"/>
              </a:rPr>
              <a:t>dit </a:t>
            </a:r>
            <a:r>
              <a:rPr lang="en-GB" sz="1200" dirty="0">
                <a:solidFill>
                  <a:srgbClr val="000000"/>
                </a:solidFill>
                <a:latin typeface="WordVisi_MSFontService"/>
              </a:rPr>
              <a:t>our </a:t>
            </a:r>
            <a:r>
              <a:rPr lang="en-GB" sz="1200" b="0" i="0" dirty="0">
                <a:solidFill>
                  <a:srgbClr val="000000"/>
                </a:solidFill>
                <a:effectLst/>
                <a:latin typeface="WordVisi_MSFontService"/>
              </a:rPr>
              <a:t>description to add to the reader’s experience.</a:t>
            </a:r>
            <a:endParaRPr lang="en-GB" sz="1200" dirty="0">
              <a:solidFill>
                <a:schemeClr val="tx1"/>
              </a:solidFill>
              <a:latin typeface="Calibri" panose="020F0502020204030204" pitchFamily="34" charset="0"/>
              <a:cs typeface="Calibri" panose="020F0502020204030204" pitchFamily="34" charset="0"/>
            </a:endParaRPr>
          </a:p>
          <a:p>
            <a:pPr algn="ctr"/>
            <a:endParaRPr lang="en-GB" sz="12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Summer term </a:t>
            </a:r>
          </a:p>
          <a:p>
            <a:pPr algn="ctr"/>
            <a:r>
              <a:rPr lang="en-GB" sz="1400" b="1" dirty="0">
                <a:solidFill>
                  <a:srgbClr val="02765C"/>
                </a:solidFill>
                <a:latin typeface="Arial Narrow" panose="020B0606020202030204" pitchFamily="34" charset="0"/>
              </a:rPr>
              <a:t>1</a:t>
            </a:r>
          </a:p>
        </p:txBody>
      </p:sp>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6</a:t>
            </a:r>
          </a:p>
        </p:txBody>
      </p:sp>
      <p:sp>
        <p:nvSpPr>
          <p:cNvPr id="4" name="Rectangle 1">
            <a:extLst>
              <a:ext uri="{FF2B5EF4-FFF2-40B4-BE49-F238E27FC236}">
                <a16:creationId xmlns:a16="http://schemas.microsoft.com/office/drawing/2014/main" id="{E56F7592-BA31-BF76-C967-254C1A86E1FD}"/>
              </a:ext>
            </a:extLst>
          </p:cNvPr>
          <p:cNvSpPr>
            <a:spLocks noChangeArrowheads="1"/>
          </p:cNvSpPr>
          <p:nvPr/>
        </p:nvSpPr>
        <p:spPr bwMode="auto">
          <a:xfrm>
            <a:off x="704850" y="263683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TextBox 4">
            <a:extLst>
              <a:ext uri="{FF2B5EF4-FFF2-40B4-BE49-F238E27FC236}">
                <a16:creationId xmlns:a16="http://schemas.microsoft.com/office/drawing/2014/main" id="{12777FC4-CFBE-ADD0-5604-003CBAB05150}"/>
              </a:ext>
            </a:extLst>
          </p:cNvPr>
          <p:cNvSpPr txBox="1"/>
          <p:nvPr/>
        </p:nvSpPr>
        <p:spPr>
          <a:xfrm>
            <a:off x="190500" y="781940"/>
            <a:ext cx="6362699" cy="892552"/>
          </a:xfrm>
          <a:prstGeom prst="rect">
            <a:avLst/>
          </a:prstGeom>
          <a:noFill/>
        </p:spPr>
        <p:txBody>
          <a:bodyPr wrap="square">
            <a:spAutoFit/>
          </a:bodyPr>
          <a:lstStyle/>
          <a:p>
            <a:pPr algn="ctr"/>
            <a:endParaRPr lang="en-GB" sz="2000" b="1" dirty="0">
              <a:solidFill>
                <a:schemeClr val="tx1"/>
              </a:solidFill>
            </a:endParaRPr>
          </a:p>
          <a:p>
            <a:pPr algn="ctr"/>
            <a:r>
              <a:rPr lang="en-GB" sz="2000" b="1" dirty="0">
                <a:solidFill>
                  <a:schemeClr val="tx1"/>
                </a:solidFill>
              </a:rPr>
              <a:t>Our Extended Book Spine</a:t>
            </a:r>
          </a:p>
          <a:p>
            <a:endParaRPr lang="en-GB" sz="1200" dirty="0">
              <a:solidFill>
                <a:schemeClr val="tx1"/>
              </a:solidFill>
            </a:endParaRPr>
          </a:p>
        </p:txBody>
      </p:sp>
      <p:sp>
        <p:nvSpPr>
          <p:cNvPr id="6" name="TextBox 5">
            <a:extLst>
              <a:ext uri="{FF2B5EF4-FFF2-40B4-BE49-F238E27FC236}">
                <a16:creationId xmlns:a16="http://schemas.microsoft.com/office/drawing/2014/main" id="{A2C151ED-6CDF-2D9D-4F5E-C14832B8B092}"/>
              </a:ext>
            </a:extLst>
          </p:cNvPr>
          <p:cNvSpPr txBox="1"/>
          <p:nvPr/>
        </p:nvSpPr>
        <p:spPr>
          <a:xfrm>
            <a:off x="4018003" y="2224505"/>
            <a:ext cx="2750310" cy="3416320"/>
          </a:xfrm>
          <a:prstGeom prst="rect">
            <a:avLst/>
          </a:prstGeom>
          <a:noFill/>
        </p:spPr>
        <p:txBody>
          <a:bodyPr wrap="square">
            <a:spAutoFit/>
          </a:bodyPr>
          <a:lstStyle/>
          <a:p>
            <a:r>
              <a:rPr lang="en-US" sz="1200" b="1"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What would you dare to try if you stopped worrying about fitting in? </a:t>
            </a:r>
            <a:r>
              <a:rPr lang="en-US" sz="12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If you're the kind of person who thinks: </a:t>
            </a:r>
            <a:r>
              <a:rPr lang="en-US" sz="1200" i="1"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I don't like standing out from the crowd</a:t>
            </a:r>
            <a:r>
              <a:rPr lang="en-US" sz="12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 ... </a:t>
            </a:r>
            <a:r>
              <a:rPr lang="en-US" sz="1200" i="1"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I wish I could be more like the cool kids</a:t>
            </a:r>
            <a:r>
              <a:rPr lang="en-US" sz="12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 ... </a:t>
            </a:r>
            <a:r>
              <a:rPr lang="en-US" sz="1200" i="1"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There's no point trying to change things</a:t>
            </a:r>
            <a:r>
              <a:rPr lang="en-US" sz="12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 ... then this book is for you. Because guess what? </a:t>
            </a:r>
            <a:r>
              <a:rPr lang="en-US" sz="1200" b="1"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There's no such thing as normal.</a:t>
            </a:r>
            <a:br>
              <a:rPr lang="en-US" sz="12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br>
            <a:r>
              <a:rPr lang="en-US" sz="1200" i="1"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Dare to Be You</a:t>
            </a:r>
            <a:r>
              <a:rPr lang="en-US" sz="12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 empowers young readers to follow their own path, love what makes them different and question the world around them. This groundbreaking, practical and positive book will help kids develop the inner confidence to grow into happy adults who know - and, more importantly, LIKE - themselves.</a:t>
            </a:r>
            <a:endParaRPr lang="en-GB" sz="1200" dirty="0">
              <a:latin typeface="Calibri" panose="020F0502020204030204" pitchFamily="34" charset="0"/>
              <a:cs typeface="Calibri" panose="020F0502020204030204" pitchFamily="34" charset="0"/>
            </a:endParaRPr>
          </a:p>
        </p:txBody>
      </p:sp>
      <p:pic>
        <p:nvPicPr>
          <p:cNvPr id="1026" name="Picture 2" descr="Dare to Be You by Matthew Syed, Toby Triumph | Waterstones">
            <a:extLst>
              <a:ext uri="{FF2B5EF4-FFF2-40B4-BE49-F238E27FC236}">
                <a16:creationId xmlns:a16="http://schemas.microsoft.com/office/drawing/2014/main" id="{09D466C5-AD74-12C2-C085-51BCBDA6FC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93" y="3759401"/>
            <a:ext cx="1250911" cy="179213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74F31A2-69CB-EB35-CD8E-8661E8388163}"/>
              </a:ext>
            </a:extLst>
          </p:cNvPr>
          <p:cNvSpPr txBox="1"/>
          <p:nvPr/>
        </p:nvSpPr>
        <p:spPr>
          <a:xfrm>
            <a:off x="65889" y="5687360"/>
            <a:ext cx="4399794" cy="2677656"/>
          </a:xfrm>
          <a:prstGeom prst="rect">
            <a:avLst/>
          </a:prstGeom>
          <a:noFill/>
        </p:spPr>
        <p:txBody>
          <a:bodyPr wrap="square">
            <a:spAutoFit/>
          </a:bodyPr>
          <a:lstStyle/>
          <a:p>
            <a:r>
              <a:rPr lang="en-US" sz="1200" i="1"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On the outskirts of the Milky Way, floating slowly through space, there hangs a planet unlike any other. It has oceans, deserts, jungles and mountains. It has life that swims, life that soars and life that swings through the trees. It is a place of dazzling variety and infinite wonder - and it's the only world we've got. </a:t>
            </a:r>
            <a:r>
              <a:rPr lang="en-US" sz="12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Climate change is happening, now. But it's </a:t>
            </a:r>
            <a:r>
              <a:rPr lang="en-US" sz="1200" b="1" u="sng"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not too late</a:t>
            </a:r>
            <a:r>
              <a:rPr lang="en-US" sz="12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 to change the story.</a:t>
            </a:r>
            <a:br>
              <a:rPr lang="en-US" sz="12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br>
            <a:r>
              <a:rPr lang="en-US" sz="12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Meet the humans, from around the world, who are fighting to save our planet. This is your call to arms. This book will transport you from the poles, to the oceans, to the rainforests, with iconic illustration. These 25 true stories make you think, make you cry, make you hope - and these are stories to make us all stand together and protect our home. These stories are the proof that one person's small changes can grow into something big, and powerful, and world-changing.</a:t>
            </a:r>
            <a:endParaRPr lang="en-GB" sz="1200" dirty="0">
              <a:latin typeface="Calibri" panose="020F0502020204030204" pitchFamily="34" charset="0"/>
              <a:cs typeface="Calibri" panose="020F0502020204030204" pitchFamily="34" charset="0"/>
            </a:endParaRPr>
          </a:p>
        </p:txBody>
      </p:sp>
      <p:pic>
        <p:nvPicPr>
          <p:cNvPr id="1028" name="Picture 4" descr="Climate Rebels: Amazon.co.uk: Lerwill, Ben: 9780241440421: Books">
            <a:extLst>
              <a:ext uri="{FF2B5EF4-FFF2-40B4-BE49-F238E27FC236}">
                <a16:creationId xmlns:a16="http://schemas.microsoft.com/office/drawing/2014/main" id="{CDD4BE2C-9734-2947-F66D-D134CE5787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0583" y="5771191"/>
            <a:ext cx="1633351" cy="216872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695AFDB9-D7A5-63E1-F53F-9AF6CB37B04F}"/>
              </a:ext>
            </a:extLst>
          </p:cNvPr>
          <p:cNvSpPr txBox="1"/>
          <p:nvPr/>
        </p:nvSpPr>
        <p:spPr>
          <a:xfrm>
            <a:off x="1363933" y="8778661"/>
            <a:ext cx="5308141" cy="830997"/>
          </a:xfrm>
          <a:prstGeom prst="rect">
            <a:avLst/>
          </a:prstGeom>
          <a:noFill/>
        </p:spPr>
        <p:txBody>
          <a:bodyPr wrap="square">
            <a:spAutoFit/>
          </a:bodyPr>
          <a:lstStyle/>
          <a:p>
            <a:r>
              <a:rPr lang="en-US" sz="1200" b="1"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A book of hope for uncertain times - </a:t>
            </a:r>
            <a:r>
              <a:rPr lang="en-US" sz="1200" b="1" dirty="0">
                <a:solidFill>
                  <a:srgbClr val="0F1111"/>
                </a:solidFill>
                <a:latin typeface="Calibri" panose="020F0502020204030204" pitchFamily="34" charset="0"/>
                <a:ea typeface="Times New Roman" panose="02020603050405020304" pitchFamily="18" charset="0"/>
                <a:cs typeface="Calibri" panose="020F0502020204030204" pitchFamily="34" charset="0"/>
              </a:rPr>
              <a:t>e</a:t>
            </a:r>
            <a:r>
              <a:rPr lang="en-US" sz="12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nter the world of Charlie's four unlikely friends, discover their story and their most important life lessons.</a:t>
            </a:r>
            <a:br>
              <a:rPr lang="en-US" sz="12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br>
            <a:r>
              <a:rPr lang="en-US" sz="12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Here, you will find them together in this book of Charlie's most-loved drawings, adventuring into the Wild and exploring the thoughts and feelings that unite us all.</a:t>
            </a:r>
            <a:endParaRPr lang="en-GB" sz="1200" dirty="0">
              <a:latin typeface="Calibri" panose="020F0502020204030204" pitchFamily="34" charset="0"/>
              <a:cs typeface="Calibri" panose="020F0502020204030204" pitchFamily="34" charset="0"/>
            </a:endParaRPr>
          </a:p>
        </p:txBody>
      </p:sp>
      <p:pic>
        <p:nvPicPr>
          <p:cNvPr id="1030" name="Picture 6" descr="The Boy, the Mole, the Fox and the Horse Deluxe (Yellow) Edition : Charlie  Mackesy : 9780063142787 : Blackwell's">
            <a:extLst>
              <a:ext uri="{FF2B5EF4-FFF2-40B4-BE49-F238E27FC236}">
                <a16:creationId xmlns:a16="http://schemas.microsoft.com/office/drawing/2014/main" id="{30534A91-CEA7-8C2A-4CC6-0DCC0204BE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529" y="8426984"/>
            <a:ext cx="1050110" cy="13126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Extraordinary Life of... Book Series | PaperPie">
            <a:extLst>
              <a:ext uri="{FF2B5EF4-FFF2-40B4-BE49-F238E27FC236}">
                <a16:creationId xmlns:a16="http://schemas.microsoft.com/office/drawing/2014/main" id="{8687279C-DEDC-A94B-B42E-ABB7535FE9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46" y="1410361"/>
            <a:ext cx="2619375" cy="28575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DF085B53-CB7E-AA94-97AA-280C8274EE7C}"/>
              </a:ext>
            </a:extLst>
          </p:cNvPr>
          <p:cNvSpPr txBox="1"/>
          <p:nvPr/>
        </p:nvSpPr>
        <p:spPr>
          <a:xfrm>
            <a:off x="2587046" y="1454588"/>
            <a:ext cx="4080454" cy="830997"/>
          </a:xfrm>
          <a:prstGeom prst="rect">
            <a:avLst/>
          </a:prstGeom>
          <a:noFill/>
        </p:spPr>
        <p:txBody>
          <a:bodyPr wrap="square">
            <a:spAutoFit/>
          </a:bodyPr>
          <a:lstStyle/>
          <a:p>
            <a:r>
              <a:rPr lang="en-GB" sz="1200" dirty="0">
                <a:solidFill>
                  <a:srgbClr val="000000"/>
                </a:solidFill>
              </a:rPr>
              <a:t>If you enjoy the ‘Little People, Big Dreams’ series of books, you’ll love these. These books are ‘The extraordinary life of…’ There are plenty of inspirational people to explore in this series.</a:t>
            </a:r>
            <a:endParaRPr lang="en-GB" sz="1200" dirty="0"/>
          </a:p>
        </p:txBody>
      </p:sp>
    </p:spTree>
    <p:extLst>
      <p:ext uri="{BB962C8B-B14F-4D97-AF65-F5344CB8AC3E}">
        <p14:creationId xmlns:p14="http://schemas.microsoft.com/office/powerpoint/2010/main" val="352286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5FD5F50371DD8458AFE6318E1B05CB5" ma:contentTypeVersion="12" ma:contentTypeDescription="Create a new document." ma:contentTypeScope="" ma:versionID="5c0cfbefe576ca4b1b4ce793e1924731">
  <xsd:schema xmlns:xsd="http://www.w3.org/2001/XMLSchema" xmlns:xs="http://www.w3.org/2001/XMLSchema" xmlns:p="http://schemas.microsoft.com/office/2006/metadata/properties" xmlns:ns2="648e69cc-640f-431f-b062-262d95adac52" xmlns:ns3="061ec3ad-226f-4eb4-9e91-45b4f692dd17" targetNamespace="http://schemas.microsoft.com/office/2006/metadata/properties" ma:root="true" ma:fieldsID="c718f42a66d4b6307f100f22e365e506" ns2:_="" ns3:_="">
    <xsd:import namespace="648e69cc-640f-431f-b062-262d95adac52"/>
    <xsd:import namespace="061ec3ad-226f-4eb4-9e91-45b4f692dd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e69cc-640f-431f-b062-262d95ad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1ec3ad-226f-4eb4-9e91-45b4f692dd1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4a0d11-0137-432c-b157-368d1eff7620}" ma:internalName="TaxCatchAll" ma:showField="CatchAllData" ma:web="061ec3ad-226f-4eb4-9e91-45b4f692d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648e69cc-640f-431f-b062-262d95adac52" xsi:nil="true"/>
    <lcf76f155ced4ddcb4097134ff3c332f xmlns="648e69cc-640f-431f-b062-262d95adac52">
      <Terms xmlns="http://schemas.microsoft.com/office/infopath/2007/PartnerControls"/>
    </lcf76f155ced4ddcb4097134ff3c332f>
    <TaxCatchAll xmlns="061ec3ad-226f-4eb4-9e91-45b4f692dd17" xsi:nil="true"/>
  </documentManagement>
</p:properties>
</file>

<file path=customXml/itemProps1.xml><?xml version="1.0" encoding="utf-8"?>
<ds:datastoreItem xmlns:ds="http://schemas.openxmlformats.org/officeDocument/2006/customXml" ds:itemID="{E6D2728B-3AC5-4874-9DC8-97F538A1C25C}">
  <ds:schemaRefs>
    <ds:schemaRef ds:uri="http://schemas.microsoft.com/sharepoint/v3/contenttype/forms"/>
  </ds:schemaRefs>
</ds:datastoreItem>
</file>

<file path=customXml/itemProps2.xml><?xml version="1.0" encoding="utf-8"?>
<ds:datastoreItem xmlns:ds="http://schemas.openxmlformats.org/officeDocument/2006/customXml" ds:itemID="{AD9A3161-ED27-4727-BA32-7B6DBE285C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e69cc-640f-431f-b062-262d95adac52"/>
    <ds:schemaRef ds:uri="061ec3ad-226f-4eb4-9e91-45b4f692d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429D3F-B6D0-4703-9689-0CE15CEF2049}">
  <ds:schemaRefs>
    <ds:schemaRef ds:uri="http://www.w3.org/XML/1998/namespace"/>
    <ds:schemaRef ds:uri="http://purl.org/dc/terms/"/>
    <ds:schemaRef ds:uri="http://purl.org/dc/elements/1.1/"/>
    <ds:schemaRef ds:uri="http://schemas.openxmlformats.org/package/2006/metadata/core-properties"/>
    <ds:schemaRef ds:uri="648e69cc-640f-431f-b062-262d95adac52"/>
    <ds:schemaRef ds:uri="http://purl.org/dc/dcmitype/"/>
    <ds:schemaRef ds:uri="061ec3ad-226f-4eb4-9e91-45b4f692dd17"/>
    <ds:schemaRef ds:uri="http://schemas.microsoft.com/office/2006/documentManagement/type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1178</Words>
  <Application>Microsoft Office PowerPoint</Application>
  <PresentationFormat>A4 Paper (210x297 mm)</PresentationFormat>
  <Paragraphs>57</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Arial Narrow</vt:lpstr>
      <vt:lpstr>Calibri</vt:lpstr>
      <vt:lpstr>Calibri Light</vt:lpstr>
      <vt:lpstr>Comic Sans MS</vt:lpstr>
      <vt:lpstr>WordVisi_MSFontService</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Lucian</cp:lastModifiedBy>
  <cp:revision>81</cp:revision>
  <cp:lastPrinted>2022-12-01T12:26:52Z</cp:lastPrinted>
  <dcterms:created xsi:type="dcterms:W3CDTF">2020-04-17T10:06:09Z</dcterms:created>
  <dcterms:modified xsi:type="dcterms:W3CDTF">2023-03-14T13:28:52Z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0x010100E5FD5F50371DD8458AFE6318E1B05CB5</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