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2" r:id="rId5"/>
    <p:sldId id="263" r:id="rId6"/>
    <p:sldId id="264"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694" y="-190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88141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63277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990979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619764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713458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18/07/2022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71942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18/07/2022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899950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18/07/2022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59522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18/07/2022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191601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952559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65060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18/07/2022</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29693547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1.jpeg"/><Relationship Id="rId5" Type="http://schemas.openxmlformats.org/officeDocument/2006/relationships/image" Target="../media/image4.png"/><Relationship Id="rId10" Type="http://schemas.openxmlformats.org/officeDocument/2006/relationships/image" Target="../media/image10.jpeg"/><Relationship Id="rId4" Type="http://schemas.openxmlformats.org/officeDocument/2006/relationships/image" Target="../media/image3.png"/><Relationship Id="rId9"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8879724"/>
            <a:ext cx="582186" cy="85071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8913305"/>
            <a:ext cx="573003" cy="840545"/>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8903120"/>
            <a:ext cx="582186" cy="850730"/>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8913305"/>
            <a:ext cx="654582" cy="850729"/>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8889893"/>
            <a:ext cx="612275" cy="840545"/>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30957"/>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6</a:t>
            </a:r>
          </a:p>
        </p:txBody>
      </p:sp>
      <p:sp>
        <p:nvSpPr>
          <p:cNvPr id="49" name="Rectangle 48">
            <a:extLst>
              <a:ext uri="{FF2B5EF4-FFF2-40B4-BE49-F238E27FC236}">
                <a16:creationId xmlns:a16="http://schemas.microsoft.com/office/drawing/2014/main" id="{FCC4F3D7-9E65-ABE4-8357-7C6057335BE2}"/>
              </a:ext>
            </a:extLst>
          </p:cNvPr>
          <p:cNvSpPr/>
          <p:nvPr/>
        </p:nvSpPr>
        <p:spPr>
          <a:xfrm>
            <a:off x="1967346" y="1813250"/>
            <a:ext cx="4729208" cy="2079877"/>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300000"/>
              </a:lnSpc>
            </a:pPr>
            <a:r>
              <a:rPr lang="en-GB" sz="1200" b="1" dirty="0">
                <a:solidFill>
                  <a:schemeClr val="tx1"/>
                </a:solidFill>
              </a:rPr>
              <a:t>Why this particular book and not something else?</a:t>
            </a:r>
          </a:p>
          <a:p>
            <a:r>
              <a:rPr lang="en-GB" sz="1100" dirty="0">
                <a:solidFill>
                  <a:schemeClr val="tx1"/>
                </a:solidFill>
              </a:rPr>
              <a:t>We have carefully chosen this book as our lead text because </a:t>
            </a:r>
            <a:r>
              <a:rPr lang="en-GB" sz="1100" dirty="0">
                <a:solidFill>
                  <a:srgbClr val="000000"/>
                </a:solidFill>
                <a:effectLst/>
                <a:ea typeface="Calibri" panose="020F0502020204030204" pitchFamily="34" charset="0"/>
                <a:cs typeface="Times New Roman" panose="02020603050405020304" pitchFamily="18" charset="0"/>
              </a:rPr>
              <a:t>Treasure Island is an excellent model of a quest story, crafted to keep children on the edge of their seats. Like all adventure stories, there is a certain format and there are key ingredients which Y6 replicate in their own writing. Robert Louis Stevenson even wrote this book whilst gazing at </a:t>
            </a:r>
            <a:r>
              <a:rPr lang="en-GB" sz="1100" dirty="0" err="1">
                <a:solidFill>
                  <a:srgbClr val="000000"/>
                </a:solidFill>
                <a:effectLst/>
                <a:ea typeface="Calibri" panose="020F0502020204030204" pitchFamily="34" charset="0"/>
                <a:cs typeface="Times New Roman" panose="02020603050405020304" pitchFamily="18" charset="0"/>
              </a:rPr>
              <a:t>Brownsea</a:t>
            </a:r>
            <a:r>
              <a:rPr lang="en-GB" sz="1100" dirty="0">
                <a:solidFill>
                  <a:srgbClr val="000000"/>
                </a:solidFill>
                <a:effectLst/>
                <a:ea typeface="Calibri" panose="020F0502020204030204" pitchFamily="34" charset="0"/>
                <a:cs typeface="Times New Roman" panose="02020603050405020304" pitchFamily="18" charset="0"/>
              </a:rPr>
              <a:t> Island from his holiday house in Poole! He’s an author who is special to our locality.</a:t>
            </a:r>
          </a:p>
          <a:p>
            <a:r>
              <a:rPr lang="en-GB" sz="1100" dirty="0">
                <a:solidFill>
                  <a:srgbClr val="000000"/>
                </a:solidFill>
                <a:effectLst/>
                <a:ea typeface="Calibri" panose="020F0502020204030204" pitchFamily="34" charset="0"/>
                <a:cs typeface="Times New Roman" panose="02020603050405020304" pitchFamily="18" charset="0"/>
              </a:rPr>
              <a:t>This text is also a good way to tackle the theme of healthy and unhealthy relationships and to show our oldest learners an example of when all is not what it seems in a relationship when there is an imbalance of power. We can not over emphasise what a beautiful book this is!</a:t>
            </a:r>
            <a:endParaRPr lang="en-GB" sz="1100" dirty="0">
              <a:effectLst/>
              <a:ea typeface="Calibri" panose="020F0502020204030204" pitchFamily="34" charset="0"/>
              <a:cs typeface="Times New Roman" panose="02020603050405020304" pitchFamily="18" charset="0"/>
            </a:endParaRPr>
          </a:p>
          <a:p>
            <a:pPr algn="ctr"/>
            <a:endParaRPr lang="en-GB" sz="1000" dirty="0">
              <a:solidFill>
                <a:schemeClr val="tx1"/>
              </a:solidFill>
              <a:latin typeface="Comic Sans MS" panose="030F0702030302020204" pitchFamily="66" charset="0"/>
            </a:endParaRPr>
          </a:p>
          <a:p>
            <a:pPr algn="ctr"/>
            <a:endParaRPr lang="en-GB" dirty="0"/>
          </a:p>
        </p:txBody>
      </p:sp>
      <p:sp>
        <p:nvSpPr>
          <p:cNvPr id="50" name="Rectangle 49">
            <a:extLst>
              <a:ext uri="{FF2B5EF4-FFF2-40B4-BE49-F238E27FC236}">
                <a16:creationId xmlns:a16="http://schemas.microsoft.com/office/drawing/2014/main" id="{49906DA1-5D65-B727-2CFD-1EF0B3FBE53D}"/>
              </a:ext>
            </a:extLst>
          </p:cNvPr>
          <p:cNvSpPr/>
          <p:nvPr/>
        </p:nvSpPr>
        <p:spPr>
          <a:xfrm>
            <a:off x="161447" y="1206205"/>
            <a:ext cx="6469811"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300000"/>
              </a:lnSpc>
            </a:pPr>
            <a:r>
              <a:rPr lang="en-GB" sz="2400" b="1" dirty="0">
                <a:solidFill>
                  <a:schemeClr val="tx1"/>
                </a:solidFill>
                <a:latin typeface="Calibri" panose="020F0502020204030204" pitchFamily="34" charset="0"/>
                <a:cs typeface="Calibri" panose="020F0502020204030204" pitchFamily="34" charset="0"/>
              </a:rPr>
              <a:t>Treasure Island</a:t>
            </a:r>
          </a:p>
          <a:p>
            <a:pPr algn="ctr"/>
            <a:endParaRPr lang="en-GB" dirty="0"/>
          </a:p>
        </p:txBody>
      </p:sp>
      <p:sp>
        <p:nvSpPr>
          <p:cNvPr id="51" name="Rectangle 50">
            <a:extLst>
              <a:ext uri="{FF2B5EF4-FFF2-40B4-BE49-F238E27FC236}">
                <a16:creationId xmlns:a16="http://schemas.microsoft.com/office/drawing/2014/main" id="{FF0A0C2D-53E1-DCE5-3229-DFA113DB078B}"/>
              </a:ext>
            </a:extLst>
          </p:cNvPr>
          <p:cNvSpPr/>
          <p:nvPr/>
        </p:nvSpPr>
        <p:spPr>
          <a:xfrm>
            <a:off x="175472" y="3995994"/>
            <a:ext cx="2394546" cy="2351379"/>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School values this book reinforces:</a:t>
            </a:r>
          </a:p>
          <a:p>
            <a:endParaRPr lang="en-GB" sz="1100" dirty="0">
              <a:solidFill>
                <a:schemeClr val="tx1"/>
              </a:solidFill>
            </a:endParaRPr>
          </a:p>
          <a:p>
            <a:r>
              <a:rPr lang="en-GB" sz="1100" dirty="0">
                <a:solidFill>
                  <a:schemeClr val="tx1"/>
                </a:solidFill>
              </a:rPr>
              <a:t>Treasure Island is a wonderful way to help children to understand ASPIRATION. </a:t>
            </a:r>
            <a:r>
              <a:rPr lang="en-GB" sz="1100" dirty="0">
                <a:solidFill>
                  <a:srgbClr val="000000"/>
                </a:solidFill>
                <a:effectLst/>
                <a:ea typeface="Calibri" panose="020F0502020204030204" pitchFamily="34" charset="0"/>
                <a:cs typeface="Times New Roman" panose="02020603050405020304" pitchFamily="18" charset="0"/>
              </a:rPr>
              <a:t>As Y6 are our oldest children, they appreciate that in real life there may be barriers and conflict to achieving a target and sometimes it is just not enough to hope and dream – one has to prepared to dig deep and toil. Our lead character doesn’t find success easily despite his dreams.</a:t>
            </a:r>
          </a:p>
          <a:p>
            <a:endParaRPr lang="en-GB" sz="1100" dirty="0">
              <a:solidFill>
                <a:schemeClr val="tx1"/>
              </a:solidFill>
            </a:endParaRPr>
          </a:p>
        </p:txBody>
      </p:sp>
      <p:sp>
        <p:nvSpPr>
          <p:cNvPr id="52" name="Rectangle 51">
            <a:extLst>
              <a:ext uri="{FF2B5EF4-FFF2-40B4-BE49-F238E27FC236}">
                <a16:creationId xmlns:a16="http://schemas.microsoft.com/office/drawing/2014/main" id="{38FC5144-C27D-80D5-D06E-C951949219E2}"/>
              </a:ext>
            </a:extLst>
          </p:cNvPr>
          <p:cNvSpPr/>
          <p:nvPr/>
        </p:nvSpPr>
        <p:spPr>
          <a:xfrm>
            <a:off x="196254" y="6528344"/>
            <a:ext cx="6455787" cy="235138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latin typeface="Calibri" panose="020F0502020204030204" pitchFamily="34" charset="0"/>
                <a:cs typeface="Calibri" panose="020F0502020204030204" pitchFamily="34" charset="0"/>
              </a:rPr>
              <a:t>Skills that will be developed through this unit</a:t>
            </a:r>
            <a:r>
              <a:rPr lang="en-GB" sz="1200" dirty="0">
                <a:solidFill>
                  <a:schemeClr val="tx1"/>
                </a:solidFill>
                <a:latin typeface="Comic Sans MS" panose="030F0702030302020204" pitchFamily="66" charset="0"/>
              </a:rPr>
              <a:t>:</a:t>
            </a:r>
          </a:p>
          <a:p>
            <a:endParaRPr lang="en-GB" sz="1100" dirty="0">
              <a:solidFill>
                <a:schemeClr val="tx1"/>
              </a:solidFill>
              <a:latin typeface="Calibri" panose="020F0502020204030204" pitchFamily="34" charset="0"/>
              <a:cs typeface="Calibri" panose="020F0502020204030204" pitchFamily="34" charset="0"/>
            </a:endParaRPr>
          </a:p>
          <a:p>
            <a:r>
              <a:rPr lang="en-GB" sz="1100" dirty="0">
                <a:solidFill>
                  <a:schemeClr val="tx1"/>
                </a:solidFill>
                <a:latin typeface="Calibri" panose="020F0502020204030204" pitchFamily="34" charset="0"/>
                <a:cs typeface="Calibri" panose="020F0502020204030204" pitchFamily="34" charset="0"/>
              </a:rPr>
              <a:t>Identifying, replicating and exploring the author’s use of clause structure (main clause, subordinate clause, relative clause) is helpful to develop Y6 sentence construction. You will see your child’s work becoming more complex and adventurous over the half term as they build extra clauses into individual sentences. The children will also learn to ‘play’ with their sentences by moving the order of clauses. What difference does moving a clause make to the reader’s experience? We want our children to develop control over their sentences. On top of all of this, you will see your child become even more secure with their sentence punctuation.</a:t>
            </a:r>
          </a:p>
          <a:p>
            <a:endParaRPr lang="en-GB" sz="1000" dirty="0">
              <a:solidFill>
                <a:schemeClr val="tx1"/>
              </a:solidFill>
              <a:latin typeface="Calibri" panose="020F0502020204030204" pitchFamily="34" charset="0"/>
              <a:cs typeface="Calibri" panose="020F0502020204030204" pitchFamily="34" charset="0"/>
            </a:endParaRPr>
          </a:p>
          <a:p>
            <a:r>
              <a:rPr lang="en-GB" sz="1000" dirty="0">
                <a:solidFill>
                  <a:schemeClr val="tx1"/>
                </a:solidFill>
                <a:latin typeface="Calibri" panose="020F0502020204030204" pitchFamily="34" charset="0"/>
                <a:cs typeface="Calibri" panose="020F0502020204030204" pitchFamily="34" charset="0"/>
              </a:rPr>
              <a:t>Modal verbs (and auxiliary verbs) are discussed when we learn about simple and progressive tenses as well as sentences of possibility using modal verbs (would, could, should, might, must…)</a:t>
            </a:r>
          </a:p>
          <a:p>
            <a:endParaRPr lang="en-GB" sz="1000" dirty="0">
              <a:solidFill>
                <a:schemeClr val="tx1"/>
              </a:solidFill>
              <a:latin typeface="Calibri" panose="020F0502020204030204" pitchFamily="34" charset="0"/>
              <a:cs typeface="Calibri" panose="020F0502020204030204" pitchFamily="34" charset="0"/>
            </a:endParaRPr>
          </a:p>
          <a:p>
            <a:r>
              <a:rPr lang="en-GB" sz="1000" dirty="0">
                <a:solidFill>
                  <a:schemeClr val="tx1"/>
                </a:solidFill>
                <a:latin typeface="Calibri" panose="020F0502020204030204" pitchFamily="34" charset="0"/>
                <a:cs typeface="Calibri" panose="020F0502020204030204" pitchFamily="34" charset="0"/>
              </a:rPr>
              <a:t>Spelling patterns focus on _</a:t>
            </a:r>
            <a:r>
              <a:rPr lang="en-GB" sz="1000" dirty="0" err="1">
                <a:solidFill>
                  <a:schemeClr val="tx1"/>
                </a:solidFill>
                <a:latin typeface="Calibri" panose="020F0502020204030204" pitchFamily="34" charset="0"/>
                <a:cs typeface="Calibri" panose="020F0502020204030204" pitchFamily="34" charset="0"/>
              </a:rPr>
              <a:t>Ible</a:t>
            </a:r>
            <a:r>
              <a:rPr lang="en-GB" sz="1000" dirty="0">
                <a:solidFill>
                  <a:schemeClr val="tx1"/>
                </a:solidFill>
                <a:latin typeface="Calibri" panose="020F0502020204030204" pitchFamily="34" charset="0"/>
                <a:cs typeface="Calibri" panose="020F0502020204030204" pitchFamily="34" charset="0"/>
              </a:rPr>
              <a:t>/_able, _</a:t>
            </a:r>
            <a:r>
              <a:rPr lang="en-GB" sz="1000" dirty="0" err="1">
                <a:solidFill>
                  <a:schemeClr val="tx1"/>
                </a:solidFill>
                <a:latin typeface="Calibri" panose="020F0502020204030204" pitchFamily="34" charset="0"/>
                <a:cs typeface="Calibri" panose="020F0502020204030204" pitchFamily="34" charset="0"/>
              </a:rPr>
              <a:t>Ibly</a:t>
            </a:r>
            <a:r>
              <a:rPr lang="en-GB" sz="1000" dirty="0">
                <a:solidFill>
                  <a:schemeClr val="tx1"/>
                </a:solidFill>
                <a:latin typeface="Calibri" panose="020F0502020204030204" pitchFamily="34" charset="0"/>
                <a:cs typeface="Calibri" panose="020F0502020204030204" pitchFamily="34" charset="0"/>
              </a:rPr>
              <a:t>/_ably and spellings containing _fer</a:t>
            </a:r>
          </a:p>
        </p:txBody>
      </p:sp>
      <p:sp>
        <p:nvSpPr>
          <p:cNvPr id="53" name="Rectangle 52">
            <a:extLst>
              <a:ext uri="{FF2B5EF4-FFF2-40B4-BE49-F238E27FC236}">
                <a16:creationId xmlns:a16="http://schemas.microsoft.com/office/drawing/2014/main" id="{05CA359E-7003-5505-74AB-FE8658EB92D6}"/>
              </a:ext>
            </a:extLst>
          </p:cNvPr>
          <p:cNvSpPr/>
          <p:nvPr/>
        </p:nvSpPr>
        <p:spPr>
          <a:xfrm>
            <a:off x="2680855" y="3995995"/>
            <a:ext cx="3950403" cy="2351378"/>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Extended Writing in school:</a:t>
            </a:r>
          </a:p>
          <a:p>
            <a:endParaRPr lang="en-GB" sz="1100" dirty="0">
              <a:solidFill>
                <a:schemeClr val="tx1"/>
              </a:solidFill>
            </a:endParaRPr>
          </a:p>
          <a:p>
            <a:r>
              <a:rPr lang="en-GB" sz="1100" dirty="0">
                <a:solidFill>
                  <a:schemeClr val="tx1"/>
                </a:solidFill>
              </a:rPr>
              <a:t>Children will develop skills in extended story writing with a focus on how authors use clause construction to add detail; little added details help to engage their reader. We will also aim to enrich the children’s vocabulary so that their written language sounds correct to the task and the genre. It sounds so much better to say, ‘Jim heaved himself up the rigging,’ than ‘Jim went up the rope’!</a:t>
            </a:r>
          </a:p>
          <a:p>
            <a:endParaRPr lang="en-GB" sz="1100" dirty="0">
              <a:solidFill>
                <a:schemeClr val="tx1"/>
              </a:solidFill>
            </a:endParaRPr>
          </a:p>
          <a:p>
            <a:r>
              <a:rPr lang="en-GB" sz="1100" dirty="0">
                <a:solidFill>
                  <a:schemeClr val="tx1"/>
                </a:solidFill>
              </a:rPr>
              <a:t>A diary extract will be written by the children to show the correct use of tenses. Diaries are naturally written in different tenses, including past, present and conditional tenses and this task presents the perfect opportunity to unpick our use of verbs. </a:t>
            </a:r>
          </a:p>
        </p:txBody>
      </p:sp>
      <p:pic>
        <p:nvPicPr>
          <p:cNvPr id="54" name="Picture 53" descr="Treasure Island: Usborne Classics Retold by Henry Brook">
            <a:extLst>
              <a:ext uri="{FF2B5EF4-FFF2-40B4-BE49-F238E27FC236}">
                <a16:creationId xmlns:a16="http://schemas.microsoft.com/office/drawing/2014/main" id="{57931E46-0F60-B4CB-BB70-5434F822EBE4}"/>
              </a:ext>
            </a:extLst>
          </p:cNvPr>
          <p:cNvPicPr>
            <a:picLocks noChangeAspect="1"/>
          </p:cNvPicPr>
          <p:nvPr/>
        </p:nvPicPr>
        <p:blipFill>
          <a:blip r:embed="rId8"/>
          <a:srcRect/>
          <a:stretch>
            <a:fillRect/>
          </a:stretch>
        </p:blipFill>
        <p:spPr bwMode="auto">
          <a:xfrm>
            <a:off x="175471" y="1805235"/>
            <a:ext cx="1674112" cy="2087892"/>
          </a:xfrm>
          <a:prstGeom prst="rect">
            <a:avLst/>
          </a:prstGeom>
          <a:noFill/>
          <a:ln w="9525">
            <a:noFill/>
            <a:miter lim="800000"/>
            <a:headEnd/>
            <a:tailEnd/>
          </a:ln>
        </p:spPr>
      </p:pic>
    </p:spTree>
    <p:extLst>
      <p:ext uri="{BB962C8B-B14F-4D97-AF65-F5344CB8AC3E}">
        <p14:creationId xmlns:p14="http://schemas.microsoft.com/office/powerpoint/2010/main" val="21285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9127514"/>
            <a:ext cx="412611" cy="60292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9150927"/>
            <a:ext cx="411015" cy="602923"/>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9150926"/>
            <a:ext cx="412603" cy="602923"/>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9161111"/>
            <a:ext cx="463911" cy="602923"/>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9161111"/>
            <a:ext cx="414713" cy="569327"/>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6</a:t>
            </a:r>
          </a:p>
        </p:txBody>
      </p:sp>
      <p:sp>
        <p:nvSpPr>
          <p:cNvPr id="49" name="Rectangle 48">
            <a:extLst>
              <a:ext uri="{FF2B5EF4-FFF2-40B4-BE49-F238E27FC236}">
                <a16:creationId xmlns:a16="http://schemas.microsoft.com/office/drawing/2014/main" id="{FCC4F3D7-9E65-ABE4-8357-7C6057335BE2}"/>
              </a:ext>
            </a:extLst>
          </p:cNvPr>
          <p:cNvSpPr/>
          <p:nvPr/>
        </p:nvSpPr>
        <p:spPr>
          <a:xfrm>
            <a:off x="135553" y="1199660"/>
            <a:ext cx="6535410" cy="3753339"/>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Writing Homework</a:t>
            </a:r>
          </a:p>
          <a:p>
            <a:endParaRPr lang="en-GB" sz="1000" dirty="0">
              <a:solidFill>
                <a:schemeClr val="tx1"/>
              </a:solidFill>
            </a:endParaRPr>
          </a:p>
          <a:p>
            <a:r>
              <a:rPr lang="en-GB" sz="1100" i="1" dirty="0">
                <a:solidFill>
                  <a:schemeClr val="tx1"/>
                </a:solidFill>
              </a:rPr>
              <a:t>Here is an overview of each written task for this half term. Over this half term, your child should aim to complete some writing at home each week. The time they invest in their written homework will vary from child to child – parental discretion is advised.  Alternatively, you may wish to focus on just one or two of these activities and develop them over several weeks with your child. </a:t>
            </a:r>
          </a:p>
          <a:p>
            <a:endParaRPr lang="en-GB" sz="1100" dirty="0">
              <a:solidFill>
                <a:schemeClr val="tx1"/>
              </a:solidFill>
            </a:endParaRPr>
          </a:p>
          <a:p>
            <a:pPr marL="171450" indent="-171450">
              <a:buFont typeface="Arial" panose="020B0604020202020204" pitchFamily="34" charset="0"/>
              <a:buChar char="•"/>
            </a:pPr>
            <a:r>
              <a:rPr lang="en-GB" sz="1100" dirty="0">
                <a:solidFill>
                  <a:schemeClr val="tx1"/>
                </a:solidFill>
              </a:rPr>
              <a:t> </a:t>
            </a:r>
            <a:r>
              <a:rPr lang="en-GB" sz="1000" dirty="0">
                <a:solidFill>
                  <a:schemeClr val="tx1"/>
                </a:solidFill>
              </a:rPr>
              <a:t>A diary of your weekend/week would be an excellent homework task. To make this more challenging, consider if you have used a range of different tenses, including past simple, past progressive, present simple and present progressive. Have you used any conditional sentences using would/could/should/might?</a:t>
            </a:r>
          </a:p>
          <a:p>
            <a:endParaRPr lang="en-GB" sz="1000" dirty="0">
              <a:solidFill>
                <a:schemeClr val="tx1"/>
              </a:solidFill>
            </a:endParaRPr>
          </a:p>
          <a:p>
            <a:pPr marL="171450" indent="-171450">
              <a:buFont typeface="Arial" panose="020B0604020202020204" pitchFamily="34" charset="0"/>
              <a:buChar char="•"/>
            </a:pPr>
            <a:r>
              <a:rPr lang="en-GB" sz="1000" dirty="0">
                <a:solidFill>
                  <a:schemeClr val="tx1"/>
                </a:solidFill>
              </a:rPr>
              <a:t>As adventure stories are our focus, rewrite an adventure story that you already know in your own words. </a:t>
            </a:r>
          </a:p>
          <a:p>
            <a:endParaRPr lang="en-GB" sz="1000" dirty="0">
              <a:solidFill>
                <a:schemeClr val="tx1"/>
              </a:solidFill>
            </a:endParaRPr>
          </a:p>
          <a:p>
            <a:pPr marL="171450" indent="-171450">
              <a:buFont typeface="Arial" panose="020B0604020202020204" pitchFamily="34" charset="0"/>
              <a:buChar char="•"/>
            </a:pPr>
            <a:r>
              <a:rPr lang="en-GB" sz="1000" dirty="0">
                <a:solidFill>
                  <a:schemeClr val="tx1"/>
                </a:solidFill>
              </a:rPr>
              <a:t>Try writing a paragraph that demands very specific vocabulary. A weather forecast, a science report or recipe would be good examples that would demand writing using unfamiliar language. This is a very challenging task and the starting point might be a list of key words associated with that chosen topic. </a:t>
            </a:r>
          </a:p>
          <a:p>
            <a:endParaRPr lang="en-GB" sz="1000" dirty="0">
              <a:solidFill>
                <a:schemeClr val="tx1"/>
              </a:solidFill>
            </a:endParaRPr>
          </a:p>
          <a:p>
            <a:pPr marL="171450" indent="-171450">
              <a:buFont typeface="Arial" panose="020B0604020202020204" pitchFamily="34" charset="0"/>
              <a:buChar char="•"/>
            </a:pPr>
            <a:r>
              <a:rPr lang="en-GB" sz="1000" dirty="0">
                <a:solidFill>
                  <a:schemeClr val="tx1"/>
                </a:solidFill>
              </a:rPr>
              <a:t>A character profile of Long John Silver would present the opportunity to present contrasting arguments. At a basic level, describe his appearance. On a deeper level, discuss how he uses his charisma to gain trust and manipulate others.</a:t>
            </a:r>
          </a:p>
          <a:p>
            <a:endParaRPr lang="en-GB" sz="1000" dirty="0">
              <a:solidFill>
                <a:schemeClr val="tx1"/>
              </a:solidFill>
            </a:endParaRPr>
          </a:p>
          <a:p>
            <a:pPr marL="171450" indent="-171450">
              <a:buFont typeface="Arial" panose="020B0604020202020204" pitchFamily="34" charset="0"/>
              <a:buChar char="•"/>
            </a:pPr>
            <a:r>
              <a:rPr lang="en-GB" sz="1000" dirty="0">
                <a:solidFill>
                  <a:schemeClr val="tx1"/>
                </a:solidFill>
              </a:rPr>
              <a:t>To show that you have understood both the text and our topic, recreate this document! How is Treasure Island full of learning opportunities?</a:t>
            </a:r>
          </a:p>
          <a:p>
            <a:pPr algn="ctr"/>
            <a:endParaRPr lang="en-GB" dirty="0">
              <a:solidFill>
                <a:schemeClr val="tx1"/>
              </a:solidFill>
            </a:endParaRPr>
          </a:p>
        </p:txBody>
      </p:sp>
      <p:sp>
        <p:nvSpPr>
          <p:cNvPr id="16" name="Rectangle 15">
            <a:extLst>
              <a:ext uri="{FF2B5EF4-FFF2-40B4-BE49-F238E27FC236}">
                <a16:creationId xmlns:a16="http://schemas.microsoft.com/office/drawing/2014/main" id="{9B72E381-55A1-826F-EE74-997551EAB0DA}"/>
              </a:ext>
            </a:extLst>
          </p:cNvPr>
          <p:cNvSpPr/>
          <p:nvPr/>
        </p:nvSpPr>
        <p:spPr>
          <a:xfrm>
            <a:off x="138547" y="5182075"/>
            <a:ext cx="6535411" cy="3820202"/>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r>
              <a:rPr lang="en-GB" sz="1200" b="1" dirty="0">
                <a:solidFill>
                  <a:schemeClr val="tx1"/>
                </a:solidFill>
              </a:rPr>
              <a:t>Our Extended Book Spine</a:t>
            </a:r>
          </a:p>
          <a:p>
            <a:endParaRPr lang="en-GB" sz="1100" dirty="0">
              <a:solidFill>
                <a:schemeClr val="tx1"/>
              </a:solidFill>
            </a:endParaRPr>
          </a:p>
          <a:p>
            <a:r>
              <a:rPr lang="en-GB" sz="1100" dirty="0">
                <a:solidFill>
                  <a:schemeClr val="tx1"/>
                </a:solidFill>
              </a:rPr>
              <a:t>To complement Treasure Island, our school can thoroughly recommend these texts for this half term:</a:t>
            </a: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r>
              <a:rPr lang="en-GB" sz="1100" dirty="0">
                <a:solidFill>
                  <a:schemeClr val="tx1"/>
                </a:solidFill>
              </a:rPr>
              <a:t>Please turn over to find out more about these recommended books.</a:t>
            </a:r>
          </a:p>
          <a:p>
            <a:r>
              <a:rPr lang="en-GB" sz="1100" dirty="0">
                <a:solidFill>
                  <a:schemeClr val="tx1"/>
                </a:solidFill>
              </a:rPr>
              <a:t>Reading any of these books will contribute towards a new reading star!</a:t>
            </a: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p:txBody>
      </p:sp>
      <p:pic>
        <p:nvPicPr>
          <p:cNvPr id="2050" name="Picture 2" descr="Scavengers : Darren Simpson: Amazon.co.uk: Books">
            <a:extLst>
              <a:ext uri="{FF2B5EF4-FFF2-40B4-BE49-F238E27FC236}">
                <a16:creationId xmlns:a16="http://schemas.microsoft.com/office/drawing/2014/main" id="{2523EF9B-A2C7-1C2B-C0B8-81038D3A31F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185" y="5805054"/>
            <a:ext cx="1587875" cy="243883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Run Wild by Gill Lewis - Barrington Stoke">
            <a:extLst>
              <a:ext uri="{FF2B5EF4-FFF2-40B4-BE49-F238E27FC236}">
                <a16:creationId xmlns:a16="http://schemas.microsoft.com/office/drawing/2014/main" id="{3D4732B9-28FB-EA1D-5A1A-61507765C7F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68736" y="5800291"/>
            <a:ext cx="1605541" cy="2443598"/>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Yr 5 Whole Class Reading Cogheart - The Teach Hub">
            <a:extLst>
              <a:ext uri="{FF2B5EF4-FFF2-40B4-BE49-F238E27FC236}">
                <a16:creationId xmlns:a16="http://schemas.microsoft.com/office/drawing/2014/main" id="{E4E960F6-794F-FED3-98B9-353C50E5C7F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2760" y="5800292"/>
            <a:ext cx="1620211" cy="2443597"/>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The Other Side of Truth (A Puffin Book) : Naidoo, Beverley: Amazon.co.uk:  Books">
            <a:extLst>
              <a:ext uri="{FF2B5EF4-FFF2-40B4-BE49-F238E27FC236}">
                <a16:creationId xmlns:a16="http://schemas.microsoft.com/office/drawing/2014/main" id="{5F47EAB5-948A-1C87-3084-B41D891E63C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7090" y="5805053"/>
            <a:ext cx="1587876" cy="2438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4508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9127514"/>
            <a:ext cx="412611" cy="60292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9150927"/>
            <a:ext cx="411015" cy="602923"/>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9150926"/>
            <a:ext cx="412603" cy="602923"/>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9161111"/>
            <a:ext cx="463911" cy="602923"/>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9161111"/>
            <a:ext cx="414713" cy="569327"/>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6</a:t>
            </a:r>
          </a:p>
        </p:txBody>
      </p:sp>
      <p:sp>
        <p:nvSpPr>
          <p:cNvPr id="16" name="Rectangle 15">
            <a:extLst>
              <a:ext uri="{FF2B5EF4-FFF2-40B4-BE49-F238E27FC236}">
                <a16:creationId xmlns:a16="http://schemas.microsoft.com/office/drawing/2014/main" id="{9B72E381-55A1-826F-EE74-997551EAB0DA}"/>
              </a:ext>
            </a:extLst>
          </p:cNvPr>
          <p:cNvSpPr/>
          <p:nvPr/>
        </p:nvSpPr>
        <p:spPr>
          <a:xfrm>
            <a:off x="135552" y="1247529"/>
            <a:ext cx="6583903" cy="783094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Our Extended Book Spine</a:t>
            </a:r>
          </a:p>
          <a:p>
            <a:pPr algn="ctr"/>
            <a:endParaRPr lang="en-GB" dirty="0">
              <a:solidFill>
                <a:schemeClr val="tx1"/>
              </a:solidFill>
            </a:endParaRPr>
          </a:p>
          <a:p>
            <a:pPr algn="ctr"/>
            <a:r>
              <a:rPr lang="en-GB" dirty="0">
                <a:solidFill>
                  <a:schemeClr val="tx1"/>
                </a:solidFill>
              </a:rPr>
              <a:t>To complement Treasure Island, our school can thoroughly recommend these texts for this half term:</a:t>
            </a:r>
          </a:p>
          <a:p>
            <a:pPr algn="ctr"/>
            <a:endParaRPr lang="en-GB" dirty="0">
              <a:solidFill>
                <a:schemeClr val="tx1"/>
              </a:solidFill>
            </a:endParaRPr>
          </a:p>
        </p:txBody>
      </p:sp>
      <p:graphicFrame>
        <p:nvGraphicFramePr>
          <p:cNvPr id="2" name="Table 1">
            <a:extLst>
              <a:ext uri="{FF2B5EF4-FFF2-40B4-BE49-F238E27FC236}">
                <a16:creationId xmlns:a16="http://schemas.microsoft.com/office/drawing/2014/main" id="{045823B3-3A6A-BDD7-9961-65F4FACD470A}"/>
              </a:ext>
            </a:extLst>
          </p:cNvPr>
          <p:cNvGraphicFramePr>
            <a:graphicFrameLocks noGrp="1"/>
          </p:cNvGraphicFramePr>
          <p:nvPr>
            <p:extLst>
              <p:ext uri="{D42A27DB-BD31-4B8C-83A1-F6EECF244321}">
                <p14:modId xmlns:p14="http://schemas.microsoft.com/office/powerpoint/2010/main" val="2569881847"/>
              </p:ext>
            </p:extLst>
          </p:nvPr>
        </p:nvGraphicFramePr>
        <p:xfrm>
          <a:off x="279750" y="1376334"/>
          <a:ext cx="6232561" cy="7595952"/>
        </p:xfrm>
        <a:graphic>
          <a:graphicData uri="http://schemas.openxmlformats.org/drawingml/2006/table">
            <a:tbl>
              <a:tblPr firstRow="1" firstCol="1" bandRow="1">
                <a:tableStyleId>{5C22544A-7EE6-4342-B048-85BDC9FD1C3A}</a:tableStyleId>
              </a:tblPr>
              <a:tblGrid>
                <a:gridCol w="856486">
                  <a:extLst>
                    <a:ext uri="{9D8B030D-6E8A-4147-A177-3AD203B41FA5}">
                      <a16:colId xmlns:a16="http://schemas.microsoft.com/office/drawing/2014/main" val="946528355"/>
                    </a:ext>
                  </a:extLst>
                </a:gridCol>
                <a:gridCol w="3324252">
                  <a:extLst>
                    <a:ext uri="{9D8B030D-6E8A-4147-A177-3AD203B41FA5}">
                      <a16:colId xmlns:a16="http://schemas.microsoft.com/office/drawing/2014/main" val="3227433836"/>
                    </a:ext>
                  </a:extLst>
                </a:gridCol>
                <a:gridCol w="2051823">
                  <a:extLst>
                    <a:ext uri="{9D8B030D-6E8A-4147-A177-3AD203B41FA5}">
                      <a16:colId xmlns:a16="http://schemas.microsoft.com/office/drawing/2014/main" val="2430750343"/>
                    </a:ext>
                  </a:extLst>
                </a:gridCol>
              </a:tblGrid>
              <a:tr h="372759">
                <a:tc>
                  <a:txBody>
                    <a:bodyPr/>
                    <a:lstStyle/>
                    <a:p>
                      <a:pPr algn="l">
                        <a:lnSpc>
                          <a:spcPct val="110000"/>
                        </a:lnSpc>
                        <a:spcAft>
                          <a:spcPts val="600"/>
                        </a:spcAft>
                      </a:pPr>
                      <a:r>
                        <a:rPr lang="en-GB" sz="1200" dirty="0">
                          <a:solidFill>
                            <a:schemeClr val="tx1"/>
                          </a:solidFill>
                          <a:effectLst/>
                        </a:rPr>
                        <a:t>Book Title</a:t>
                      </a:r>
                      <a:endParaRPr lang="en-GB" sz="1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600"/>
                        </a:spcAft>
                      </a:pPr>
                      <a:r>
                        <a:rPr lang="en-GB" sz="1200" dirty="0">
                          <a:solidFill>
                            <a:schemeClr val="tx1"/>
                          </a:solidFill>
                          <a:effectLst/>
                        </a:rPr>
                        <a:t>What is it about?</a:t>
                      </a:r>
                      <a:endParaRPr lang="en-GB" sz="1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600"/>
                        </a:spcAft>
                      </a:pPr>
                      <a:r>
                        <a:rPr lang="en-GB" sz="1200" dirty="0">
                          <a:solidFill>
                            <a:schemeClr val="tx1"/>
                          </a:solidFill>
                          <a:effectLst/>
                        </a:rPr>
                        <a:t>What your teachers think about this book…</a:t>
                      </a:r>
                      <a:endParaRPr lang="en-GB" sz="1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extLst>
                  <a:ext uri="{0D108BD9-81ED-4DB2-BD59-A6C34878D82A}">
                    <a16:rowId xmlns:a16="http://schemas.microsoft.com/office/drawing/2014/main" val="1219970327"/>
                  </a:ext>
                </a:extLst>
              </a:tr>
              <a:tr h="1329665">
                <a:tc>
                  <a:txBody>
                    <a:bodyPr/>
                    <a:lstStyle/>
                    <a:p>
                      <a:pPr algn="l" fontAlgn="base">
                        <a:lnSpc>
                          <a:spcPct val="110000"/>
                        </a:lnSpc>
                        <a:spcAft>
                          <a:spcPts val="600"/>
                        </a:spcAft>
                      </a:pPr>
                      <a:r>
                        <a:rPr lang="en-GB" sz="1000" dirty="0">
                          <a:effectLst/>
                        </a:rPr>
                        <a:t>Scavengers (Darren Simpson)</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1050"/>
                        </a:spcAft>
                      </a:pPr>
                      <a:r>
                        <a:rPr lang="en-GB" sz="1000" dirty="0">
                          <a:effectLst/>
                        </a:rPr>
                        <a:t>Landfill has lived his whole life as a scavenger, running with </a:t>
                      </a:r>
                      <a:r>
                        <a:rPr lang="en-GB" sz="1000" dirty="0" err="1">
                          <a:effectLst/>
                        </a:rPr>
                        <a:t>wooflers</a:t>
                      </a:r>
                      <a:r>
                        <a:rPr lang="en-GB" sz="1000" dirty="0">
                          <a:effectLst/>
                        </a:rPr>
                        <a:t>, swimming with turtles and feasting on fresh gull. Old </a:t>
                      </a:r>
                      <a:r>
                        <a:rPr lang="en-GB" sz="1000" dirty="0" err="1">
                          <a:effectLst/>
                        </a:rPr>
                        <a:t>Babagoo</a:t>
                      </a:r>
                      <a:r>
                        <a:rPr lang="en-GB" sz="1000" dirty="0">
                          <a:effectLst/>
                        </a:rPr>
                        <a:t> has always looked after him, on one condition – follow his rules. Never come looking Outside. Never rise above the wall. But despite the dangers, Landfill longs to see Outside. And some rules are made to be broken.</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600"/>
                        </a:spcAft>
                      </a:pPr>
                      <a:r>
                        <a:rPr lang="en-GB" sz="1000" dirty="0">
                          <a:effectLst/>
                        </a:rPr>
                        <a:t>We really liked this book ourselves after hearing about it from another Y6 teacher in a different school, who recommended it to us. We instantly liked the style of writing which is not too dissimilar to Morpurgo. We particularly liked the messages in the story.</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extLst>
                  <a:ext uri="{0D108BD9-81ED-4DB2-BD59-A6C34878D82A}">
                    <a16:rowId xmlns:a16="http://schemas.microsoft.com/office/drawing/2014/main" val="1235331497"/>
                  </a:ext>
                </a:extLst>
              </a:tr>
              <a:tr h="2095190">
                <a:tc>
                  <a:txBody>
                    <a:bodyPr/>
                    <a:lstStyle/>
                    <a:p>
                      <a:pPr algn="l">
                        <a:lnSpc>
                          <a:spcPct val="110000"/>
                        </a:lnSpc>
                        <a:spcAft>
                          <a:spcPts val="600"/>
                        </a:spcAft>
                      </a:pPr>
                      <a:r>
                        <a:rPr lang="en-GB" sz="1000">
                          <a:effectLst/>
                        </a:rPr>
                        <a:t>The other side of the truth (Beverley Naidoo)</a:t>
                      </a:r>
                    </a:p>
                    <a:p>
                      <a:pPr algn="l">
                        <a:lnSpc>
                          <a:spcPct val="110000"/>
                        </a:lnSpc>
                        <a:spcAft>
                          <a:spcPts val="600"/>
                        </a:spcAft>
                      </a:pPr>
                      <a:r>
                        <a:rPr lang="en-GB" sz="1000">
                          <a:effectLst/>
                        </a:rPr>
                        <a:t> </a:t>
                      </a:r>
                      <a:endParaRPr lang="en-GB"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1050"/>
                        </a:spcAft>
                      </a:pPr>
                      <a:r>
                        <a:rPr lang="en-GB" sz="1000" dirty="0">
                          <a:effectLst/>
                        </a:rPr>
                        <a:t>This is the story of 12 year-old Sade and her brother Femi who flee to Britain from Nigeria. Their father is a political journalist who refuses to stop criticising the military rulers in Nigeria. Their mother is killed and they are sent to London, with their father promising to follow. Abandoned at Victoria Station by the woman paid to bring them to England as her children, Sade and Femi find themselves alone in a new, often hostile, environment. Seen through the eyes of Sade, the novel explores what it means to be classified as 'illegal' and the difficulties which come with being a refugee.</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600"/>
                        </a:spcAft>
                      </a:pPr>
                      <a:r>
                        <a:rPr lang="en-GB" sz="1000" dirty="0">
                          <a:effectLst/>
                        </a:rPr>
                        <a:t>Cultural diversity, empathy…</a:t>
                      </a:r>
                    </a:p>
                    <a:p>
                      <a:pPr algn="l">
                        <a:lnSpc>
                          <a:spcPct val="110000"/>
                        </a:lnSpc>
                        <a:spcAft>
                          <a:spcPts val="600"/>
                        </a:spcAft>
                      </a:pPr>
                      <a:r>
                        <a:rPr lang="en-GB" sz="1000" dirty="0">
                          <a:effectLst/>
                          <a:latin typeface="Calibri" panose="020F0502020204030204" pitchFamily="34" charset="0"/>
                          <a:ea typeface="Times New Roman" panose="02020603050405020304" pitchFamily="18" charset="0"/>
                          <a:cs typeface="Times New Roman" panose="02020603050405020304" pitchFamily="18" charset="0"/>
                        </a:rPr>
                        <a:t>The themes in this book might not be for all and the content would suit a more mature reader who is interested in current news and the wider world. It’s not the kind of book we would suggest as a class text as the themes tackled in the book are challenging.</a:t>
                      </a:r>
                    </a:p>
                  </a:txBody>
                  <a:tcPr marL="64973" marR="64973" marT="0" marB="0"/>
                </a:tc>
                <a:extLst>
                  <a:ext uri="{0D108BD9-81ED-4DB2-BD59-A6C34878D82A}">
                    <a16:rowId xmlns:a16="http://schemas.microsoft.com/office/drawing/2014/main" val="4023412837"/>
                  </a:ext>
                </a:extLst>
              </a:tr>
              <a:tr h="1871912">
                <a:tc>
                  <a:txBody>
                    <a:bodyPr/>
                    <a:lstStyle/>
                    <a:p>
                      <a:pPr algn="l">
                        <a:lnSpc>
                          <a:spcPct val="110000"/>
                        </a:lnSpc>
                        <a:spcAft>
                          <a:spcPts val="600"/>
                        </a:spcAft>
                      </a:pPr>
                      <a:r>
                        <a:rPr lang="en-GB" sz="1000">
                          <a:effectLst/>
                        </a:rPr>
                        <a:t>Cogheart(Peter Bunzl)</a:t>
                      </a:r>
                    </a:p>
                    <a:p>
                      <a:pPr algn="l">
                        <a:lnSpc>
                          <a:spcPct val="110000"/>
                        </a:lnSpc>
                        <a:spcAft>
                          <a:spcPts val="600"/>
                        </a:spcAft>
                      </a:pPr>
                      <a:r>
                        <a:rPr lang="en-GB" sz="1000">
                          <a:effectLst/>
                        </a:rPr>
                        <a:t> </a:t>
                      </a:r>
                      <a:endParaRPr lang="en-GB"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1050"/>
                        </a:spcAft>
                      </a:pPr>
                      <a:r>
                        <a:rPr lang="en-GB" sz="1000" dirty="0">
                          <a:effectLst/>
                        </a:rPr>
                        <a:t>When 13-year-old Lily's inventor father vanishes on a routine Zeppelin flight, Lily's determined to find out the truth behind his disappearance. But she's not the only one searching for her father; there are silver-eyed men in the shadows who will stop at nothing to find him.</a:t>
                      </a:r>
                    </a:p>
                    <a:p>
                      <a:pPr algn="l">
                        <a:lnSpc>
                          <a:spcPct val="110000"/>
                        </a:lnSpc>
                        <a:spcAft>
                          <a:spcPts val="600"/>
                        </a:spcAft>
                      </a:pPr>
                      <a:r>
                        <a:rPr lang="en-GB" sz="1000" dirty="0">
                          <a:effectLst/>
                        </a:rPr>
                        <a:t>With Robert, the local clockmaker's son, Lily travels to London, where they soon discover that she holds the key to the mystery...a mystery closer to Lily's heart than she could have ever imagined.</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600"/>
                        </a:spcAft>
                      </a:pPr>
                      <a:r>
                        <a:rPr lang="en-GB" sz="1000" dirty="0">
                          <a:effectLst/>
                        </a:rPr>
                        <a:t>Mystery adventure, fast-paced. Y6 give it a thumbs up!</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extLst>
                  <a:ext uri="{0D108BD9-81ED-4DB2-BD59-A6C34878D82A}">
                    <a16:rowId xmlns:a16="http://schemas.microsoft.com/office/drawing/2014/main" val="601698541"/>
                  </a:ext>
                </a:extLst>
              </a:tr>
              <a:tr h="1903809">
                <a:tc>
                  <a:txBody>
                    <a:bodyPr/>
                    <a:lstStyle/>
                    <a:p>
                      <a:pPr algn="l">
                        <a:lnSpc>
                          <a:spcPct val="110000"/>
                        </a:lnSpc>
                        <a:spcAft>
                          <a:spcPts val="600"/>
                        </a:spcAft>
                      </a:pPr>
                      <a:r>
                        <a:rPr lang="en-GB" sz="1000">
                          <a:effectLst/>
                        </a:rPr>
                        <a:t>Run Wild (Gill Lewis)</a:t>
                      </a:r>
                      <a:endParaRPr lang="en-GB"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1050"/>
                        </a:spcAft>
                      </a:pPr>
                      <a:r>
                        <a:rPr lang="en-GB" sz="1000" dirty="0">
                          <a:effectLst/>
                        </a:rPr>
                        <a:t>Izzy and Asha need a space to call their own, away from difficult families, the Skull brothers and the trouble they bring. But the derelict building site where they stake their claim already belongs to something else, a wilderness they never expected and an injured wolf that desperately needs their help. Can they reconnect to the wild and save the wolf? Or is their pack too weak to fight much stronger powers? A stunning tale of our lost connection to nature and the wild that hides in us all, from renowned storyteller Gill Lewis.</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tc>
                  <a:txBody>
                    <a:bodyPr/>
                    <a:lstStyle/>
                    <a:p>
                      <a:pPr algn="l">
                        <a:lnSpc>
                          <a:spcPct val="110000"/>
                        </a:lnSpc>
                        <a:spcAft>
                          <a:spcPts val="600"/>
                        </a:spcAft>
                      </a:pPr>
                      <a:r>
                        <a:rPr lang="en-GB" sz="1000" dirty="0">
                          <a:effectLst/>
                        </a:rPr>
                        <a:t>Particularly suitable for reluctant or dyslexic readers, it is accessible and provides a enjoyable tale.</a:t>
                      </a:r>
                    </a:p>
                    <a:p>
                      <a:pPr algn="l">
                        <a:lnSpc>
                          <a:spcPct val="110000"/>
                        </a:lnSpc>
                        <a:spcAft>
                          <a:spcPts val="600"/>
                        </a:spcAft>
                      </a:pPr>
                      <a:r>
                        <a:rPr lang="en-GB" sz="1000" dirty="0">
                          <a:effectLst/>
                        </a:rPr>
                        <a:t>Animals, thought-provoking </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973" marR="64973" marT="0" marB="0"/>
                </a:tc>
                <a:extLst>
                  <a:ext uri="{0D108BD9-81ED-4DB2-BD59-A6C34878D82A}">
                    <a16:rowId xmlns:a16="http://schemas.microsoft.com/office/drawing/2014/main" val="4290060081"/>
                  </a:ext>
                </a:extLst>
              </a:tr>
            </a:tbl>
          </a:graphicData>
        </a:graphic>
      </p:graphicFrame>
    </p:spTree>
    <p:extLst>
      <p:ext uri="{BB962C8B-B14F-4D97-AF65-F5344CB8AC3E}">
        <p14:creationId xmlns:p14="http://schemas.microsoft.com/office/powerpoint/2010/main" val="35228650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2" ma:contentTypeDescription="Create a new document." ma:contentTypeScope="" ma:versionID="5c0cfbefe576ca4b1b4ce793e1924731">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c718f42a66d4b6307f100f22e365e506"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2.xml><?xml version="1.0" encoding="utf-8"?>
<ds:datastoreItem xmlns:ds="http://schemas.openxmlformats.org/officeDocument/2006/customXml" ds:itemID="{81429D3F-B6D0-4703-9689-0CE15CEF2049}">
  <ds:schemaRefs>
    <ds:schemaRef ds:uri="http://schemas.microsoft.com/office/2006/metadata/properties"/>
    <ds:schemaRef ds:uri="http://schemas.microsoft.com/office/infopath/2007/PartnerControls"/>
    <ds:schemaRef ds:uri="648e69cc-640f-431f-b062-262d95adac52"/>
    <ds:schemaRef ds:uri="061ec3ad-226f-4eb4-9e91-45b4f692dd17"/>
  </ds:schemaRefs>
</ds:datastoreItem>
</file>

<file path=customXml/itemProps3.xml><?xml version="1.0" encoding="utf-8"?>
<ds:datastoreItem xmlns:ds="http://schemas.openxmlformats.org/officeDocument/2006/customXml" ds:itemID="{AD9A3161-ED27-4727-BA32-7B6DBE285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1483</Words>
  <Application>Microsoft Office PowerPoint</Application>
  <PresentationFormat>A4 Paper (210x297 mm)</PresentationFormat>
  <Paragraphs>95</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Narrow</vt:lpstr>
      <vt:lpstr>Calibri</vt:lpstr>
      <vt:lpstr>Calibri Light</vt:lpstr>
      <vt:lpstr>Comic Sans MS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landrews</cp:lastModifiedBy>
  <cp:revision>30</cp:revision>
  <dcterms:created xsi:type="dcterms:W3CDTF">2020-04-17T10:06:09Z</dcterms:created>
  <dcterms:modified xsi:type="dcterms:W3CDTF">2022-07-18T13:39:24Z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