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60" d="100"/>
          <a:sy n="60" d="100"/>
        </p:scale>
        <p:origin x="24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09/12/2022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9" name="Rectangle 48">
            <a:extLst>
              <a:ext uri="{FF2B5EF4-FFF2-40B4-BE49-F238E27FC236}">
                <a16:creationId xmlns:a16="http://schemas.microsoft.com/office/drawing/2014/main" id="{FCC4F3D7-9E65-ABE4-8357-7C6057335BE2}"/>
              </a:ext>
            </a:extLst>
          </p:cNvPr>
          <p:cNvSpPr/>
          <p:nvPr/>
        </p:nvSpPr>
        <p:spPr>
          <a:xfrm>
            <a:off x="2640330" y="1784574"/>
            <a:ext cx="3990928" cy="346830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this particular book and not something else?</a:t>
            </a:r>
          </a:p>
          <a:p>
            <a:r>
              <a:rPr lang="en-GB" sz="1100" dirty="0">
                <a:solidFill>
                  <a:schemeClr val="tx1"/>
                </a:solidFill>
              </a:rPr>
              <a:t>Space inherently feeds children’s fascination </a:t>
            </a:r>
            <a:r>
              <a:rPr lang="en-US" sz="1100" dirty="0">
                <a:solidFill>
                  <a:schemeClr val="tx1"/>
                </a:solidFill>
                <a:effectLst/>
                <a:ea typeface="Times New Roman" panose="02020603050405020304" pitchFamily="18" charset="0"/>
                <a:cs typeface="Calibri" panose="020F0502020204030204" pitchFamily="34" charset="0"/>
              </a:rPr>
              <a:t>– you simply cannot help but be in awe of the infinite, always evolving space and this Year 5 unit on space and our solar system is sure to captivate our children’s imagination and curiosity. During this unit, Year 5 look at both fiction and non-fiction alongside each other to build their understanding and feed their imaginations further about the universe.  Year 5 use The Iron Man to set the scene and </a:t>
            </a:r>
            <a:r>
              <a:rPr lang="en-US" sz="1100" dirty="0" err="1">
                <a:solidFill>
                  <a:schemeClr val="tx1"/>
                </a:solidFill>
                <a:effectLst/>
                <a:ea typeface="Times New Roman" panose="02020603050405020304" pitchFamily="18" charset="0"/>
                <a:cs typeface="Calibri" panose="020F0502020204030204" pitchFamily="34" charset="0"/>
              </a:rPr>
              <a:t>Muscliff</a:t>
            </a:r>
            <a:r>
              <a:rPr lang="en-US" sz="1100" dirty="0">
                <a:solidFill>
                  <a:schemeClr val="tx1"/>
                </a:solidFill>
                <a:effectLst/>
                <a:ea typeface="Times New Roman" panose="02020603050405020304" pitchFamily="18" charset="0"/>
                <a:cs typeface="Calibri" panose="020F0502020204030204" pitchFamily="34" charset="0"/>
              </a:rPr>
              <a:t> children enjoy Ted Hughes’</a:t>
            </a:r>
            <a:r>
              <a:rPr lang="en-US" sz="1100" b="0" i="0" dirty="0">
                <a:solidFill>
                  <a:schemeClr val="tx1"/>
                </a:solidFill>
                <a:effectLst/>
              </a:rPr>
              <a:t> beautiful tale of understanding and tolerance; this </a:t>
            </a:r>
            <a:r>
              <a:rPr lang="en-US" sz="1100" dirty="0">
                <a:solidFill>
                  <a:schemeClr val="tx1"/>
                </a:solidFill>
              </a:rPr>
              <a:t>book frames the space topic whilst also </a:t>
            </a:r>
            <a:r>
              <a:rPr lang="en-US" sz="1100" b="0" i="0" dirty="0">
                <a:solidFill>
                  <a:schemeClr val="tx1"/>
                </a:solidFill>
                <a:effectLst/>
              </a:rPr>
              <a:t>reinforcing our school values and our commitment to inclusion. </a:t>
            </a:r>
          </a:p>
          <a:p>
            <a:r>
              <a:rPr lang="en-US" sz="1100" b="0" i="0" dirty="0">
                <a:solidFill>
                  <a:srgbClr val="111111"/>
                </a:solidFill>
                <a:effectLst/>
              </a:rPr>
              <a:t>The Iron Man is a goldmine when it comes to developing English skills: story structure, drama, use of adjectives or simile, this book has it all. And, of course, it also features one of the greatest modern fairytale characters ever created. </a:t>
            </a:r>
            <a:r>
              <a:rPr lang="en-US" sz="1100" dirty="0">
                <a:solidFill>
                  <a:schemeClr val="tx1"/>
                </a:solidFill>
              </a:rPr>
              <a:t>We enjoy the descriptions within this book and appreciate how Ted Hughes uses repetition,  imagery and figurative language to bring this metal man to life.</a:t>
            </a:r>
            <a:endParaRPr lang="en-GB" sz="1200"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t>
            </a:r>
            <a:r>
              <a:rPr lang="en-GB" sz="2800" b="1" dirty="0">
                <a:solidFill>
                  <a:schemeClr val="tx1"/>
                </a:solidFill>
              </a:rPr>
              <a:t>he Iron Man</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878782"/>
            <a:ext cx="6455787" cy="200094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100" dirty="0">
              <a:solidFill>
                <a:schemeClr val="tx1"/>
              </a:solidFill>
              <a:latin typeface="Calibri" panose="020F0502020204030204" pitchFamily="34" charset="0"/>
              <a:cs typeface="Calibri" panose="020F0502020204030204" pitchFamily="34" charset="0"/>
            </a:endParaRPr>
          </a:p>
          <a:p>
            <a:pPr algn="ctr"/>
            <a:r>
              <a:rPr lang="en-GB" sz="1100" dirty="0">
                <a:solidFill>
                  <a:schemeClr val="tx1"/>
                </a:solidFill>
                <a:latin typeface="Calibri" panose="020F0502020204030204" pitchFamily="34" charset="0"/>
                <a:cs typeface="Calibri" panose="020F0502020204030204" pitchFamily="34" charset="0"/>
              </a:rPr>
              <a:t>During this term, we will focus on building on the skills we developed in the Autumn term – we will continue looking at a range of clause types, introducing parenthesis using brackets and dashes. We will recap figurative language, and how this can be used in conjunction with other phrases, such as adverbial and prepositional phrases. We will focus on creating good quality setting descriptions, as well as developing characters in detail when looking forward to our next text. </a:t>
            </a:r>
          </a:p>
          <a:p>
            <a:pPr algn="ctr"/>
            <a:endParaRPr lang="en-GB" sz="1100" dirty="0">
              <a:solidFill>
                <a:schemeClr val="tx1"/>
              </a:solidFill>
              <a:latin typeface="Calibri" panose="020F0502020204030204" pitchFamily="34" charset="0"/>
              <a:cs typeface="Calibri" panose="020F0502020204030204" pitchFamily="34" charset="0"/>
            </a:endParaRPr>
          </a:p>
          <a:p>
            <a:pPr algn="ctr"/>
            <a:r>
              <a:rPr lang="en-GB" sz="1100" dirty="0">
                <a:solidFill>
                  <a:schemeClr val="tx1"/>
                </a:solidFill>
                <a:latin typeface="Calibri" panose="020F0502020204030204" pitchFamily="34" charset="0"/>
                <a:cs typeface="Calibri" panose="020F0502020204030204" pitchFamily="34" charset="0"/>
              </a:rPr>
              <a:t>This will also be combined with high-quality structural aspects, such as the use of semi-colons and the impact of this on both descriptive and formal writing. We will also secure our knowledge of a wider range of tenses, and the different verb forms of ‘to be’.</a:t>
            </a: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175471" y="5327072"/>
            <a:ext cx="6455787" cy="141240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r>
              <a:rPr lang="en-GB" sz="1200" b="1" dirty="0">
                <a:solidFill>
                  <a:schemeClr val="tx1"/>
                </a:solidFill>
              </a:rPr>
              <a:t>Writing Composition in school:</a:t>
            </a:r>
          </a:p>
          <a:p>
            <a:r>
              <a:rPr lang="en-GB" sz="1200" dirty="0">
                <a:solidFill>
                  <a:schemeClr val="tx1"/>
                </a:solidFill>
              </a:rPr>
              <a:t>Throughout this unit, Year 5 will develop their formal, non-fiction writing skills based around our beautiful text. Using key events from the text, we will write a persuasive letter to the government complaining about Iron Man, and then write a report on the damage caused. We will also develop our skills of recall and accuracy when writing a recount of our visit to Winchester Science museum. Key structural elements such as paragraphing, using a range of clauses and key vocabulary will be essential for this. </a:t>
            </a:r>
          </a:p>
        </p:txBody>
      </p:sp>
      <p:pic>
        <p:nvPicPr>
          <p:cNvPr id="3" name="Picture 2" descr="The Iron Man by Ted Hughes (9780571348596/Paperback) | LoveReading4Kids">
            <a:extLst>
              <a:ext uri="{FF2B5EF4-FFF2-40B4-BE49-F238E27FC236}">
                <a16:creationId xmlns:a16="http://schemas.microsoft.com/office/drawing/2014/main" id="{BEED71D8-A6A3-16CB-AB79-40CB8252C84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5471" y="1806723"/>
            <a:ext cx="2362815" cy="3446154"/>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82395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algn="ctr"/>
            <a:endParaRPr lang="en-GB" sz="1200" b="1" dirty="0">
              <a:solidFill>
                <a:schemeClr val="tx1"/>
              </a:solidFill>
            </a:endParaRPr>
          </a:p>
          <a:p>
            <a:r>
              <a:rPr lang="en-GB" sz="1100" dirty="0">
                <a:solidFill>
                  <a:schemeClr val="tx1"/>
                </a:solidFill>
              </a:rPr>
              <a:t>Here are the writing tasks that will appear each week this half term on the homework sheet in the red folder. The tasks here mirror the children’s learning in class. As always, the task is secondary to the conversation you have with your child about their learning. It’s that chat that will support your child most with their progress and understanding!</a:t>
            </a:r>
          </a:p>
          <a:p>
            <a:pPr marL="228600" indent="-228600">
              <a:buAutoNum type="arabicParenR"/>
            </a:pPr>
            <a:r>
              <a:rPr lang="en-GB" sz="1100" dirty="0">
                <a:solidFill>
                  <a:schemeClr val="tx1"/>
                </a:solidFill>
              </a:rPr>
              <a:t>Draw a mechanical giant from your own imagination. It doesn’t have to be an iron man – it could be a mechanical beast, an iron dog or a metal moggy. Which key features would you label and what would these be made from? </a:t>
            </a:r>
          </a:p>
          <a:p>
            <a:pPr marL="228600" indent="-228600">
              <a:buAutoNum type="arabicParenR"/>
            </a:pPr>
            <a:r>
              <a:rPr lang="en-GB" sz="1100" dirty="0">
                <a:solidFill>
                  <a:schemeClr val="tx1"/>
                </a:solidFill>
              </a:rPr>
              <a:t>What was the best part of Winchester Science Museum? Pick one feature that you enjoyed a write a short advert for that part of the museum so that other children would be persuaded to visit.</a:t>
            </a:r>
          </a:p>
          <a:p>
            <a:pPr marL="228600" indent="-228600">
              <a:buAutoNum type="arabicParenR"/>
            </a:pPr>
            <a:r>
              <a:rPr lang="en-GB" sz="1100" dirty="0">
                <a:solidFill>
                  <a:schemeClr val="tx1"/>
                </a:solidFill>
              </a:rPr>
              <a:t>Research one planet in the Solar System. What is special about that one planet and how does it compare to Earth? You could write a paragraph or could create a non-fiction page. Invest as much time and effort as she feel fit.</a:t>
            </a:r>
          </a:p>
          <a:p>
            <a:pPr marL="228600" indent="-228600">
              <a:buAutoNum type="arabicParenR"/>
            </a:pPr>
            <a:r>
              <a:rPr lang="en-GB" sz="1100" dirty="0">
                <a:solidFill>
                  <a:schemeClr val="tx1"/>
                </a:solidFill>
              </a:rPr>
              <a:t>We have had another look at parenthesis recently in school. Write 8 sentences, one for of the different planets but use parenthesis in each sentence. For example, Mars, which is the fourth planet from the sun, is known as a cold and dusty world. </a:t>
            </a:r>
          </a:p>
          <a:p>
            <a:pPr marL="228600" indent="-228600">
              <a:buAutoNum type="arabicParenR"/>
            </a:pPr>
            <a:r>
              <a:rPr lang="en-GB" sz="1100" dirty="0">
                <a:solidFill>
                  <a:schemeClr val="tx1"/>
                </a:solidFill>
              </a:rPr>
              <a:t> Imagine you are an astronaut on the moon. Write a diary about a moon walk you had! How did it feel to walk without gravity? What did Earth look like? We want you to really go for description in this task.</a:t>
            </a:r>
          </a:p>
          <a:p>
            <a:pPr marL="228600" indent="-228600">
              <a:buAutoNum type="arabicParenR"/>
            </a:pPr>
            <a:r>
              <a:rPr lang="en-GB" sz="1100" dirty="0">
                <a:solidFill>
                  <a:schemeClr val="tx1"/>
                </a:solidFill>
              </a:rPr>
              <a:t>Soon we will be finding out about the Greeks. Find out about where the planets in our solar system got their names. Are there any other features of the night sky that link to the Greeks? </a:t>
            </a:r>
          </a:p>
          <a:p>
            <a:endParaRPr lang="en-GB" sz="1100"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062542"/>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r>
              <a:rPr lang="en-GB" sz="1200" b="1" dirty="0">
                <a:solidFill>
                  <a:schemeClr val="tx1"/>
                </a:solidFill>
              </a:rPr>
              <a:t> </a:t>
            </a: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n,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5" name="Picture 4" descr="The Kid Who Came From Space eBook : Welford, Ross: Amazon.co.uk: Kindle  Store">
            <a:extLst>
              <a:ext uri="{FF2B5EF4-FFF2-40B4-BE49-F238E27FC236}">
                <a16:creationId xmlns:a16="http://schemas.microsoft.com/office/drawing/2014/main" id="{FA92F862-461F-4B38-1C72-38D8BCA485F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7037" y="6229695"/>
            <a:ext cx="1769615" cy="2698556"/>
          </a:xfrm>
          <a:prstGeom prst="rect">
            <a:avLst/>
          </a:prstGeom>
          <a:noFill/>
          <a:ln>
            <a:noFill/>
          </a:ln>
        </p:spPr>
      </p:pic>
      <p:pic>
        <p:nvPicPr>
          <p:cNvPr id="6" name="Picture 5" descr="The Wild Robot : Brown, Peter: Amazon.co.uk: Books">
            <a:extLst>
              <a:ext uri="{FF2B5EF4-FFF2-40B4-BE49-F238E27FC236}">
                <a16:creationId xmlns:a16="http://schemas.microsoft.com/office/drawing/2014/main" id="{B6310222-5683-1F64-8350-68E013E16B9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33360" y="5744117"/>
            <a:ext cx="1769615" cy="2529324"/>
          </a:xfrm>
          <a:prstGeom prst="rect">
            <a:avLst/>
          </a:prstGeom>
          <a:noFill/>
          <a:ln>
            <a:noFill/>
          </a:ln>
        </p:spPr>
      </p:pic>
      <p:pic>
        <p:nvPicPr>
          <p:cNvPr id="7" name="Picture 6" descr="Stig of the Dump (A Puffin Book) : King, Clive, Ardizzone, Edward:  Amazon.co.uk: Books">
            <a:extLst>
              <a:ext uri="{FF2B5EF4-FFF2-40B4-BE49-F238E27FC236}">
                <a16:creationId xmlns:a16="http://schemas.microsoft.com/office/drawing/2014/main" id="{48457BF7-3E08-E7D1-8EDB-884C614B9A5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94021" y="6560182"/>
            <a:ext cx="1559441" cy="2394834"/>
          </a:xfrm>
          <a:prstGeom prst="rect">
            <a:avLst/>
          </a:prstGeom>
          <a:noFill/>
          <a:ln>
            <a:noFill/>
          </a:ln>
        </p:spPr>
      </p:pic>
      <p:pic>
        <p:nvPicPr>
          <p:cNvPr id="14" name="Picture 13" descr="Text&#10;&#10;Description automatically generated">
            <a:extLst>
              <a:ext uri="{FF2B5EF4-FFF2-40B4-BE49-F238E27FC236}">
                <a16:creationId xmlns:a16="http://schemas.microsoft.com/office/drawing/2014/main" id="{7F01AD00-BDCC-3E53-366F-45B04384743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44508" y="5722725"/>
            <a:ext cx="1761164" cy="2682457"/>
          </a:xfrm>
          <a:prstGeom prst="rect">
            <a:avLst/>
          </a:prstGeom>
          <a:noFill/>
          <a:ln>
            <a:noFill/>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a:extLst>
              <a:ext uri="{FF2B5EF4-FFF2-40B4-BE49-F238E27FC236}">
                <a16:creationId xmlns:a16="http://schemas.microsoft.com/office/drawing/2014/main" id="{7D94B6F2-7A05-D378-E556-6494425F9F5E}"/>
              </a:ext>
            </a:extLst>
          </p:cNvPr>
          <p:cNvGraphicFramePr>
            <a:graphicFrameLocks noGrp="1"/>
          </p:cNvGraphicFramePr>
          <p:nvPr>
            <p:extLst>
              <p:ext uri="{D42A27DB-BD31-4B8C-83A1-F6EECF244321}">
                <p14:modId xmlns:p14="http://schemas.microsoft.com/office/powerpoint/2010/main" val="3609592355"/>
              </p:ext>
            </p:extLst>
          </p:nvPr>
        </p:nvGraphicFramePr>
        <p:xfrm>
          <a:off x="237068" y="1416746"/>
          <a:ext cx="6265332" cy="7473255"/>
        </p:xfrm>
        <a:graphic>
          <a:graphicData uri="http://schemas.openxmlformats.org/drawingml/2006/table">
            <a:tbl>
              <a:tblPr firstRow="1" firstCol="1" bandRow="1">
                <a:tableStyleId>{5C22544A-7EE6-4342-B048-85BDC9FD1C3A}</a:tableStyleId>
              </a:tblPr>
              <a:tblGrid>
                <a:gridCol w="853784">
                  <a:extLst>
                    <a:ext uri="{9D8B030D-6E8A-4147-A177-3AD203B41FA5}">
                      <a16:colId xmlns:a16="http://schemas.microsoft.com/office/drawing/2014/main" val="2281645726"/>
                    </a:ext>
                  </a:extLst>
                </a:gridCol>
                <a:gridCol w="4097622">
                  <a:extLst>
                    <a:ext uri="{9D8B030D-6E8A-4147-A177-3AD203B41FA5}">
                      <a16:colId xmlns:a16="http://schemas.microsoft.com/office/drawing/2014/main" val="1540774080"/>
                    </a:ext>
                  </a:extLst>
                </a:gridCol>
                <a:gridCol w="1313926">
                  <a:extLst>
                    <a:ext uri="{9D8B030D-6E8A-4147-A177-3AD203B41FA5}">
                      <a16:colId xmlns:a16="http://schemas.microsoft.com/office/drawing/2014/main" val="2125651266"/>
                    </a:ext>
                  </a:extLst>
                </a:gridCol>
              </a:tblGrid>
              <a:tr h="399828">
                <a:tc>
                  <a:txBody>
                    <a:bodyPr/>
                    <a:lstStyle/>
                    <a:p>
                      <a:pPr algn="l">
                        <a:lnSpc>
                          <a:spcPct val="110000"/>
                        </a:lnSpc>
                        <a:spcAft>
                          <a:spcPts val="600"/>
                        </a:spcAft>
                      </a:pPr>
                      <a:r>
                        <a:rPr lang="en-US" sz="900">
                          <a:effectLst/>
                        </a:rPr>
                        <a:t>Book Title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900" dirty="0">
                          <a:effectLst/>
                        </a:rPr>
                        <a:t>What is it about?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900">
                          <a:effectLst/>
                        </a:rPr>
                        <a:t>Why it’s chosen?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295331055"/>
                  </a:ext>
                </a:extLst>
              </a:tr>
              <a:tr h="1631503">
                <a:tc>
                  <a:txBody>
                    <a:bodyPr/>
                    <a:lstStyle/>
                    <a:p>
                      <a:pPr algn="l">
                        <a:lnSpc>
                          <a:spcPct val="110000"/>
                        </a:lnSpc>
                        <a:spcAft>
                          <a:spcPts val="600"/>
                        </a:spcAft>
                      </a:pPr>
                      <a:r>
                        <a:rPr lang="en-US" sz="900" kern="1800" dirty="0">
                          <a:effectLst/>
                        </a:rPr>
                        <a:t>The accidental time traveler (James MacKay)</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One ordinary day, Saul is on his way to the corner shop when a girl appears suddenly in the middle of the road. She doesn't understand traffic, or the things in shops, and she's wearing a long dress with ruffled sleeves. Her name is Agatha Black.</a:t>
                      </a:r>
                      <a:br>
                        <a:rPr lang="en-US" sz="1100" dirty="0">
                          <a:effectLst/>
                        </a:rPr>
                      </a:br>
                      <a:br>
                        <a:rPr lang="en-US" sz="1100" dirty="0">
                          <a:effectLst/>
                        </a:rPr>
                      </a:br>
                      <a:r>
                        <a:rPr lang="en-US" sz="1100" dirty="0">
                          <a:effectLst/>
                        </a:rPr>
                        <a:t>Agatha Black is from 1812, and Saul needs to find a way to get her back there. With help from his mates Will and Robbie, he tries to work out how to make time travel happen.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Funny, action adventure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045973751"/>
                  </a:ext>
                </a:extLst>
              </a:tr>
              <a:tr h="1836784">
                <a:tc>
                  <a:txBody>
                    <a:bodyPr/>
                    <a:lstStyle/>
                    <a:p>
                      <a:pPr algn="l">
                        <a:lnSpc>
                          <a:spcPct val="110000"/>
                        </a:lnSpc>
                        <a:spcAft>
                          <a:spcPts val="600"/>
                        </a:spcAft>
                      </a:pPr>
                      <a:r>
                        <a:rPr lang="en-US" sz="900">
                          <a:effectLst/>
                        </a:rPr>
                        <a:t>Stig of the dump by (Clive King)</a:t>
                      </a:r>
                      <a:endParaRPr lang="en-GB" sz="900">
                        <a:effectLst/>
                      </a:endParaRPr>
                    </a:p>
                    <a:p>
                      <a:pPr algn="l">
                        <a:lnSpc>
                          <a:spcPct val="110000"/>
                        </a:lnSpc>
                        <a:spcAft>
                          <a:spcPts val="600"/>
                        </a:spcAft>
                      </a:pPr>
                      <a:r>
                        <a:rPr lang="en-US"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Barney is a solitary little boy, given to wandering off by himself. One day he is lying on the edge of a disused chalk-pit when it gives way and he lands in a sort of cave. Here he meets 'somebody with a lot of shaggy hair and two bright black eyes' wearing a rabbit skin and speaking in grunts. He names him </a:t>
                      </a:r>
                      <a:r>
                        <a:rPr lang="en-US" sz="1100" dirty="0" err="1">
                          <a:effectLst/>
                        </a:rPr>
                        <a:t>Stig</a:t>
                      </a:r>
                      <a:r>
                        <a:rPr lang="en-US" sz="1100" dirty="0">
                          <a:effectLst/>
                        </a:rPr>
                        <a:t>. Of course nobody believes Barney when he tells his family all about </a:t>
                      </a:r>
                      <a:r>
                        <a:rPr lang="en-US" sz="1100" dirty="0" err="1">
                          <a:effectLst/>
                        </a:rPr>
                        <a:t>Stig</a:t>
                      </a:r>
                      <a:r>
                        <a:rPr lang="en-US" sz="1100" dirty="0">
                          <a:effectLst/>
                        </a:rPr>
                        <a:t>, but for Barney cave-man </a:t>
                      </a:r>
                      <a:r>
                        <a:rPr lang="en-US" sz="1100" dirty="0" err="1">
                          <a:effectLst/>
                        </a:rPr>
                        <a:t>Stig</a:t>
                      </a:r>
                      <a:r>
                        <a:rPr lang="en-US" sz="1100" dirty="0">
                          <a:effectLst/>
                        </a:rPr>
                        <a:t> is totally real. They become great friends, learning each others ways and embarking on a series of unforgettable adventures.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Modern classic, adventure,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312240170"/>
                  </a:ext>
                </a:extLst>
              </a:tr>
              <a:tr h="1015666">
                <a:tc>
                  <a:txBody>
                    <a:bodyPr/>
                    <a:lstStyle/>
                    <a:p>
                      <a:pPr algn="l" fontAlgn="base">
                        <a:lnSpc>
                          <a:spcPct val="110000"/>
                        </a:lnSpc>
                        <a:spcAft>
                          <a:spcPts val="600"/>
                        </a:spcAft>
                      </a:pPr>
                      <a:r>
                        <a:rPr lang="en-US" sz="900">
                          <a:effectLst/>
                        </a:rPr>
                        <a:t>The Wild Robot (Peter Brown)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When robot Roz crash lands on an island, she's forced to fight for survival. The only way Roz can live is by learning about her new environment from the island's hostile animal inhabitants. But when she finds herself taking care of a baby goose, all the animals pitch in and teach Roz how to thrive in this new world.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Robot like key text, rich language, short chapters, develops inference skills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382813874"/>
                  </a:ext>
                </a:extLst>
              </a:tr>
              <a:tr h="2589474">
                <a:tc>
                  <a:txBody>
                    <a:bodyPr/>
                    <a:lstStyle/>
                    <a:p>
                      <a:pPr algn="l">
                        <a:lnSpc>
                          <a:spcPct val="110000"/>
                        </a:lnSpc>
                        <a:spcAft>
                          <a:spcPts val="600"/>
                        </a:spcAft>
                      </a:pPr>
                      <a:r>
                        <a:rPr lang="en-US" sz="900">
                          <a:effectLst/>
                        </a:rPr>
                        <a:t>The kid who came from space (Ross Welford)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1050"/>
                        </a:spcAft>
                      </a:pPr>
                      <a:r>
                        <a:rPr lang="en-GB" sz="1100" dirty="0">
                          <a:effectLst/>
                        </a:rPr>
                        <a:t>A small village in the wilds of Northumberland is rocked by the disappearance of twelve-year-old Tammy. Only her twin brother, Ethan, knows she is safe – and the extraordinary truth of where she is. It is a secret he must keep, or risk never seeing her again.</a:t>
                      </a:r>
                    </a:p>
                    <a:p>
                      <a:pPr algn="l">
                        <a:lnSpc>
                          <a:spcPct val="110000"/>
                        </a:lnSpc>
                        <a:spcAft>
                          <a:spcPts val="1050"/>
                        </a:spcAft>
                      </a:pPr>
                      <a:r>
                        <a:rPr lang="en-GB" sz="1100" dirty="0">
                          <a:effectLst/>
                        </a:rPr>
                        <a:t>But that doesn’t mean he’s going to give up.</a:t>
                      </a:r>
                    </a:p>
                    <a:p>
                      <a:pPr algn="l">
                        <a:lnSpc>
                          <a:spcPct val="110000"/>
                        </a:lnSpc>
                        <a:spcAft>
                          <a:spcPts val="1050"/>
                        </a:spcAft>
                      </a:pPr>
                      <a:r>
                        <a:rPr lang="en-GB" sz="1100" dirty="0">
                          <a:effectLst/>
                        </a:rPr>
                        <a:t>Together with his friend Iggy and the mysterious (and very hairy) </a:t>
                      </a:r>
                      <a:r>
                        <a:rPr lang="en-GB" sz="1100" dirty="0" err="1">
                          <a:effectLst/>
                        </a:rPr>
                        <a:t>Hellyann</a:t>
                      </a:r>
                      <a:r>
                        <a:rPr lang="en-GB" sz="1100" dirty="0">
                          <a:effectLst/>
                        </a:rPr>
                        <a:t>, Ethan teams up with a spaceship called Philip, and Suzy the trained chicken, for a nail-biting chase to get his sister back… that will take him further than anyone has ever been before.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sibling connection, friendship and interstellar adventure, witty, space </a:t>
                      </a:r>
                      <a:r>
                        <a:rPr lang="en-US" sz="1100" dirty="0" err="1">
                          <a:effectLst/>
                        </a:rPr>
                        <a:t>themelinked</a:t>
                      </a:r>
                      <a:r>
                        <a:rPr lang="en-US" sz="1100" dirty="0">
                          <a:effectLst/>
                        </a:rPr>
                        <a:t> to topic</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3679831775"/>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EEAF046E-7345-4DA9-9288-C3658B780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1345</Words>
  <Application>Microsoft Office PowerPoint</Application>
  <PresentationFormat>A4 Paper (210x297 mm)</PresentationFormat>
  <Paragraphs>111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74</cp:revision>
  <cp:lastPrinted>2022-12-01T12:26:52Z</cp:lastPrinted>
  <dcterms:created xsi:type="dcterms:W3CDTF">2020-04-17T10:06:09Z</dcterms:created>
  <dcterms:modified xsi:type="dcterms:W3CDTF">2022-12-09T14:06:57Z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