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5" r:id="rId7"/>
    <p:sldId id="264" r:id="rId8"/>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9515DA-2B49-410C-9047-459A50F311F1}" v="25" dt="2024-11-11T12:11:22.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2670" y="-121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rews" userId="4f892c4b-d5a5-474a-a433-9cd4ecd3bc79" providerId="ADAL" clId="{D89515DA-2B49-410C-9047-459A50F311F1}"/>
    <pc:docChg chg="undo custSel modSld">
      <pc:chgData name="landrews" userId="4f892c4b-d5a5-474a-a433-9cd4ecd3bc79" providerId="ADAL" clId="{D89515DA-2B49-410C-9047-459A50F311F1}" dt="2024-11-11T12:11:22.905" v="612" actId="1076"/>
      <pc:docMkLst>
        <pc:docMk/>
      </pc:docMkLst>
      <pc:sldChg chg="addSp delSp modSp mod">
        <pc:chgData name="landrews" userId="4f892c4b-d5a5-474a-a433-9cd4ecd3bc79" providerId="ADAL" clId="{D89515DA-2B49-410C-9047-459A50F311F1}" dt="2024-11-11T12:09:56.927" v="560" actId="478"/>
        <pc:sldMkLst>
          <pc:docMk/>
          <pc:sldMk cId="1654508146" sldId="263"/>
        </pc:sldMkLst>
        <pc:spChg chg="add mod">
          <ac:chgData name="landrews" userId="4f892c4b-d5a5-474a-a433-9cd4ecd3bc79" providerId="ADAL" clId="{D89515DA-2B49-410C-9047-459A50F311F1}" dt="2024-11-11T12:09:48.960" v="555" actId="14100"/>
          <ac:spMkLst>
            <pc:docMk/>
            <pc:sldMk cId="1654508146" sldId="263"/>
            <ac:spMk id="3" creationId="{9FA0558A-956A-FF59-1B3F-93C2EFBAE8B6}"/>
          </ac:spMkLst>
        </pc:spChg>
        <pc:spChg chg="add del mod">
          <ac:chgData name="landrews" userId="4f892c4b-d5a5-474a-a433-9cd4ecd3bc79" providerId="ADAL" clId="{D89515DA-2B49-410C-9047-459A50F311F1}" dt="2024-11-11T12:08:43.811" v="541" actId="478"/>
          <ac:spMkLst>
            <pc:docMk/>
            <pc:sldMk cId="1654508146" sldId="263"/>
            <ac:spMk id="16" creationId="{9B72E381-55A1-826F-EE74-997551EAB0DA}"/>
          </ac:spMkLst>
        </pc:spChg>
        <pc:spChg chg="mod">
          <ac:chgData name="landrews" userId="4f892c4b-d5a5-474a-a433-9cd4ecd3bc79" providerId="ADAL" clId="{D89515DA-2B49-410C-9047-459A50F311F1}" dt="2024-11-11T12:09:34.530" v="551" actId="1076"/>
          <ac:spMkLst>
            <pc:docMk/>
            <pc:sldMk cId="1654508146" sldId="263"/>
            <ac:spMk id="49" creationId="{FCC4F3D7-9E65-ABE4-8357-7C6057335BE2}"/>
          </ac:spMkLst>
        </pc:spChg>
        <pc:picChg chg="del">
          <ac:chgData name="landrews" userId="4f892c4b-d5a5-474a-a433-9cd4ecd3bc79" providerId="ADAL" clId="{D89515DA-2B49-410C-9047-459A50F311F1}" dt="2024-11-11T12:08:43.811" v="541" actId="478"/>
          <ac:picMkLst>
            <pc:docMk/>
            <pc:sldMk cId="1654508146" sldId="263"/>
            <ac:picMk id="2" creationId="{67C68B79-69D8-778C-B9D3-FF715E0C38C7}"/>
          </ac:picMkLst>
        </pc:picChg>
        <pc:picChg chg="add mod">
          <ac:chgData name="landrews" userId="4f892c4b-d5a5-474a-a433-9cd4ecd3bc79" providerId="ADAL" clId="{D89515DA-2B49-410C-9047-459A50F311F1}" dt="2024-11-11T12:09:45.073" v="554" actId="14100"/>
          <ac:picMkLst>
            <pc:docMk/>
            <pc:sldMk cId="1654508146" sldId="263"/>
            <ac:picMk id="4" creationId="{71A1B93F-A9FD-81BD-8DEA-B41F41F1D844}"/>
          </ac:picMkLst>
        </pc:picChg>
        <pc:picChg chg="del">
          <ac:chgData name="landrews" userId="4f892c4b-d5a5-474a-a433-9cd4ecd3bc79" providerId="ADAL" clId="{D89515DA-2B49-410C-9047-459A50F311F1}" dt="2024-11-11T12:09:56.927" v="560" actId="478"/>
          <ac:picMkLst>
            <pc:docMk/>
            <pc:sldMk cId="1654508146" sldId="263"/>
            <ac:picMk id="8" creationId="{DB3FAF0D-940B-4A74-A09F-8C433CAA6434}"/>
          </ac:picMkLst>
        </pc:picChg>
        <pc:picChg chg="del">
          <ac:chgData name="landrews" userId="4f892c4b-d5a5-474a-a433-9cd4ecd3bc79" providerId="ADAL" clId="{D89515DA-2B49-410C-9047-459A50F311F1}" dt="2024-11-11T12:09:54.113" v="556" actId="478"/>
          <ac:picMkLst>
            <pc:docMk/>
            <pc:sldMk cId="1654508146" sldId="263"/>
            <ac:picMk id="9" creationId="{8E0DC850-C8B3-4331-8845-1E6DC421D2A3}"/>
          </ac:picMkLst>
        </pc:picChg>
        <pc:picChg chg="del">
          <ac:chgData name="landrews" userId="4f892c4b-d5a5-474a-a433-9cd4ecd3bc79" providerId="ADAL" clId="{D89515DA-2B49-410C-9047-459A50F311F1}" dt="2024-11-11T12:09:54.818" v="557" actId="478"/>
          <ac:picMkLst>
            <pc:docMk/>
            <pc:sldMk cId="1654508146" sldId="263"/>
            <ac:picMk id="10" creationId="{9B880F79-2391-4A17-ADBB-504D325820C5}"/>
          </ac:picMkLst>
        </pc:picChg>
        <pc:picChg chg="del">
          <ac:chgData name="landrews" userId="4f892c4b-d5a5-474a-a433-9cd4ecd3bc79" providerId="ADAL" clId="{D89515DA-2B49-410C-9047-459A50F311F1}" dt="2024-11-11T12:09:55.497" v="558" actId="478"/>
          <ac:picMkLst>
            <pc:docMk/>
            <pc:sldMk cId="1654508146" sldId="263"/>
            <ac:picMk id="11" creationId="{42A8BEE8-C61C-49E8-95C8-C8955DAF7583}"/>
          </ac:picMkLst>
        </pc:picChg>
        <pc:picChg chg="del">
          <ac:chgData name="landrews" userId="4f892c4b-d5a5-474a-a433-9cd4ecd3bc79" providerId="ADAL" clId="{D89515DA-2B49-410C-9047-459A50F311F1}" dt="2024-11-11T12:09:56.094" v="559" actId="478"/>
          <ac:picMkLst>
            <pc:docMk/>
            <pc:sldMk cId="1654508146" sldId="263"/>
            <ac:picMk id="12" creationId="{C975B6B5-FBA7-4B14-B4CB-CDD6D8777A0A}"/>
          </ac:picMkLst>
        </pc:picChg>
        <pc:picChg chg="del">
          <ac:chgData name="landrews" userId="4f892c4b-d5a5-474a-a433-9cd4ecd3bc79" providerId="ADAL" clId="{D89515DA-2B49-410C-9047-459A50F311F1}" dt="2024-11-11T12:08:43.811" v="541" actId="478"/>
          <ac:picMkLst>
            <pc:docMk/>
            <pc:sldMk cId="1654508146" sldId="263"/>
            <ac:picMk id="3074" creationId="{B4475D6D-4800-D030-06E1-C65719B36053}"/>
          </ac:picMkLst>
        </pc:picChg>
        <pc:picChg chg="del">
          <ac:chgData name="landrews" userId="4f892c4b-d5a5-474a-a433-9cd4ecd3bc79" providerId="ADAL" clId="{D89515DA-2B49-410C-9047-459A50F311F1}" dt="2024-11-11T12:08:43.811" v="541" actId="478"/>
          <ac:picMkLst>
            <pc:docMk/>
            <pc:sldMk cId="1654508146" sldId="263"/>
            <ac:picMk id="3076" creationId="{2CA52565-BEBB-D060-7D8C-A33E94CF1DC5}"/>
          </ac:picMkLst>
        </pc:picChg>
        <pc:picChg chg="del">
          <ac:chgData name="landrews" userId="4f892c4b-d5a5-474a-a433-9cd4ecd3bc79" providerId="ADAL" clId="{D89515DA-2B49-410C-9047-459A50F311F1}" dt="2024-11-11T12:08:43.811" v="541" actId="478"/>
          <ac:picMkLst>
            <pc:docMk/>
            <pc:sldMk cId="1654508146" sldId="263"/>
            <ac:picMk id="3078" creationId="{6803C16B-D5E7-E9BD-7466-37D611A1EAD4}"/>
          </ac:picMkLst>
        </pc:picChg>
      </pc:sldChg>
      <pc:sldChg chg="addSp delSp modSp mod">
        <pc:chgData name="landrews" userId="4f892c4b-d5a5-474a-a433-9cd4ecd3bc79" providerId="ADAL" clId="{D89515DA-2B49-410C-9047-459A50F311F1}" dt="2024-11-11T12:11:22.905" v="612" actId="1076"/>
        <pc:sldMkLst>
          <pc:docMk/>
          <pc:sldMk cId="3033794955" sldId="265"/>
        </pc:sldMkLst>
        <pc:spChg chg="add mod">
          <ac:chgData name="landrews" userId="4f892c4b-d5a5-474a-a433-9cd4ecd3bc79" providerId="ADAL" clId="{D89515DA-2B49-410C-9047-459A50F311F1}" dt="2024-11-11T12:10:42.138" v="594" actId="1076"/>
          <ac:spMkLst>
            <pc:docMk/>
            <pc:sldMk cId="3033794955" sldId="265"/>
            <ac:spMk id="2" creationId="{BF9671E6-25FC-2E3F-98D9-64660C28AC41}"/>
          </ac:spMkLst>
        </pc:spChg>
        <pc:spChg chg="del mod">
          <ac:chgData name="landrews" userId="4f892c4b-d5a5-474a-a433-9cd4ecd3bc79" providerId="ADAL" clId="{D89515DA-2B49-410C-9047-459A50F311F1}" dt="2024-11-11T12:10:51.208" v="598" actId="478"/>
          <ac:spMkLst>
            <pc:docMk/>
            <pc:sldMk cId="3033794955" sldId="265"/>
            <ac:spMk id="4" creationId="{7896FC71-F62E-A30B-93D0-74E329EC83C5}"/>
          </ac:spMkLst>
        </pc:spChg>
        <pc:spChg chg="del mod">
          <ac:chgData name="landrews" userId="4f892c4b-d5a5-474a-a433-9cd4ecd3bc79" providerId="ADAL" clId="{D89515DA-2B49-410C-9047-459A50F311F1}" dt="2024-11-11T12:08:55.547" v="543" actId="478"/>
          <ac:spMkLst>
            <pc:docMk/>
            <pc:sldMk cId="3033794955" sldId="265"/>
            <ac:spMk id="5" creationId="{66109A00-7056-45E1-ACA8-E714221B5B07}"/>
          </ac:spMkLst>
        </pc:spChg>
        <pc:spChg chg="del">
          <ac:chgData name="landrews" userId="4f892c4b-d5a5-474a-a433-9cd4ecd3bc79" providerId="ADAL" clId="{D89515DA-2B49-410C-9047-459A50F311F1}" dt="2024-11-11T12:01:45.307" v="0" actId="478"/>
          <ac:spMkLst>
            <pc:docMk/>
            <pc:sldMk cId="3033794955" sldId="265"/>
            <ac:spMk id="49" creationId="{FCC4F3D7-9E65-ABE4-8357-7C6057335BE2}"/>
          </ac:spMkLst>
        </pc:spChg>
        <pc:picChg chg="add mod">
          <ac:chgData name="landrews" userId="4f892c4b-d5a5-474a-a433-9cd4ecd3bc79" providerId="ADAL" clId="{D89515DA-2B49-410C-9047-459A50F311F1}" dt="2024-11-11T12:11:16.241" v="609" actId="1076"/>
          <ac:picMkLst>
            <pc:docMk/>
            <pc:sldMk cId="3033794955" sldId="265"/>
            <ac:picMk id="3" creationId="{7C325924-E675-4307-2DFF-FAAC1BB567A4}"/>
          </ac:picMkLst>
        </pc:picChg>
        <pc:picChg chg="del">
          <ac:chgData name="landrews" userId="4f892c4b-d5a5-474a-a433-9cd4ecd3bc79" providerId="ADAL" clId="{D89515DA-2B49-410C-9047-459A50F311F1}" dt="2024-11-11T12:09:28.868" v="550" actId="478"/>
          <ac:picMkLst>
            <pc:docMk/>
            <pc:sldMk cId="3033794955" sldId="265"/>
            <ac:picMk id="6" creationId="{55B52A2E-375D-8025-BF4F-2DF00E8ED777}"/>
          </ac:picMkLst>
        </pc:picChg>
        <pc:picChg chg="add mod">
          <ac:chgData name="landrews" userId="4f892c4b-d5a5-474a-a433-9cd4ecd3bc79" providerId="ADAL" clId="{D89515DA-2B49-410C-9047-459A50F311F1}" dt="2024-11-11T12:11:22.905" v="612" actId="1076"/>
          <ac:picMkLst>
            <pc:docMk/>
            <pc:sldMk cId="3033794955" sldId="265"/>
            <ac:picMk id="7" creationId="{658B9DC0-4B2F-BCE3-EDA4-38A554F1C812}"/>
          </ac:picMkLst>
        </pc:picChg>
        <pc:picChg chg="del">
          <ac:chgData name="landrews" userId="4f892c4b-d5a5-474a-a433-9cd4ecd3bc79" providerId="ADAL" clId="{D89515DA-2B49-410C-9047-459A50F311F1}" dt="2024-11-11T12:01:55.650" v="5" actId="478"/>
          <ac:picMkLst>
            <pc:docMk/>
            <pc:sldMk cId="3033794955" sldId="265"/>
            <ac:picMk id="8" creationId="{DB3FAF0D-940B-4A74-A09F-8C433CAA6434}"/>
          </ac:picMkLst>
        </pc:picChg>
        <pc:picChg chg="del">
          <ac:chgData name="landrews" userId="4f892c4b-d5a5-474a-a433-9cd4ecd3bc79" providerId="ADAL" clId="{D89515DA-2B49-410C-9047-459A50F311F1}" dt="2024-11-11T12:01:51.775" v="1" actId="478"/>
          <ac:picMkLst>
            <pc:docMk/>
            <pc:sldMk cId="3033794955" sldId="265"/>
            <ac:picMk id="9" creationId="{8E0DC850-C8B3-4331-8845-1E6DC421D2A3}"/>
          </ac:picMkLst>
        </pc:picChg>
        <pc:picChg chg="del">
          <ac:chgData name="landrews" userId="4f892c4b-d5a5-474a-a433-9cd4ecd3bc79" providerId="ADAL" clId="{D89515DA-2B49-410C-9047-459A50F311F1}" dt="2024-11-11T12:01:53.587" v="2" actId="478"/>
          <ac:picMkLst>
            <pc:docMk/>
            <pc:sldMk cId="3033794955" sldId="265"/>
            <ac:picMk id="10" creationId="{9B880F79-2391-4A17-ADBB-504D325820C5}"/>
          </ac:picMkLst>
        </pc:picChg>
        <pc:picChg chg="del">
          <ac:chgData name="landrews" userId="4f892c4b-d5a5-474a-a433-9cd4ecd3bc79" providerId="ADAL" clId="{D89515DA-2B49-410C-9047-459A50F311F1}" dt="2024-11-11T12:01:54.264" v="3" actId="478"/>
          <ac:picMkLst>
            <pc:docMk/>
            <pc:sldMk cId="3033794955" sldId="265"/>
            <ac:picMk id="11" creationId="{42A8BEE8-C61C-49E8-95C8-C8955DAF7583}"/>
          </ac:picMkLst>
        </pc:picChg>
        <pc:picChg chg="del">
          <ac:chgData name="landrews" userId="4f892c4b-d5a5-474a-a433-9cd4ecd3bc79" providerId="ADAL" clId="{D89515DA-2B49-410C-9047-459A50F311F1}" dt="2024-11-11T12:01:55.003" v="4" actId="478"/>
          <ac:picMkLst>
            <pc:docMk/>
            <pc:sldMk cId="3033794955" sldId="265"/>
            <ac:picMk id="12" creationId="{C975B6B5-FBA7-4B14-B4CB-CDD6D8777A0A}"/>
          </ac:picMkLst>
        </pc:picChg>
        <pc:picChg chg="add mod">
          <ac:chgData name="landrews" userId="4f892c4b-d5a5-474a-a433-9cd4ecd3bc79" providerId="ADAL" clId="{D89515DA-2B49-410C-9047-459A50F311F1}" dt="2024-11-11T12:11:20.875" v="611" actId="14100"/>
          <ac:picMkLst>
            <pc:docMk/>
            <pc:sldMk cId="3033794955" sldId="265"/>
            <ac:picMk id="14" creationId="{6C7A54EB-5A62-2E4C-73E8-560B5B713FD0}"/>
          </ac:picMkLst>
        </pc:picChg>
        <pc:picChg chg="add mod">
          <ac:chgData name="landrews" userId="4f892c4b-d5a5-474a-a433-9cd4ecd3bc79" providerId="ADAL" clId="{D89515DA-2B49-410C-9047-459A50F311F1}" dt="2024-11-11T12:11:05.554" v="604" actId="14100"/>
          <ac:picMkLst>
            <pc:docMk/>
            <pc:sldMk cId="3033794955" sldId="265"/>
            <ac:picMk id="15" creationId="{76683169-DB2E-0C15-1758-BF82A833BD80}"/>
          </ac:picMkLst>
        </pc:picChg>
        <pc:picChg chg="mod">
          <ac:chgData name="landrews" userId="4f892c4b-d5a5-474a-a433-9cd4ecd3bc79" providerId="ADAL" clId="{D89515DA-2B49-410C-9047-459A50F311F1}" dt="2024-11-11T12:11:01.795" v="602" actId="14100"/>
          <ac:picMkLst>
            <pc:docMk/>
            <pc:sldMk cId="3033794955" sldId="265"/>
            <ac:picMk id="1026" creationId="{6E89AD52-1330-07E7-7D25-75418A6D46F8}"/>
          </ac:picMkLst>
        </pc:picChg>
      </pc:sldChg>
    </pc:docChg>
  </pc:docChgLst>
  <pc:docChgLst>
    <pc:chgData name="landrews" userId="4f892c4b-d5a5-474a-a433-9cd4ecd3bc79" providerId="ADAL" clId="{D8C6C6A5-38D9-4F86-8013-82140BED07E6}"/>
    <pc:docChg chg="modSld">
      <pc:chgData name="landrews" userId="4f892c4b-d5a5-474a-a433-9cd4ecd3bc79" providerId="ADAL" clId="{D8C6C6A5-38D9-4F86-8013-82140BED07E6}" dt="2024-09-20T11:13:12.135" v="8" actId="1076"/>
      <pc:docMkLst>
        <pc:docMk/>
      </pc:docMkLst>
      <pc:sldChg chg="modSp mod">
        <pc:chgData name="landrews" userId="4f892c4b-d5a5-474a-a433-9cd4ecd3bc79" providerId="ADAL" clId="{D8C6C6A5-38D9-4F86-8013-82140BED07E6}" dt="2024-09-20T11:13:12.135" v="8" actId="1076"/>
        <pc:sldMkLst>
          <pc:docMk/>
          <pc:sldMk cId="3033794955" sldId="265"/>
        </pc:sldMkLst>
        <pc:spChg chg="mod">
          <ac:chgData name="landrews" userId="4f892c4b-d5a5-474a-a433-9cd4ecd3bc79" providerId="ADAL" clId="{D8C6C6A5-38D9-4F86-8013-82140BED07E6}" dt="2024-09-20T11:12:41.104" v="1" actId="1076"/>
          <ac:spMkLst>
            <pc:docMk/>
            <pc:sldMk cId="3033794955" sldId="265"/>
            <ac:spMk id="4" creationId="{7896FC71-F62E-A30B-93D0-74E329EC83C5}"/>
          </ac:spMkLst>
        </pc:spChg>
        <pc:spChg chg="mod">
          <ac:chgData name="landrews" userId="4f892c4b-d5a5-474a-a433-9cd4ecd3bc79" providerId="ADAL" clId="{D8C6C6A5-38D9-4F86-8013-82140BED07E6}" dt="2024-09-20T11:13:12.135" v="8" actId="1076"/>
          <ac:spMkLst>
            <pc:docMk/>
            <pc:sldMk cId="3033794955" sldId="265"/>
            <ac:spMk id="5" creationId="{66109A00-7056-45E1-ACA8-E714221B5B0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53943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66187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10335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41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23925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59496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11/11/2024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96865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11/11/2024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0251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11/11/2024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4060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20739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2903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11/11/2024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1579736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sp>
        <p:nvSpPr>
          <p:cNvPr id="49" name="Rectangle 48">
            <a:extLst>
              <a:ext uri="{FF2B5EF4-FFF2-40B4-BE49-F238E27FC236}">
                <a16:creationId xmlns:a16="http://schemas.microsoft.com/office/drawing/2014/main" id="{FCC4F3D7-9E65-ABE4-8357-7C6057335BE2}"/>
              </a:ext>
            </a:extLst>
          </p:cNvPr>
          <p:cNvSpPr/>
          <p:nvPr/>
        </p:nvSpPr>
        <p:spPr>
          <a:xfrm>
            <a:off x="3006247" y="1841454"/>
            <a:ext cx="3625011" cy="672332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300000"/>
              </a:lnSpc>
            </a:pPr>
            <a:r>
              <a:rPr lang="en-GB" sz="1200" b="1" dirty="0">
                <a:solidFill>
                  <a:schemeClr val="tx1"/>
                </a:solidFill>
              </a:rPr>
              <a:t>Why this particular book and not something else?</a:t>
            </a:r>
          </a:p>
          <a:p>
            <a:pPr>
              <a:lnSpc>
                <a:spcPct val="115000"/>
              </a:lnSpc>
              <a:spcAft>
                <a:spcPts val="800"/>
              </a:spcAft>
            </a:pPr>
            <a:r>
              <a:rPr lang="en-GB" sz="1200" kern="100" dirty="0">
                <a:solidFill>
                  <a:schemeClr val="tx1"/>
                </a:solidFill>
                <a:effectLst/>
                <a:ea typeface="Aptos" panose="020B0004020202020204" pitchFamily="34" charset="0"/>
                <a:cs typeface="Times New Roman" panose="02020603050405020304" pitchFamily="18" charset="0"/>
              </a:rPr>
              <a:t>The grown-ups in school read children’s books too! We are always on the look-out for different books so that we can share the best texts to get our children talking. That’s what makes our curriculum so special – the fact that we can change it so that it always reflects our school. Now, this book – The Cloud Thief – was one book that many teachers were reading over the summer holidays. We loved it! It got us talking! And we are confident that Year 5 children will share our enthusiasm. </a:t>
            </a:r>
          </a:p>
          <a:p>
            <a:pPr>
              <a:lnSpc>
                <a:spcPct val="115000"/>
              </a:lnSpc>
              <a:spcAft>
                <a:spcPts val="800"/>
              </a:spcAft>
            </a:pPr>
            <a:r>
              <a:rPr lang="en-GB" sz="1200" kern="100" dirty="0">
                <a:solidFill>
                  <a:schemeClr val="tx1"/>
                </a:solidFill>
                <a:effectLst/>
                <a:ea typeface="Aptos" panose="020B0004020202020204" pitchFamily="34" charset="0"/>
                <a:cs typeface="Times New Roman" panose="02020603050405020304" pitchFamily="18" charset="0"/>
              </a:rPr>
              <a:t>The Cloud Thief is set in a society where water is scarce. There has been a climate ‘shift.’ Communities have to pay a private company to deliver clouds to produce rain. </a:t>
            </a:r>
          </a:p>
          <a:p>
            <a:pPr>
              <a:lnSpc>
                <a:spcPct val="115000"/>
              </a:lnSpc>
              <a:spcAft>
                <a:spcPts val="800"/>
              </a:spcAft>
            </a:pPr>
            <a:r>
              <a:rPr lang="en-GB" sz="1200" kern="100" dirty="0">
                <a:solidFill>
                  <a:schemeClr val="tx1"/>
                </a:solidFill>
                <a:effectLst/>
                <a:ea typeface="Aptos" panose="020B0004020202020204" pitchFamily="34" charset="0"/>
                <a:cs typeface="Times New Roman" panose="02020603050405020304" pitchFamily="18" charset="0"/>
              </a:rPr>
              <a:t>Of course, this is an excellent opportunity to learn about the water cycle (in science) and about evaporation and changing states. Children will understand how vital water is to life. </a:t>
            </a:r>
          </a:p>
          <a:p>
            <a:pPr>
              <a:lnSpc>
                <a:spcPct val="115000"/>
              </a:lnSpc>
              <a:spcAft>
                <a:spcPts val="800"/>
              </a:spcAft>
            </a:pPr>
            <a:r>
              <a:rPr lang="en-GB" sz="1200" kern="100" dirty="0">
                <a:solidFill>
                  <a:schemeClr val="tx1"/>
                </a:solidFill>
                <a:effectLst/>
                <a:ea typeface="Aptos" panose="020B0004020202020204" pitchFamily="34" charset="0"/>
                <a:cs typeface="Times New Roman" panose="02020603050405020304" pitchFamily="18" charset="0"/>
              </a:rPr>
              <a:t>From an English perspective, we think this book is something a little bit different! It will present the question, ‘What if?’</a:t>
            </a:r>
          </a:p>
          <a:p>
            <a:pPr>
              <a:lnSpc>
                <a:spcPct val="115000"/>
              </a:lnSpc>
              <a:spcAft>
                <a:spcPts val="800"/>
              </a:spcAft>
            </a:pPr>
            <a:r>
              <a:rPr lang="en-GB" sz="1200" kern="100" dirty="0">
                <a:solidFill>
                  <a:schemeClr val="tx1"/>
                </a:solidFill>
                <a:effectLst/>
                <a:ea typeface="Aptos" panose="020B0004020202020204" pitchFamily="34" charset="0"/>
                <a:cs typeface="Times New Roman" panose="02020603050405020304" pitchFamily="18" charset="0"/>
              </a:rPr>
              <a:t>The plot very much reminded us of a story that the children will likely be familiar with already – The Lorax (Dr Seuss). Reading the rhyming story of The Lorax (it’s very short) and watching the film of The Lorax at home might be a good way to get talking about The Cloud Thief.</a:t>
            </a:r>
          </a:p>
          <a:p>
            <a:pPr>
              <a:lnSpc>
                <a:spcPct val="115000"/>
              </a:lnSpc>
              <a:spcAft>
                <a:spcPts val="800"/>
              </a:spcAft>
            </a:pPr>
            <a:endParaRPr lang="en-GB" sz="1200" b="1" kern="100" dirty="0">
              <a:solidFill>
                <a:schemeClr val="tx1"/>
              </a:solidFill>
              <a:cs typeface="Times New Roman" panose="02020603050405020304" pitchFamily="18" charset="0"/>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2400" b="1" dirty="0">
                <a:solidFill>
                  <a:schemeClr val="tx1"/>
                </a:solidFill>
                <a:latin typeface="Calibri" panose="020F0502020204030204" pitchFamily="34" charset="0"/>
                <a:cs typeface="Calibri" panose="020F0502020204030204" pitchFamily="34" charset="0"/>
              </a:rPr>
              <a:t>The Cloud Thief</a:t>
            </a:r>
          </a:p>
          <a:p>
            <a:pPr algn="ctr"/>
            <a:endParaRPr lang="en-GB" dirty="0"/>
          </a:p>
        </p:txBody>
      </p:sp>
      <p:sp>
        <p:nvSpPr>
          <p:cNvPr id="51" name="Rectangle 50">
            <a:extLst>
              <a:ext uri="{FF2B5EF4-FFF2-40B4-BE49-F238E27FC236}">
                <a16:creationId xmlns:a16="http://schemas.microsoft.com/office/drawing/2014/main" id="{FF0A0C2D-53E1-DCE5-3229-DFA113DB078B}"/>
              </a:ext>
            </a:extLst>
          </p:cNvPr>
          <p:cNvSpPr/>
          <p:nvPr/>
        </p:nvSpPr>
        <p:spPr>
          <a:xfrm>
            <a:off x="175473" y="6262241"/>
            <a:ext cx="2692988" cy="230253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School values this book reinforces:</a:t>
            </a:r>
          </a:p>
          <a:p>
            <a:endParaRPr lang="en-GB" sz="1200" b="1" dirty="0">
              <a:solidFill>
                <a:schemeClr val="tx1"/>
              </a:solidFill>
            </a:endParaRPr>
          </a:p>
          <a:p>
            <a:r>
              <a:rPr lang="en-GB" sz="1200" kern="100" dirty="0">
                <a:solidFill>
                  <a:schemeClr val="tx1"/>
                </a:solidFill>
                <a:effectLst/>
                <a:ea typeface="Aptos" panose="020B0004020202020204" pitchFamily="34" charset="0"/>
                <a:cs typeface="Times New Roman" panose="02020603050405020304" pitchFamily="18" charset="0"/>
              </a:rPr>
              <a:t>The Cloud Thief will prompt the children to consider their </a:t>
            </a:r>
            <a:r>
              <a:rPr lang="en-GB" sz="1200" b="1" kern="100" dirty="0">
                <a:solidFill>
                  <a:schemeClr val="tx1"/>
                </a:solidFill>
                <a:effectLst/>
                <a:ea typeface="Aptos" panose="020B0004020202020204" pitchFamily="34" charset="0"/>
                <a:cs typeface="Times New Roman" panose="02020603050405020304" pitchFamily="18" charset="0"/>
              </a:rPr>
              <a:t>responsibility</a:t>
            </a:r>
            <a:r>
              <a:rPr lang="en-GB" sz="1200" kern="100" dirty="0">
                <a:solidFill>
                  <a:schemeClr val="tx1"/>
                </a:solidFill>
                <a:effectLst/>
                <a:ea typeface="Aptos" panose="020B0004020202020204" pitchFamily="34" charset="0"/>
                <a:cs typeface="Times New Roman" panose="02020603050405020304" pitchFamily="18" charset="0"/>
              </a:rPr>
              <a:t> as global citizens. On a much smaller scale, we are responsible for our school and ensuring that we look after it well. But in a wider context, they will be more aware of climate-friendly decisions they can make in their daily lives</a:t>
            </a:r>
            <a:r>
              <a:rPr lang="en-GB" sz="1100" kern="100" dirty="0">
                <a:effectLst/>
                <a:ea typeface="Aptos" panose="020B0004020202020204" pitchFamily="34" charset="0"/>
                <a:cs typeface="Times New Roman" panose="02020603050405020304" pitchFamily="18" charset="0"/>
              </a:rPr>
              <a:t>.  </a:t>
            </a:r>
          </a:p>
          <a:p>
            <a:endPar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The Cloud Thief : Nicol, James: Amazon.sg: Books">
            <a:extLst>
              <a:ext uri="{FF2B5EF4-FFF2-40B4-BE49-F238E27FC236}">
                <a16:creationId xmlns:a16="http://schemas.microsoft.com/office/drawing/2014/main" id="{8F146591-E9DA-D844-EA2C-10192C10B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7" y="1813250"/>
            <a:ext cx="2707013" cy="43439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Cloud Thief: a spellbinding cosy eco fantasy from the author of The  Apprentice Witch : Nicol, James: Amazon.co.uk: Books">
            <a:extLst>
              <a:ext uri="{FF2B5EF4-FFF2-40B4-BE49-F238E27FC236}">
                <a16:creationId xmlns:a16="http://schemas.microsoft.com/office/drawing/2014/main" id="{7F417D2C-A47E-6660-A7EB-C2A040DDB7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396" b="15175"/>
          <a:stretch/>
        </p:blipFill>
        <p:spPr bwMode="auto">
          <a:xfrm>
            <a:off x="176054" y="8669792"/>
            <a:ext cx="6455787" cy="111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sp>
        <p:nvSpPr>
          <p:cNvPr id="49" name="Rectangle 48">
            <a:extLst>
              <a:ext uri="{FF2B5EF4-FFF2-40B4-BE49-F238E27FC236}">
                <a16:creationId xmlns:a16="http://schemas.microsoft.com/office/drawing/2014/main" id="{FCC4F3D7-9E65-ABE4-8357-7C6057335BE2}"/>
              </a:ext>
            </a:extLst>
          </p:cNvPr>
          <p:cNvSpPr/>
          <p:nvPr/>
        </p:nvSpPr>
        <p:spPr>
          <a:xfrm>
            <a:off x="125487" y="5486655"/>
            <a:ext cx="6535410" cy="366427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Writing Homework</a:t>
            </a:r>
            <a:endParaRPr lang="en-GB" sz="12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Here is a brief summary of all of the written homework tasks that will be set this half term. Each task will be explained in more detail each week in the red homework folder. The homework closely mirrors the skills that the children will learn in English.</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1: a character description that suggests mystery and makes the reader inquisitive. Using a thesaurus would support this.</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2: find relative clauses and understand how they give extra information to a noun.</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3: explore how the order of a sentence changes how the reader emphasises each sentence part in a different way.</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4: explore similes and metaphors in a description of an autumn night.</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5: personification as a skill to enhance descriptions. Nouns take on human characteristics. For example, ‘the leaves danced across the playground.’</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6: idioms and figurative language, such as ‘it’s raining cats and dogs.’</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7: a setting description using the skills of adverbs of time, manner and place.</a:t>
            </a:r>
          </a:p>
          <a:p>
            <a:pPr algn="ctr"/>
            <a:endParaRPr lang="en-GB" sz="1200" b="1" dirty="0">
              <a:solidFill>
                <a:schemeClr val="tx1"/>
              </a:solidFill>
            </a:endParaRPr>
          </a:p>
        </p:txBody>
      </p:sp>
      <p:sp>
        <p:nvSpPr>
          <p:cNvPr id="3" name="Rectangle 2">
            <a:extLst>
              <a:ext uri="{FF2B5EF4-FFF2-40B4-BE49-F238E27FC236}">
                <a16:creationId xmlns:a16="http://schemas.microsoft.com/office/drawing/2014/main" id="{9FA0558A-956A-FF59-1B3F-93C2EFBAE8B6}"/>
              </a:ext>
            </a:extLst>
          </p:cNvPr>
          <p:cNvSpPr/>
          <p:nvPr/>
        </p:nvSpPr>
        <p:spPr>
          <a:xfrm>
            <a:off x="125487" y="1189491"/>
            <a:ext cx="6530435" cy="249788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pPr>
              <a:lnSpc>
                <a:spcPct val="115000"/>
              </a:lnSpc>
              <a:spcAft>
                <a:spcPts val="800"/>
              </a:spcAft>
            </a:pPr>
            <a:r>
              <a:rPr lang="en-GB" sz="1100" kern="100" dirty="0">
                <a:solidFill>
                  <a:schemeClr val="tx1"/>
                </a:solidFill>
                <a:effectLst/>
                <a:ea typeface="Aptos" panose="020B0004020202020204" pitchFamily="34" charset="0"/>
                <a:cs typeface="Times New Roman" panose="02020603050405020304" pitchFamily="18" charset="0"/>
              </a:rPr>
              <a:t>The Cloud Thief will introduce the term ‘dystopia.’ The purpose of dystopian fiction is to serve as a warning about how things could go wrong if we don't change. </a:t>
            </a:r>
          </a:p>
          <a:p>
            <a:r>
              <a:rPr lang="en-GB" sz="1100" dirty="0">
                <a:solidFill>
                  <a:schemeClr val="tx1"/>
                </a:solidFill>
                <a:cs typeface="Calibri" panose="020F0502020204030204" pitchFamily="34" charset="0"/>
              </a:rPr>
              <a:t>In our previous unit before the half term break, children created engaging descriptions using Charlie and the Chocolate Factory. In this unit, we explore the skills that the author uses to not only engage and entertain but to warn, to persuade and to prompt a change. This book provides us with a good opportunity to create dystopian setting description of a scorched earth. We will create vivid descriptions of a land deprived of rain and will place these within some free-verse poetry.</a:t>
            </a:r>
          </a:p>
          <a:p>
            <a:endParaRPr lang="en-GB" sz="1100" dirty="0">
              <a:solidFill>
                <a:schemeClr val="tx1"/>
              </a:solidFill>
              <a:cs typeface="Calibri" panose="020F0502020204030204" pitchFamily="34" charset="0"/>
            </a:endParaRPr>
          </a:p>
          <a:p>
            <a:r>
              <a:rPr lang="en-GB" sz="1100" dirty="0">
                <a:solidFill>
                  <a:schemeClr val="tx1"/>
                </a:solidFill>
                <a:cs typeface="Calibri" panose="020F0502020204030204" pitchFamily="34" charset="0"/>
              </a:rPr>
              <a:t>Alongside our study of The Cloud Thief, we will also look at explanation texts and how information is organised so that a process is made clear to a reader.  We will use this to support in our explanation of the water cycle.</a:t>
            </a:r>
          </a:p>
        </p:txBody>
      </p:sp>
      <p:pic>
        <p:nvPicPr>
          <p:cNvPr id="4" name="Picture 2" descr="The Cloud Thief: a spellbinding cosy eco fantasy from the author of The  Apprentice Witch : Nicol, James: Amazon.co.uk: Books">
            <a:extLst>
              <a:ext uri="{FF2B5EF4-FFF2-40B4-BE49-F238E27FC236}">
                <a16:creationId xmlns:a16="http://schemas.microsoft.com/office/drawing/2014/main" id="{71A1B93F-A9FD-81BD-8DEA-B41F41F1D8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96" b="15175"/>
          <a:stretch/>
        </p:blipFill>
        <p:spPr bwMode="auto">
          <a:xfrm>
            <a:off x="120512" y="3883947"/>
            <a:ext cx="6535410" cy="140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pic>
        <p:nvPicPr>
          <p:cNvPr id="1026" name="Picture 2" descr="Into the Sideways World">
            <a:extLst>
              <a:ext uri="{FF2B5EF4-FFF2-40B4-BE49-F238E27FC236}">
                <a16:creationId xmlns:a16="http://schemas.microsoft.com/office/drawing/2014/main" id="{6E89AD52-1330-07E7-7D25-75418A6D46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45" t="3698" r="29288" b="2274"/>
          <a:stretch/>
        </p:blipFill>
        <p:spPr bwMode="auto">
          <a:xfrm>
            <a:off x="223459" y="6537567"/>
            <a:ext cx="1948241" cy="3070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F9671E6-25FC-2E3F-98D9-64660C28AC41}"/>
              </a:ext>
            </a:extLst>
          </p:cNvPr>
          <p:cNvSpPr/>
          <p:nvPr/>
        </p:nvSpPr>
        <p:spPr>
          <a:xfrm>
            <a:off x="127258" y="1252600"/>
            <a:ext cx="6535411" cy="52611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r>
              <a:rPr lang="en-GB" sz="1600" b="1" dirty="0">
                <a:solidFill>
                  <a:schemeClr val="tx1"/>
                </a:solidFill>
              </a:rPr>
              <a:t>Our Extended Book Spine</a:t>
            </a:r>
            <a:endParaRPr lang="en-GB" sz="1100" dirty="0">
              <a:solidFill>
                <a:schemeClr val="tx1"/>
              </a:solidFill>
            </a:endParaRPr>
          </a:p>
          <a:p>
            <a:endParaRPr lang="en-GB" sz="1100" dirty="0">
              <a:solidFill>
                <a:schemeClr val="tx1"/>
              </a:solidFill>
            </a:endParaRPr>
          </a:p>
        </p:txBody>
      </p:sp>
      <p:pic>
        <p:nvPicPr>
          <p:cNvPr id="3" name="Picture 4" descr="The Silver Boy (The Glass Children, 2): Amazon.co.uk: Ohlsson, Kristina,  Delargy, Marlaine: 9780440871170: Books">
            <a:extLst>
              <a:ext uri="{FF2B5EF4-FFF2-40B4-BE49-F238E27FC236}">
                <a16:creationId xmlns:a16="http://schemas.microsoft.com/office/drawing/2014/main" id="{7C325924-E675-4307-2DFF-FAAC1BB56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43" y="1927975"/>
            <a:ext cx="1986782" cy="3070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ime Travelling with a Hamster: Welford, Ross + Free Delivery">
            <a:extLst>
              <a:ext uri="{FF2B5EF4-FFF2-40B4-BE49-F238E27FC236}">
                <a16:creationId xmlns:a16="http://schemas.microsoft.com/office/drawing/2014/main" id="{658B9DC0-4B2F-BCE3-EDA4-38A554F1C8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696" y="4150242"/>
            <a:ext cx="1920574" cy="29397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oy In The Tower: Ho-Yen, Polly + Free Delivery">
            <a:extLst>
              <a:ext uri="{FF2B5EF4-FFF2-40B4-BE49-F238E27FC236}">
                <a16:creationId xmlns:a16="http://schemas.microsoft.com/office/drawing/2014/main" id="{6C7A54EB-5A62-2E4C-73E8-560B5B713F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1215" y="1865232"/>
            <a:ext cx="2011997" cy="3087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A Case of Misfortune: Book 2 (The Violet Veil Mysteries): Amazon.co.uk:  Cleverly, Sophie: 9780008308018: Books">
            <a:extLst>
              <a:ext uri="{FF2B5EF4-FFF2-40B4-BE49-F238E27FC236}">
                <a16:creationId xmlns:a16="http://schemas.microsoft.com/office/drawing/2014/main" id="{76683169-DB2E-0C15-1758-BF82A833BD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267" y="6676255"/>
            <a:ext cx="1948241" cy="293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9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 name="Table 1">
            <a:extLst>
              <a:ext uri="{FF2B5EF4-FFF2-40B4-BE49-F238E27FC236}">
                <a16:creationId xmlns:a16="http://schemas.microsoft.com/office/drawing/2014/main" id="{48DC6894-C44F-9CA3-5C7E-0F73F967E5A6}"/>
              </a:ext>
            </a:extLst>
          </p:cNvPr>
          <p:cNvGraphicFramePr>
            <a:graphicFrameLocks noGrp="1"/>
          </p:cNvGraphicFramePr>
          <p:nvPr>
            <p:extLst>
              <p:ext uri="{D42A27DB-BD31-4B8C-83A1-F6EECF244321}">
                <p14:modId xmlns:p14="http://schemas.microsoft.com/office/powerpoint/2010/main" val="3669341219"/>
              </p:ext>
            </p:extLst>
          </p:nvPr>
        </p:nvGraphicFramePr>
        <p:xfrm>
          <a:off x="228600" y="1348415"/>
          <a:ext cx="6358467" cy="7586143"/>
        </p:xfrm>
        <a:graphic>
          <a:graphicData uri="http://schemas.openxmlformats.org/drawingml/2006/table">
            <a:tbl>
              <a:tblPr firstRow="1" firstCol="1" bandRow="1">
                <a:tableStyleId>{5C22544A-7EE6-4342-B048-85BDC9FD1C3A}</a:tableStyleId>
              </a:tblPr>
              <a:tblGrid>
                <a:gridCol w="986092">
                  <a:extLst>
                    <a:ext uri="{9D8B030D-6E8A-4147-A177-3AD203B41FA5}">
                      <a16:colId xmlns:a16="http://schemas.microsoft.com/office/drawing/2014/main" val="2087739001"/>
                    </a:ext>
                  </a:extLst>
                </a:gridCol>
                <a:gridCol w="3331908">
                  <a:extLst>
                    <a:ext uri="{9D8B030D-6E8A-4147-A177-3AD203B41FA5}">
                      <a16:colId xmlns:a16="http://schemas.microsoft.com/office/drawing/2014/main" val="2469146643"/>
                    </a:ext>
                  </a:extLst>
                </a:gridCol>
                <a:gridCol w="2040467">
                  <a:extLst>
                    <a:ext uri="{9D8B030D-6E8A-4147-A177-3AD203B41FA5}">
                      <a16:colId xmlns:a16="http://schemas.microsoft.com/office/drawing/2014/main" val="4114613706"/>
                    </a:ext>
                  </a:extLst>
                </a:gridCol>
              </a:tblGrid>
              <a:tr h="392977">
                <a:tc>
                  <a:txBody>
                    <a:bodyPr/>
                    <a:lstStyle/>
                    <a:p>
                      <a:pPr algn="l">
                        <a:lnSpc>
                          <a:spcPct val="110000"/>
                        </a:lnSpc>
                        <a:spcAft>
                          <a:spcPts val="600"/>
                        </a:spcAft>
                      </a:pPr>
                      <a:r>
                        <a:rPr lang="en-GB" sz="1000">
                          <a:effectLst/>
                        </a:rPr>
                        <a:t>Book Title</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00">
                          <a:effectLst/>
                        </a:rPr>
                        <a:t>What is it about?</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00">
                          <a:effectLst/>
                        </a:rPr>
                        <a:t>What my teachers think about this book…</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extLst>
                  <a:ext uri="{0D108BD9-81ED-4DB2-BD59-A6C34878D82A}">
                    <a16:rowId xmlns:a16="http://schemas.microsoft.com/office/drawing/2014/main" val="2424732497"/>
                  </a:ext>
                </a:extLst>
              </a:tr>
              <a:tr h="1602139">
                <a:tc>
                  <a:txBody>
                    <a:bodyPr/>
                    <a:lstStyle/>
                    <a:p>
                      <a:pPr algn="l">
                        <a:lnSpc>
                          <a:spcPct val="110000"/>
                        </a:lnSpc>
                        <a:spcAft>
                          <a:spcPts val="600"/>
                        </a:spcAft>
                      </a:pPr>
                      <a:r>
                        <a:rPr lang="en-GB" sz="1000">
                          <a:effectLst/>
                        </a:rPr>
                        <a:t>The Silver Boy (Kristina Ohlsson)</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rPr>
                        <a:t>They thought ghosts didn't exist . . . But when Aladdin’s parents discover food is being stolen from their restaurant, he and his friends decide to investigate. Soon, Aladdin notices a strange boy – dressed in short trousers, despite the freezing cold. But as hard as he tries to catch him, the boy always disappears – leaving no tracks in the fresh snow. Before long, Aladdin and his friends are pulled into a web of secrets and history,</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latin typeface="Calibri" panose="020F0502020204030204" pitchFamily="34" charset="0"/>
                          <a:ea typeface="Times New Roman" panose="02020603050405020304" pitchFamily="18" charset="0"/>
                          <a:cs typeface="Times New Roman" panose="02020603050405020304" pitchFamily="18" charset="0"/>
                        </a:rPr>
                        <a:t>I think I have found my book for the evenings as winter approaches! This book comes with fantastic reviews and would suit children who enjoy mysteries. </a:t>
                      </a:r>
                    </a:p>
                  </a:txBody>
                  <a:tcPr marL="68196" marR="68196" marT="0" marB="0"/>
                </a:tc>
                <a:extLst>
                  <a:ext uri="{0D108BD9-81ED-4DB2-BD59-A6C34878D82A}">
                    <a16:rowId xmlns:a16="http://schemas.microsoft.com/office/drawing/2014/main" val="293788468"/>
                  </a:ext>
                </a:extLst>
              </a:tr>
              <a:tr h="1803666">
                <a:tc>
                  <a:txBody>
                    <a:bodyPr/>
                    <a:lstStyle/>
                    <a:p>
                      <a:pPr algn="l">
                        <a:lnSpc>
                          <a:spcPct val="110000"/>
                        </a:lnSpc>
                        <a:spcAft>
                          <a:spcPts val="600"/>
                        </a:spcAft>
                      </a:pPr>
                      <a:r>
                        <a:rPr lang="en-GB" sz="1000">
                          <a:effectLst/>
                        </a:rPr>
                        <a:t>The Violet Veil Mysteries (Sophie Cleverly)</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rPr>
                        <a:t>Violet Veil wants nothing more than to prove her worth and become her father’s apprentice at Veil &amp; Sons Undertakers. And one rain-soaked night she gets her chance when she meets a boy, Oliver, who is wandering around the graveyard. Only, the last time Violet saw Oliver, he was indoors and very much dead, waiting to be buried. Violet has just found her first case, and it doesn’t get bigger than this: can she, with the help of her dog, Bones, help Oliver solve his own ‘murder’?</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rPr>
                        <a:t>Parents might want to read this book themselves first as the story mentions death (she is the undertaker’s daughter). This book is fast paced and we think enticing. It has a strong female protagonist and may suit those children who enjoyed reading last year, The Firework Maker’s Daughter as there are similar themes.</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extLst>
                  <a:ext uri="{0D108BD9-81ED-4DB2-BD59-A6C34878D82A}">
                    <a16:rowId xmlns:a16="http://schemas.microsoft.com/office/drawing/2014/main" val="1332502971"/>
                  </a:ext>
                </a:extLst>
              </a:tr>
              <a:tr h="2093619">
                <a:tc>
                  <a:txBody>
                    <a:bodyPr/>
                    <a:lstStyle/>
                    <a:p>
                      <a:pPr algn="l">
                        <a:lnSpc>
                          <a:spcPct val="110000"/>
                        </a:lnSpc>
                        <a:spcAft>
                          <a:spcPts val="600"/>
                        </a:spcAft>
                      </a:pPr>
                      <a:r>
                        <a:rPr lang="en-GB" sz="1000">
                          <a:effectLst/>
                        </a:rPr>
                        <a:t>Boy in the Tower (Polly Ho-Yen)</a:t>
                      </a:r>
                    </a:p>
                    <a:p>
                      <a:pPr algn="l">
                        <a:lnSpc>
                          <a:spcPct val="110000"/>
                        </a:lnSpc>
                        <a:spcAft>
                          <a:spcPts val="600"/>
                        </a:spcAft>
                      </a:pPr>
                      <a:r>
                        <a:rPr lang="en-GB" sz="1000">
                          <a:effectLst/>
                        </a:rPr>
                        <a:t>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rPr>
                        <a:t>Ade loves living at the top of a tower block. From his window, he feels like he can see the whole world stretching out beneath him. His mum doesn't really like looking outside - but it's going outside that she hates. She prefers to sleep all day inside their tower, where it's safe.</a:t>
                      </a:r>
                      <a:br>
                        <a:rPr lang="en-GB" sz="1050" dirty="0">
                          <a:effectLst/>
                        </a:rPr>
                      </a:br>
                      <a:r>
                        <a:rPr lang="en-GB" sz="1050" dirty="0">
                          <a:effectLst/>
                        </a:rPr>
                        <a:t>Except it isn't any more. Strange plants have started to take over and tower blocks are falling down around them. Now Ade and his mum are trapped and there's no way out...</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rPr>
                        <a:t>This is a high quality text, full of tension written by a primary school teacher. The setting descriptions are very good. This would be a book for parents to enjoy alongside their child and would certainly support children’s writing skills.</a:t>
                      </a:r>
                    </a:p>
                    <a:p>
                      <a:pPr algn="l">
                        <a:lnSpc>
                          <a:spcPct val="110000"/>
                        </a:lnSpc>
                        <a:spcAft>
                          <a:spcPts val="600"/>
                        </a:spcAft>
                      </a:pPr>
                      <a:r>
                        <a:rPr lang="en-GB" sz="1050" dirty="0">
                          <a:effectLst/>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extLst>
                  <a:ext uri="{0D108BD9-81ED-4DB2-BD59-A6C34878D82A}">
                    <a16:rowId xmlns:a16="http://schemas.microsoft.com/office/drawing/2014/main" val="1875762762"/>
                  </a:ext>
                </a:extLst>
              </a:tr>
              <a:tr h="1693742">
                <a:tc>
                  <a:txBody>
                    <a:bodyPr/>
                    <a:lstStyle/>
                    <a:p>
                      <a:pPr algn="l">
                        <a:lnSpc>
                          <a:spcPct val="110000"/>
                        </a:lnSpc>
                        <a:spcAft>
                          <a:spcPts val="600"/>
                        </a:spcAft>
                      </a:pPr>
                      <a:r>
                        <a:rPr lang="en-GB" sz="1000">
                          <a:effectLst/>
                        </a:rPr>
                        <a:t>Time Travelling with a Hamster (Ross Wellford)</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a:effectLst/>
                        </a:rPr>
                        <a:t>“My dad died twice. Once when he was thirty nine and again four years later when he was twelve.” On Al Chaudhury’s twelfth birthday his beloved Grandpa Byron gives him a letter from Al’s late father. In it Al receives a mission: travel back to 1984 in a secret time machine and save his father’s life.</a:t>
                      </a:r>
                    </a:p>
                    <a:p>
                      <a:pPr algn="l">
                        <a:lnSpc>
                          <a:spcPct val="110000"/>
                        </a:lnSpc>
                        <a:spcAft>
                          <a:spcPts val="1050"/>
                        </a:spcAft>
                      </a:pPr>
                      <a:r>
                        <a:rPr lang="en-GB" sz="1050">
                          <a:effectLst/>
                        </a:rPr>
                        <a:t>Al soon discovers that time travel requires daring and imagination, all without losing his pet hamster.</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rPr>
                        <a:t>Adventure! Time travel! Hamsters! We know what Mr Barton will be reading this half term at home! </a:t>
                      </a:r>
                    </a:p>
                    <a:p>
                      <a:pPr algn="l">
                        <a:lnSpc>
                          <a:spcPct val="110000"/>
                        </a:lnSpc>
                        <a:spcAft>
                          <a:spcPts val="600"/>
                        </a:spcAft>
                      </a:pPr>
                      <a:r>
                        <a:rPr lang="en-GB" sz="1050" dirty="0">
                          <a:effectLst/>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extLst>
                  <a:ext uri="{0D108BD9-81ED-4DB2-BD59-A6C34878D82A}">
                    <a16:rowId xmlns:a16="http://schemas.microsoft.com/office/drawing/2014/main" val="3972399936"/>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3.xml><?xml version="1.0" encoding="utf-8"?>
<ds:datastoreItem xmlns:ds="http://schemas.openxmlformats.org/officeDocument/2006/customXml" ds:itemID="{81429D3F-B6D0-4703-9689-0CE15CEF2049}">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purl.org/dc/dcmitype/"/>
    <ds:schemaRef ds:uri="http://purl.org/dc/elements/1.1/"/>
    <ds:schemaRef ds:uri="061ec3ad-226f-4eb4-9e91-45b4f692dd17"/>
    <ds:schemaRef ds:uri="648e69cc-640f-431f-b062-262d95adac52"/>
  </ds:schemaRefs>
</ds:datastoreItem>
</file>

<file path=docProps/app.xml><?xml version="1.0" encoding="utf-8"?>
<Properties xmlns="http://schemas.openxmlformats.org/officeDocument/2006/extended-properties" xmlns:vt="http://schemas.openxmlformats.org/officeDocument/2006/docPropsVTypes">
  <Template>Office Theme</Template>
  <TotalTime>106</TotalTime>
  <Words>1343</Words>
  <Application>Microsoft Office PowerPoint</Application>
  <PresentationFormat>A4 Paper (210x297 mm)</PresentationFormat>
  <Paragraphs>65</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Aptos</vt:lpstr>
      <vt:lpstr>Arial</vt:lpstr>
      <vt:lpstr>Arial Narrow</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39</cp:revision>
  <cp:lastPrinted>2022-07-18T13:26:29Z</cp:lastPrinted>
  <dcterms:created xsi:type="dcterms:W3CDTF">2020-04-17T10:06:09Z</dcterms:created>
  <dcterms:modified xsi:type="dcterms:W3CDTF">2024-11-11T12:11:29Z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