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3" r:id="rId6"/>
    <p:sldId id="264"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033" autoAdjust="0"/>
  </p:normalViewPr>
  <p:slideViewPr>
    <p:cSldViewPr snapToGrid="0">
      <p:cViewPr>
        <p:scale>
          <a:sx n="70" d="100"/>
          <a:sy n="70" d="100"/>
        </p:scale>
        <p:origin x="2837" y="-39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023664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602470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7879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557669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076452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967861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05/12/2023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527109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05/12/2023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692680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05/12/2023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759576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72783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894304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05/12/2023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17812833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pn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4</a:t>
            </a:r>
          </a:p>
        </p:txBody>
      </p:sp>
      <p:sp>
        <p:nvSpPr>
          <p:cNvPr id="49" name="Rectangle 48">
            <a:extLst>
              <a:ext uri="{FF2B5EF4-FFF2-40B4-BE49-F238E27FC236}">
                <a16:creationId xmlns:a16="http://schemas.microsoft.com/office/drawing/2014/main" id="{FCC4F3D7-9E65-ABE4-8357-7C6057335BE2}"/>
              </a:ext>
            </a:extLst>
          </p:cNvPr>
          <p:cNvSpPr/>
          <p:nvPr/>
        </p:nvSpPr>
        <p:spPr>
          <a:xfrm>
            <a:off x="3240740" y="1841454"/>
            <a:ext cx="3433745" cy="4087604"/>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1300" b="1" dirty="0">
                <a:solidFill>
                  <a:schemeClr val="tx1"/>
                </a:solidFill>
              </a:rPr>
              <a:t>Why this particular book?</a:t>
            </a:r>
          </a:p>
          <a:p>
            <a:r>
              <a:rPr lang="en-GB" sz="1300" dirty="0">
                <a:solidFill>
                  <a:schemeClr val="tx1"/>
                </a:solidFill>
              </a:rPr>
              <a:t>It’s always exciting for us to introduce a new book! This book, by Alastair Humphreys, is not only new to </a:t>
            </a:r>
            <a:r>
              <a:rPr lang="en-GB" sz="1300" dirty="0" err="1">
                <a:solidFill>
                  <a:schemeClr val="tx1"/>
                </a:solidFill>
              </a:rPr>
              <a:t>Muscliff</a:t>
            </a:r>
            <a:r>
              <a:rPr lang="en-GB" sz="1300" dirty="0">
                <a:solidFill>
                  <a:schemeClr val="tx1"/>
                </a:solidFill>
              </a:rPr>
              <a:t>, it’s a brand new book. When the adults in school read this book, we loved it and recognised straight away that it was a book we wanted every child in Y4 to experience. It’s beautifully written and, of course, demonstrates all of the Y4 skills… but more than that, this book absolutely aligns to our school values and this book very much promotes the school’s identity.</a:t>
            </a:r>
          </a:p>
          <a:p>
            <a:endParaRPr lang="en-GB" sz="1300" dirty="0">
              <a:solidFill>
                <a:schemeClr val="tx1"/>
              </a:solidFill>
            </a:endParaRPr>
          </a:p>
          <a:p>
            <a:r>
              <a:rPr lang="en-GB" sz="1300" dirty="0">
                <a:solidFill>
                  <a:schemeClr val="tx1"/>
                </a:solidFill>
              </a:rPr>
              <a:t>We believe that this book presents the opportunity for purposeful book talk and will provide our </a:t>
            </a:r>
            <a:r>
              <a:rPr lang="en-GB" sz="1300" dirty="0" err="1">
                <a:solidFill>
                  <a:schemeClr val="tx1"/>
                </a:solidFill>
              </a:rPr>
              <a:t>Muscliff</a:t>
            </a:r>
            <a:r>
              <a:rPr lang="en-GB" sz="1300" dirty="0">
                <a:solidFill>
                  <a:schemeClr val="tx1"/>
                </a:solidFill>
              </a:rPr>
              <a:t> children with the best springboard to the wider curriculum outside of English.</a:t>
            </a:r>
          </a:p>
          <a:p>
            <a:endParaRPr lang="en-GB" sz="1200" dirty="0">
              <a:solidFill>
                <a:schemeClr val="tx1"/>
              </a:solidFill>
            </a:endParaRPr>
          </a:p>
          <a:p>
            <a:endParaRPr lang="en-GB" sz="1200" dirty="0">
              <a:solidFill>
                <a:schemeClr val="tx1"/>
              </a:solidFill>
            </a:endParaRPr>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99924"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2400" b="1" dirty="0">
                <a:solidFill>
                  <a:schemeClr val="tx1"/>
                </a:solidFill>
                <a:latin typeface="Calibri" panose="020F0502020204030204" pitchFamily="34" charset="0"/>
                <a:cs typeface="Calibri" panose="020F0502020204030204" pitchFamily="34" charset="0"/>
              </a:rPr>
              <a:t>The Girl Who Rowed the Ocean</a:t>
            </a:r>
          </a:p>
          <a:p>
            <a:pPr algn="ctr"/>
            <a:r>
              <a:rPr lang="en-GB" dirty="0"/>
              <a:t> </a:t>
            </a:r>
          </a:p>
        </p:txBody>
      </p:sp>
      <p:pic>
        <p:nvPicPr>
          <p:cNvPr id="2" name="Picture 2" descr="The Girl Who Rowed the Ocean eBook : Humphreys, Alastair: Amazon.co.uk:  Kindle Store">
            <a:extLst>
              <a:ext uri="{FF2B5EF4-FFF2-40B4-BE49-F238E27FC236}">
                <a16:creationId xmlns:a16="http://schemas.microsoft.com/office/drawing/2014/main" id="{F2D5043A-970C-60A8-37A0-B097A9F958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6" y="1813250"/>
            <a:ext cx="2842072" cy="408760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07D5E39A-47C3-3352-8FCE-2F61BA558C2E}"/>
              </a:ext>
            </a:extLst>
          </p:cNvPr>
          <p:cNvSpPr/>
          <p:nvPr/>
        </p:nvSpPr>
        <p:spPr>
          <a:xfrm>
            <a:off x="161444" y="7418239"/>
            <a:ext cx="6477855" cy="219141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solidFill>
                  <a:schemeClr val="tx1"/>
                </a:solidFill>
              </a:rPr>
              <a:t>Here’s our favourite quotes from this book. These quotes will help you to understand why we chose this text.</a:t>
            </a:r>
          </a:p>
          <a:p>
            <a:endParaRPr lang="en-GB" sz="1100" dirty="0">
              <a:solidFill>
                <a:schemeClr val="tx1"/>
              </a:solidFill>
            </a:endParaRPr>
          </a:p>
          <a:p>
            <a:pPr marL="171450" indent="-171450">
              <a:buFont typeface="Arial" panose="020B0604020202020204" pitchFamily="34" charset="0"/>
              <a:buChar char="•"/>
            </a:pPr>
            <a:r>
              <a:rPr lang="en-GB" sz="1200" b="1" dirty="0">
                <a:solidFill>
                  <a:schemeClr val="tx1"/>
                </a:solidFill>
              </a:rPr>
              <a:t>“</a:t>
            </a:r>
            <a:r>
              <a:rPr lang="en-GB" sz="1400" b="1" dirty="0">
                <a:solidFill>
                  <a:schemeClr val="tx1"/>
                </a:solidFill>
              </a:rPr>
              <a:t>If you chip away at something little by little, mile by mile, then even a big goal is achievable, so long as you dare yourself to begin it.”</a:t>
            </a:r>
          </a:p>
          <a:p>
            <a:pPr marL="171450" indent="-171450">
              <a:buFont typeface="Arial" panose="020B0604020202020204" pitchFamily="34" charset="0"/>
              <a:buChar char="•"/>
            </a:pPr>
            <a:endParaRPr lang="en-GB" sz="1400" b="1" dirty="0">
              <a:solidFill>
                <a:schemeClr val="tx1"/>
              </a:solidFill>
            </a:endParaRPr>
          </a:p>
          <a:p>
            <a:pPr marL="171450" indent="-171450">
              <a:buFont typeface="Arial" panose="020B0604020202020204" pitchFamily="34" charset="0"/>
              <a:buChar char="•"/>
            </a:pPr>
            <a:r>
              <a:rPr lang="en-GB" sz="1400" b="1" dirty="0">
                <a:solidFill>
                  <a:schemeClr val="tx1"/>
                </a:solidFill>
              </a:rPr>
              <a:t>“The hardest part of the journey was getting started.”</a:t>
            </a:r>
          </a:p>
          <a:p>
            <a:endParaRPr lang="en-GB" sz="1400" b="1" dirty="0">
              <a:solidFill>
                <a:schemeClr val="tx1"/>
              </a:solidFill>
            </a:endParaRPr>
          </a:p>
          <a:p>
            <a:pPr marL="171450" indent="-171450">
              <a:buFont typeface="Arial" panose="020B0604020202020204" pitchFamily="34" charset="0"/>
              <a:buChar char="•"/>
            </a:pPr>
            <a:r>
              <a:rPr lang="en-GB" sz="1400" b="1" dirty="0">
                <a:solidFill>
                  <a:schemeClr val="tx1"/>
                </a:solidFill>
              </a:rPr>
              <a:t>“You just have to step outside your front door and be curious.”</a:t>
            </a:r>
          </a:p>
          <a:p>
            <a:endParaRPr lang="en-GB" sz="1400" b="1" dirty="0">
              <a:solidFill>
                <a:schemeClr val="tx1"/>
              </a:solidFill>
            </a:endParaRPr>
          </a:p>
          <a:p>
            <a:pPr marL="171450" indent="-171450">
              <a:buFont typeface="Arial" panose="020B0604020202020204" pitchFamily="34" charset="0"/>
              <a:buChar char="•"/>
            </a:pPr>
            <a:r>
              <a:rPr lang="en-GB" sz="1400" b="1" dirty="0">
                <a:solidFill>
                  <a:schemeClr val="tx1"/>
                </a:solidFill>
              </a:rPr>
              <a:t>“Bad times pass, good times return. Nothing lasts forever.”</a:t>
            </a:r>
          </a:p>
        </p:txBody>
      </p:sp>
      <p:sp>
        <p:nvSpPr>
          <p:cNvPr id="4" name="Rectangle 3">
            <a:extLst>
              <a:ext uri="{FF2B5EF4-FFF2-40B4-BE49-F238E27FC236}">
                <a16:creationId xmlns:a16="http://schemas.microsoft.com/office/drawing/2014/main" id="{43216612-65CC-6306-4A37-67622A4EFC7A}"/>
              </a:ext>
            </a:extLst>
          </p:cNvPr>
          <p:cNvSpPr/>
          <p:nvPr/>
        </p:nvSpPr>
        <p:spPr>
          <a:xfrm>
            <a:off x="161443" y="5997388"/>
            <a:ext cx="6477855" cy="1352521"/>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tx1"/>
                </a:solidFill>
              </a:rPr>
              <a:t>School values these books reinforces:</a:t>
            </a:r>
          </a:p>
          <a:p>
            <a:r>
              <a:rPr lang="en-GB" sz="1200" dirty="0">
                <a:solidFill>
                  <a:schemeClr val="tx1"/>
                </a:solidFill>
              </a:rPr>
              <a:t>Resilience is the key value than runs through this book. Through life, those around us can often have an impact on our feelings towards a task or a new situation. Positive words might empower us whilst negative words could be off-putting. Now, we can’t control the words of others… but we can control how we respond to them. Being resilient means that we have the strength of character to try something because we respect ourselves.</a:t>
            </a: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4</a:t>
            </a:r>
          </a:p>
        </p:txBody>
      </p:sp>
      <p:sp>
        <p:nvSpPr>
          <p:cNvPr id="49" name="Rectangle 48">
            <a:extLst>
              <a:ext uri="{FF2B5EF4-FFF2-40B4-BE49-F238E27FC236}">
                <a16:creationId xmlns:a16="http://schemas.microsoft.com/office/drawing/2014/main" id="{FCC4F3D7-9E65-ABE4-8357-7C6057335BE2}"/>
              </a:ext>
            </a:extLst>
          </p:cNvPr>
          <p:cNvSpPr/>
          <p:nvPr/>
        </p:nvSpPr>
        <p:spPr>
          <a:xfrm>
            <a:off x="147848" y="3378263"/>
            <a:ext cx="6535410" cy="3352133"/>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endParaRPr lang="en-GB" sz="1200" b="1" dirty="0">
              <a:solidFill>
                <a:schemeClr val="tx1"/>
              </a:solidFill>
            </a:endParaRPr>
          </a:p>
          <a:p>
            <a:pPr algn="ctr"/>
            <a:r>
              <a:rPr lang="en-GB" sz="1200" b="1" dirty="0">
                <a:solidFill>
                  <a:schemeClr val="tx1"/>
                </a:solidFill>
              </a:rPr>
              <a:t>Writing Homework this half term…</a:t>
            </a:r>
          </a:p>
          <a:p>
            <a:pPr algn="ctr"/>
            <a:endParaRPr lang="en-GB" sz="1200" b="1" dirty="0">
              <a:solidFill>
                <a:schemeClr val="tx1"/>
              </a:solidFill>
            </a:endParaRPr>
          </a:p>
          <a:p>
            <a:r>
              <a:rPr lang="en-GB" sz="1200" dirty="0">
                <a:solidFill>
                  <a:schemeClr val="tx1"/>
                </a:solidFill>
              </a:rPr>
              <a:t>Each week, we suggest a writing activity. Writing at home provides your child with extra opportunities to consolidate the skills that have been taught in class. Pick and choose from the suggested tasks – we look forward to seeing your child’s extra work.</a:t>
            </a:r>
          </a:p>
          <a:p>
            <a:endParaRPr lang="en-GB" sz="1200" dirty="0">
              <a:solidFill>
                <a:schemeClr val="tx1"/>
              </a:solidFill>
            </a:endParaRPr>
          </a:p>
          <a:p>
            <a:pPr marL="171450" indent="-171450">
              <a:buFont typeface="Arial" panose="020B0604020202020204" pitchFamily="34" charset="0"/>
              <a:buChar char="•"/>
            </a:pPr>
            <a:r>
              <a:rPr lang="en-GB" sz="1200" dirty="0">
                <a:solidFill>
                  <a:schemeClr val="tx1"/>
                </a:solidFill>
              </a:rPr>
              <a:t>Imagine you are packing for an adventure and you have just enough space to take along just one personal item that would support you, for example a family photograph. What would you take and why?</a:t>
            </a:r>
          </a:p>
          <a:p>
            <a:pPr marL="171450" indent="-171450">
              <a:buFont typeface="Arial" panose="020B0604020202020204" pitchFamily="34" charset="0"/>
              <a:buChar char="•"/>
            </a:pPr>
            <a:r>
              <a:rPr lang="en-GB" sz="1200" dirty="0">
                <a:solidFill>
                  <a:schemeClr val="tx1"/>
                </a:solidFill>
              </a:rPr>
              <a:t>What makes you angry or bothered? Describe a time when you were hot and bothered – try to focus on your body language.</a:t>
            </a:r>
          </a:p>
          <a:p>
            <a:pPr marL="171450" indent="-171450">
              <a:buFont typeface="Arial" panose="020B0604020202020204" pitchFamily="34" charset="0"/>
              <a:buChar char="•"/>
            </a:pPr>
            <a:r>
              <a:rPr lang="en-GB" sz="1200" dirty="0">
                <a:solidFill>
                  <a:schemeClr val="tx1"/>
                </a:solidFill>
              </a:rPr>
              <a:t>What makes you feel proud? Describe a time when you felt most proud – try to focus on your body language.</a:t>
            </a:r>
          </a:p>
          <a:p>
            <a:pPr marL="171450" indent="-171450">
              <a:buFont typeface="Arial" panose="020B0604020202020204" pitchFamily="34" charset="0"/>
              <a:buChar char="•"/>
            </a:pPr>
            <a:r>
              <a:rPr lang="en-GB" sz="1200" dirty="0">
                <a:solidFill>
                  <a:schemeClr val="tx1"/>
                </a:solidFill>
              </a:rPr>
              <a:t>Do you know of anyone in history who has shown resilience? Write a short paragraph about them. The Little People, Big Dreams has many titles of people who have shown resilience. </a:t>
            </a:r>
          </a:p>
          <a:p>
            <a:pPr marL="171450" indent="-171450">
              <a:buFont typeface="Arial" panose="020B0604020202020204" pitchFamily="34" charset="0"/>
              <a:buChar char="•"/>
            </a:pPr>
            <a:r>
              <a:rPr lang="en-GB" sz="1200" dirty="0">
                <a:solidFill>
                  <a:schemeClr val="tx1"/>
                </a:solidFill>
              </a:rPr>
              <a:t>Can you explain the meaning of this quote: </a:t>
            </a:r>
            <a:r>
              <a:rPr lang="en-GB" sz="1200" b="1" dirty="0">
                <a:solidFill>
                  <a:schemeClr val="tx1"/>
                </a:solidFill>
              </a:rPr>
              <a:t>“The hardest part of the journey was getting started.”</a:t>
            </a:r>
          </a:p>
          <a:p>
            <a:pPr marL="171450" indent="-171450">
              <a:buFont typeface="Arial" panose="020B0604020202020204" pitchFamily="34" charset="0"/>
              <a:buChar char="•"/>
            </a:pPr>
            <a:endParaRPr lang="en-GB" sz="700" dirty="0">
              <a:solidFill>
                <a:schemeClr val="tx1"/>
              </a:solidFill>
            </a:endParaRPr>
          </a:p>
          <a:p>
            <a:pPr marL="171450" lvl="0" indent="-171450">
              <a:lnSpc>
                <a:spcPct val="115000"/>
              </a:lnSpc>
              <a:spcAft>
                <a:spcPts val="1000"/>
              </a:spcAft>
              <a:buFont typeface="Arial" panose="020B0604020202020204" pitchFamily="34" charset="0"/>
              <a:buChar char="•"/>
            </a:pPr>
            <a:endParaRPr lang="en-GB" sz="400" b="1" dirty="0">
              <a:solidFill>
                <a:schemeClr val="tx1"/>
              </a:solidFill>
            </a:endParaRPr>
          </a:p>
          <a:p>
            <a:pPr marL="171450" indent="-171450">
              <a:buFont typeface="Arial" panose="020B0604020202020204" pitchFamily="34" charset="0"/>
              <a:buChar char="•"/>
            </a:pPr>
            <a:endParaRPr lang="en-GB" sz="100" dirty="0">
              <a:solidFill>
                <a:schemeClr val="tx1"/>
              </a:solidFill>
            </a:endParaRPr>
          </a:p>
          <a:p>
            <a:pPr marL="171450" indent="-171450">
              <a:buFont typeface="Arial" panose="020B0604020202020204" pitchFamily="34" charset="0"/>
              <a:buChar char="•"/>
            </a:pPr>
            <a:endParaRPr lang="en-GB" sz="1100" dirty="0">
              <a:solidFill>
                <a:schemeClr val="tx1"/>
              </a:solidFill>
            </a:endParaRPr>
          </a:p>
        </p:txBody>
      </p:sp>
      <p:sp>
        <p:nvSpPr>
          <p:cNvPr id="16" name="Rectangle 15">
            <a:extLst>
              <a:ext uri="{FF2B5EF4-FFF2-40B4-BE49-F238E27FC236}">
                <a16:creationId xmlns:a16="http://schemas.microsoft.com/office/drawing/2014/main" id="{9B72E381-55A1-826F-EE74-997551EAB0DA}"/>
              </a:ext>
            </a:extLst>
          </p:cNvPr>
          <p:cNvSpPr/>
          <p:nvPr/>
        </p:nvSpPr>
        <p:spPr>
          <a:xfrm>
            <a:off x="135552" y="6839727"/>
            <a:ext cx="6535411" cy="223874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r>
              <a:rPr lang="en-GB" sz="1200" b="1" dirty="0">
                <a:solidFill>
                  <a:schemeClr val="tx1"/>
                </a:solidFill>
              </a:rPr>
              <a:t>Our Extended Book Spine</a:t>
            </a:r>
          </a:p>
          <a:p>
            <a:endParaRPr lang="en-GB" sz="1100" dirty="0">
              <a:solidFill>
                <a:schemeClr val="tx1"/>
              </a:solidFill>
            </a:endParaRPr>
          </a:p>
          <a:p>
            <a:r>
              <a:rPr lang="en-GB" sz="1100" dirty="0">
                <a:solidFill>
                  <a:schemeClr val="tx1"/>
                </a:solidFill>
              </a:rPr>
              <a:t>To complement The Girl Who Rowed the Ocean, our school can thoroughly recommend these texts for this half term:</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p:txBody>
      </p:sp>
      <p:pic>
        <p:nvPicPr>
          <p:cNvPr id="3076" name="Picture 4" descr="Sky: Amazon.co.uk: Webb, Holly: 9781788953283: Books">
            <a:extLst>
              <a:ext uri="{FF2B5EF4-FFF2-40B4-BE49-F238E27FC236}">
                <a16:creationId xmlns:a16="http://schemas.microsoft.com/office/drawing/2014/main" id="{15B5CC42-1BC7-79F0-E87E-2ACC3FCEF9E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42438" y="7529008"/>
            <a:ext cx="1028890" cy="1441739"/>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Race to the Frozen North by Catherine Johnson - Barrington Stoke">
            <a:extLst>
              <a:ext uri="{FF2B5EF4-FFF2-40B4-BE49-F238E27FC236}">
                <a16:creationId xmlns:a16="http://schemas.microsoft.com/office/drawing/2014/main" id="{B7B464B7-BA02-FD81-BA17-E9B6B4CAC29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85719" y="7501023"/>
            <a:ext cx="1028890" cy="1441739"/>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The Last Bear: Winner of the Blue Peter Award – 'A dazzling debut' THE  TIMES : Gold, Hannah, Pinfold, Levi: Amazon.co.uk: Books">
            <a:extLst>
              <a:ext uri="{FF2B5EF4-FFF2-40B4-BE49-F238E27FC236}">
                <a16:creationId xmlns:a16="http://schemas.microsoft.com/office/drawing/2014/main" id="{E5142E0D-6D8D-4EB4-6150-62DD84A29B7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30046" y="7485004"/>
            <a:ext cx="1040830" cy="142572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arjak Paw Audiobook - S.F. Said - Listening Books">
            <a:extLst>
              <a:ext uri="{FF2B5EF4-FFF2-40B4-BE49-F238E27FC236}">
                <a16:creationId xmlns:a16="http://schemas.microsoft.com/office/drawing/2014/main" id="{346103AF-A7D8-2C16-5B2C-9AAB1CB4996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52905" y="7529008"/>
            <a:ext cx="1099764" cy="146635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he Boy who Biked the World Part One: On the Road to Africa eBook :  Humphreys, Alastair, Morgan-Jones, Tom: Amazon.co.uk: Kindle Store">
            <a:extLst>
              <a:ext uri="{FF2B5EF4-FFF2-40B4-BE49-F238E27FC236}">
                <a16:creationId xmlns:a16="http://schemas.microsoft.com/office/drawing/2014/main" id="{564784FC-610B-3432-CE77-CD75C298083E}"/>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l="20667" t="2757" r="18085" b="1999"/>
          <a:stretch/>
        </p:blipFill>
        <p:spPr bwMode="auto">
          <a:xfrm>
            <a:off x="285382" y="7501023"/>
            <a:ext cx="916835" cy="142572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A47BC6D6-9D90-0703-A492-B9B3C2056817}"/>
              </a:ext>
            </a:extLst>
          </p:cNvPr>
          <p:cNvSpPr/>
          <p:nvPr/>
        </p:nvSpPr>
        <p:spPr>
          <a:xfrm>
            <a:off x="147848" y="1452409"/>
            <a:ext cx="6477855" cy="1600073"/>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Composition in school:</a:t>
            </a:r>
          </a:p>
          <a:p>
            <a:pPr algn="ctr"/>
            <a:endParaRPr lang="en-GB" sz="1200" b="1" dirty="0">
              <a:solidFill>
                <a:schemeClr val="tx1"/>
              </a:solidFill>
            </a:endParaRPr>
          </a:p>
          <a:p>
            <a:r>
              <a:rPr lang="en-GB" sz="1200" dirty="0">
                <a:solidFill>
                  <a:schemeClr val="tx1"/>
                </a:solidFill>
              </a:rPr>
              <a:t>Extended writing opportunities this half term include a dairy that aims to be personal and reflective in the style of the author. In this, we write informally and create a chatty tone. We are open and honest and talk about our feelings. We write about experiences that our reader might also have experienced.</a:t>
            </a:r>
          </a:p>
          <a:p>
            <a:endParaRPr lang="en-GB" sz="1200" dirty="0">
              <a:solidFill>
                <a:schemeClr val="tx1"/>
              </a:solidFill>
            </a:endParaRPr>
          </a:p>
          <a:p>
            <a:r>
              <a:rPr lang="en-GB" sz="1200" dirty="0">
                <a:solidFill>
                  <a:schemeClr val="tx1"/>
                </a:solidFill>
              </a:rPr>
              <a:t>Children also write a telephone conversation that uses full speech punctuation. This includes reported clauses, synonyms for ‘said’ and extra information that adds to the speech.</a:t>
            </a:r>
          </a:p>
        </p:txBody>
      </p:sp>
    </p:spTree>
    <p:extLst>
      <p:ext uri="{BB962C8B-B14F-4D97-AF65-F5344CB8AC3E}">
        <p14:creationId xmlns:p14="http://schemas.microsoft.com/office/powerpoint/2010/main" val="1654508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a:solidFill>
                  <a:srgbClr val="02765C"/>
                </a:solidFill>
                <a:latin typeface="Arial Narrow" panose="020B0606020202030204" pitchFamily="34" charset="0"/>
              </a:rPr>
              <a:t>Year 4</a:t>
            </a:r>
            <a:endParaRPr lang="en-GB" sz="1600" b="1" dirty="0">
              <a:solidFill>
                <a:srgbClr val="02765C"/>
              </a:solidFill>
              <a:latin typeface="Arial Narrow" panose="020B0606020202030204" pitchFamily="34" charset="0"/>
            </a:endParaRPr>
          </a:p>
        </p:txBody>
      </p:sp>
      <p:sp>
        <p:nvSpPr>
          <p:cNvPr id="16" name="Rectangle 15">
            <a:extLst>
              <a:ext uri="{FF2B5EF4-FFF2-40B4-BE49-F238E27FC236}">
                <a16:creationId xmlns:a16="http://schemas.microsoft.com/office/drawing/2014/main" id="{9B72E381-55A1-826F-EE74-997551EAB0DA}"/>
              </a:ext>
            </a:extLst>
          </p:cNvPr>
          <p:cNvSpPr/>
          <p:nvPr/>
        </p:nvSpPr>
        <p:spPr>
          <a:xfrm>
            <a:off x="96749" y="1567543"/>
            <a:ext cx="6583903" cy="822963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Our Extended Book Spine</a:t>
            </a:r>
          </a:p>
          <a:p>
            <a:pPr algn="ctr"/>
            <a:endParaRPr lang="en-GB" dirty="0">
              <a:solidFill>
                <a:schemeClr val="tx1"/>
              </a:solidFill>
            </a:endParaRPr>
          </a:p>
          <a:p>
            <a:pPr algn="ctr"/>
            <a:r>
              <a:rPr lang="en-GB" dirty="0">
                <a:solidFill>
                  <a:schemeClr val="tx1"/>
                </a:solidFill>
              </a:rPr>
              <a:t>To complement Butterfly Lion, our school can thoroughly recommend these texts for this half term:</a:t>
            </a:r>
          </a:p>
          <a:p>
            <a:pPr algn="ctr"/>
            <a:endParaRPr lang="en-GB" dirty="0">
              <a:solidFill>
                <a:schemeClr val="tx1"/>
              </a:solidFill>
            </a:endParaRPr>
          </a:p>
        </p:txBody>
      </p:sp>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3" name="Table 2">
            <a:extLst>
              <a:ext uri="{FF2B5EF4-FFF2-40B4-BE49-F238E27FC236}">
                <a16:creationId xmlns:a16="http://schemas.microsoft.com/office/drawing/2014/main" id="{DFF44604-0539-785E-CB3C-6BEB365B4062}"/>
              </a:ext>
            </a:extLst>
          </p:cNvPr>
          <p:cNvGraphicFramePr>
            <a:graphicFrameLocks noGrp="1"/>
          </p:cNvGraphicFramePr>
          <p:nvPr>
            <p:extLst>
              <p:ext uri="{D42A27DB-BD31-4B8C-83A1-F6EECF244321}">
                <p14:modId xmlns:p14="http://schemas.microsoft.com/office/powerpoint/2010/main" val="1056497938"/>
              </p:ext>
            </p:extLst>
          </p:nvPr>
        </p:nvGraphicFramePr>
        <p:xfrm>
          <a:off x="205155" y="5384865"/>
          <a:ext cx="6286500" cy="4224793"/>
        </p:xfrm>
        <a:graphic>
          <a:graphicData uri="http://schemas.openxmlformats.org/drawingml/2006/table">
            <a:tbl>
              <a:tblPr firstRow="1" firstCol="1" bandRow="1">
                <a:tableStyleId>{5C22544A-7EE6-4342-B048-85BDC9FD1C3A}</a:tableStyleId>
              </a:tblPr>
              <a:tblGrid>
                <a:gridCol w="856668">
                  <a:extLst>
                    <a:ext uri="{9D8B030D-6E8A-4147-A177-3AD203B41FA5}">
                      <a16:colId xmlns:a16="http://schemas.microsoft.com/office/drawing/2014/main" val="827256060"/>
                    </a:ext>
                  </a:extLst>
                </a:gridCol>
                <a:gridCol w="3527763">
                  <a:extLst>
                    <a:ext uri="{9D8B030D-6E8A-4147-A177-3AD203B41FA5}">
                      <a16:colId xmlns:a16="http://schemas.microsoft.com/office/drawing/2014/main" val="709427069"/>
                    </a:ext>
                  </a:extLst>
                </a:gridCol>
                <a:gridCol w="1902069">
                  <a:extLst>
                    <a:ext uri="{9D8B030D-6E8A-4147-A177-3AD203B41FA5}">
                      <a16:colId xmlns:a16="http://schemas.microsoft.com/office/drawing/2014/main" val="3100307922"/>
                    </a:ext>
                  </a:extLst>
                </a:gridCol>
              </a:tblGrid>
              <a:tr h="0">
                <a:tc>
                  <a:txBody>
                    <a:bodyPr/>
                    <a:lstStyle/>
                    <a:p>
                      <a:pPr algn="l">
                        <a:lnSpc>
                          <a:spcPct val="110000"/>
                        </a:lnSpc>
                        <a:spcAft>
                          <a:spcPts val="600"/>
                        </a:spcAft>
                      </a:pPr>
                      <a:r>
                        <a:rPr lang="en-US" sz="900" dirty="0">
                          <a:effectLst/>
                        </a:rPr>
                        <a:t>Book Title</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900" dirty="0">
                          <a:effectLst/>
                        </a:rPr>
                        <a:t>What is it about?</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900" dirty="0">
                          <a:effectLst/>
                        </a:rPr>
                        <a:t>What your teachers think about this book</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extLst>
                  <a:ext uri="{0D108BD9-81ED-4DB2-BD59-A6C34878D82A}">
                    <a16:rowId xmlns:a16="http://schemas.microsoft.com/office/drawing/2014/main" val="2847812077"/>
                  </a:ext>
                </a:extLst>
              </a:tr>
              <a:tr h="1023420">
                <a:tc>
                  <a:txBody>
                    <a:bodyPr/>
                    <a:lstStyle/>
                    <a:p>
                      <a:pPr algn="l">
                        <a:lnSpc>
                          <a:spcPct val="110000"/>
                        </a:lnSpc>
                        <a:spcAft>
                          <a:spcPts val="600"/>
                        </a:spcAft>
                      </a:pPr>
                      <a:r>
                        <a:rPr lang="en-US" sz="800" dirty="0">
                          <a:effectLst/>
                        </a:rPr>
                        <a:t>The Last Bear by Hannah Gold</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1050"/>
                        </a:spcAft>
                      </a:pPr>
                      <a:r>
                        <a:rPr lang="en-GB" sz="800" dirty="0">
                          <a:effectLst/>
                        </a:rPr>
                        <a:t>There are no polar bears left on Bear Island. At least, that’s what April’s father tells her when his scientific research takes them to this remote Arctic outpost for six months. But one endless summer night, April meets one. He is starving, lonely and a long way from home. Determined to save him, April begins the most important journey of her life…</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800" dirty="0">
                          <a:effectLst/>
                        </a:rPr>
                        <a:t>As this is a celebration of friendship and love it brings out our school values perfectly. It’s a beautiful tale and we are sure that you’d enjoy snuggling down to </a:t>
                      </a:r>
                      <a:r>
                        <a:rPr lang="en-US" sz="800">
                          <a:effectLst/>
                        </a:rPr>
                        <a:t>read this one </a:t>
                      </a:r>
                      <a:r>
                        <a:rPr lang="en-US" sz="800" dirty="0">
                          <a:effectLst/>
                        </a:rPr>
                        <a:t>with your child as the evenings </a:t>
                      </a:r>
                      <a:r>
                        <a:rPr lang="en-US" sz="800">
                          <a:effectLst/>
                        </a:rPr>
                        <a:t>get darker!</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extLst>
                  <a:ext uri="{0D108BD9-81ED-4DB2-BD59-A6C34878D82A}">
                    <a16:rowId xmlns:a16="http://schemas.microsoft.com/office/drawing/2014/main" val="1498449123"/>
                  </a:ext>
                </a:extLst>
              </a:tr>
              <a:tr h="1367555">
                <a:tc>
                  <a:txBody>
                    <a:bodyPr/>
                    <a:lstStyle/>
                    <a:p>
                      <a:pPr algn="l">
                        <a:lnSpc>
                          <a:spcPct val="110000"/>
                        </a:lnSpc>
                        <a:spcAft>
                          <a:spcPts val="600"/>
                        </a:spcAft>
                      </a:pPr>
                      <a:r>
                        <a:rPr lang="en-US" sz="800" dirty="0">
                          <a:effectLst/>
                        </a:rPr>
                        <a:t>Race to the Frozen North: The Matthew Henson Story  by Catherine Johnson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800">
                          <a:effectLst/>
                        </a:rPr>
                        <a:t>Matthew Henson was simply an ordinary man. That was, until Commander Robert E. Peary entered his life, and offered him a chance at true adventure. Henson would become navigator, craftsman, translator, and right-hand man on a treacherous journey to the North Pole. Defying the odds and the many prejudices that faced him to become a true pioneer. This is his incredible and often untold story.</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800" dirty="0">
                          <a:effectLst/>
                        </a:rPr>
                        <a:t>Mystery, adventure, friendship, this book has it all. Apparently, it’s a true story!</a:t>
                      </a:r>
                    </a:p>
                  </a:txBody>
                  <a:tcPr marL="62765" marR="62765" marT="0" marB="0"/>
                </a:tc>
                <a:extLst>
                  <a:ext uri="{0D108BD9-81ED-4DB2-BD59-A6C34878D82A}">
                    <a16:rowId xmlns:a16="http://schemas.microsoft.com/office/drawing/2014/main" val="1866776929"/>
                  </a:ext>
                </a:extLst>
              </a:tr>
              <a:tr h="1539622">
                <a:tc>
                  <a:txBody>
                    <a:bodyPr/>
                    <a:lstStyle/>
                    <a:p>
                      <a:pPr algn="l">
                        <a:lnSpc>
                          <a:spcPct val="110000"/>
                        </a:lnSpc>
                        <a:spcAft>
                          <a:spcPts val="600"/>
                        </a:spcAft>
                      </a:pPr>
                      <a:r>
                        <a:rPr lang="en-US" sz="800" dirty="0">
                          <a:effectLst/>
                        </a:rPr>
                        <a:t>Sky by Holly Webb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algn="l">
                        <a:lnSpc>
                          <a:spcPct val="110000"/>
                        </a:lnSpc>
                        <a:spcAft>
                          <a:spcPts val="600"/>
                        </a:spcAft>
                      </a:pPr>
                      <a:r>
                        <a:rPr lang="en-US" sz="800" dirty="0">
                          <a:effectLst/>
                        </a:rPr>
                        <a:t>Staying with her grandparents in the Scottish Highlands, Lara is fascinated by the rare white snowy owl her grandad has spotted flying nearby. And when she follows the beautiful bird into the woods, it leads her on a magical adventure…</a:t>
                      </a:r>
                      <a:br>
                        <a:rPr lang="en-US" sz="800" dirty="0">
                          <a:effectLst/>
                        </a:rPr>
                      </a:br>
                      <a:r>
                        <a:rPr lang="en-US" sz="800" dirty="0">
                          <a:effectLst/>
                        </a:rPr>
                        <a:t>Transported a century back in time, Lara befriends Amelia, who confides in Lara about her cruel cousin, who she’s sure is trying to hurt the baby owls nesting in the woods. When Lara discovers the hatchlings belong to her owl, Sky, she’s determined to help. But how can she protect them when she needs to return to her own time?</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tc>
                  <a:txBody>
                    <a:bodyPr/>
                    <a:lstStyle/>
                    <a:p>
                      <a:pPr marL="0" marR="0" lvl="0" indent="0" algn="l" defTabSz="685800" rtl="0" eaLnBrk="1" fontAlgn="auto" latinLnBrk="0" hangingPunct="1">
                        <a:lnSpc>
                          <a:spcPct val="110000"/>
                        </a:lnSpc>
                        <a:spcBef>
                          <a:spcPts val="0"/>
                        </a:spcBef>
                        <a:spcAft>
                          <a:spcPts val="600"/>
                        </a:spcAft>
                        <a:buClrTx/>
                        <a:buSzTx/>
                        <a:buFontTx/>
                        <a:buNone/>
                        <a:tabLst/>
                        <a:defRPr/>
                      </a:pPr>
                      <a:r>
                        <a:rPr lang="en-US" sz="800" dirty="0">
                          <a:effectLst/>
                        </a:rPr>
                        <a:t>We all enjoyed seeing an owl when we had a visit from the Liberty Centre but that’s not why we wanted this book on the list…</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spcAft>
                          <a:spcPts val="600"/>
                        </a:spcAft>
                      </a:pPr>
                      <a:r>
                        <a:rPr lang="en-US" sz="800" dirty="0">
                          <a:effectLst/>
                        </a:rPr>
                        <a:t>It is packed with action, adventure, magic and enchantment, which makes it the kind of book we would choose to read towards Christmas.</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765" marR="62765" marT="0" marB="0"/>
                </a:tc>
                <a:extLst>
                  <a:ext uri="{0D108BD9-81ED-4DB2-BD59-A6C34878D82A}">
                    <a16:rowId xmlns:a16="http://schemas.microsoft.com/office/drawing/2014/main" val="1509980823"/>
                  </a:ext>
                </a:extLst>
              </a:tr>
            </a:tbl>
          </a:graphicData>
        </a:graphic>
      </p:graphicFrame>
      <p:sp>
        <p:nvSpPr>
          <p:cNvPr id="2" name="Rectangle 1">
            <a:extLst>
              <a:ext uri="{FF2B5EF4-FFF2-40B4-BE49-F238E27FC236}">
                <a16:creationId xmlns:a16="http://schemas.microsoft.com/office/drawing/2014/main" id="{CBF2A161-C0E4-7528-1F15-341DE9D09BFF}"/>
              </a:ext>
            </a:extLst>
          </p:cNvPr>
          <p:cNvSpPr/>
          <p:nvPr/>
        </p:nvSpPr>
        <p:spPr>
          <a:xfrm>
            <a:off x="96749" y="1377016"/>
            <a:ext cx="6583903" cy="351456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pPr algn="ctr"/>
            <a:endParaRPr lang="en-GB" sz="1200" dirty="0">
              <a:solidFill>
                <a:schemeClr val="tx1"/>
              </a:solidFill>
              <a:latin typeface="Comic Sans MS" panose="030F0702030302020204" pitchFamily="66" charset="0"/>
            </a:endParaRPr>
          </a:p>
          <a:p>
            <a:r>
              <a:rPr lang="en-GB" sz="1200" dirty="0">
                <a:solidFill>
                  <a:schemeClr val="tx1"/>
                </a:solidFill>
                <a:latin typeface="Calibri" panose="020F0502020204030204" pitchFamily="34" charset="0"/>
                <a:cs typeface="Calibri" panose="020F0502020204030204" pitchFamily="34" charset="0"/>
              </a:rPr>
              <a:t>Starting with a blank page can seem very daunting for some. In this unit, we teach children different strategies for planning and developing their ideas so that we can become more confident in knowing how to just get started!</a:t>
            </a:r>
          </a:p>
          <a:p>
            <a:r>
              <a:rPr lang="en-GB" sz="1200" dirty="0">
                <a:solidFill>
                  <a:schemeClr val="tx1"/>
                </a:solidFill>
                <a:latin typeface="Calibri" panose="020F0502020204030204" pitchFamily="34" charset="0"/>
                <a:cs typeface="Calibri" panose="020F0502020204030204" pitchFamily="34" charset="0"/>
              </a:rPr>
              <a:t>Planning and developing paragraphs; full speech punctuation; key features of a diary and writing in a personal style are all taught during this sequence of learning.</a:t>
            </a:r>
          </a:p>
          <a:p>
            <a:endParaRPr lang="en-GB" sz="1200" dirty="0">
              <a:solidFill>
                <a:schemeClr val="tx1"/>
              </a:solidFill>
              <a:latin typeface="Calibri" panose="020F0502020204030204" pitchFamily="34" charset="0"/>
              <a:cs typeface="Calibri" panose="020F0502020204030204" pitchFamily="34" charset="0"/>
            </a:endParaRPr>
          </a:p>
          <a:p>
            <a:r>
              <a:rPr lang="en-GB" sz="1200" b="1" dirty="0">
                <a:solidFill>
                  <a:schemeClr val="tx1"/>
                </a:solidFill>
                <a:latin typeface="Calibri" panose="020F0502020204030204" pitchFamily="34" charset="0"/>
                <a:cs typeface="Calibri" panose="020F0502020204030204" pitchFamily="34" charset="0"/>
              </a:rPr>
              <a:t>Questions:</a:t>
            </a:r>
          </a:p>
          <a:p>
            <a:r>
              <a:rPr lang="en-GB" sz="1200" dirty="0">
                <a:solidFill>
                  <a:schemeClr val="tx1"/>
                </a:solidFill>
                <a:latin typeface="Calibri" panose="020F0502020204030204" pitchFamily="34" charset="0"/>
                <a:cs typeface="Calibri" panose="020F0502020204030204" pitchFamily="34" charset="0"/>
              </a:rPr>
              <a:t>What techniques does the author use that make it so we ‘get’ the character and can empathise with her? What qualities does the lead character have? (Can anyone row the ocean?)</a:t>
            </a:r>
          </a:p>
          <a:p>
            <a:r>
              <a:rPr lang="en-GB" sz="1200" dirty="0">
                <a:solidFill>
                  <a:schemeClr val="tx1"/>
                </a:solidFill>
                <a:latin typeface="Calibri" panose="020F0502020204030204" pitchFamily="34" charset="0"/>
                <a:cs typeface="Calibri" panose="020F0502020204030204" pitchFamily="34" charset="0"/>
              </a:rPr>
              <a:t>Why does this book also have diary extracts?</a:t>
            </a:r>
          </a:p>
          <a:p>
            <a:endParaRPr lang="en-GB" sz="1200" dirty="0">
              <a:solidFill>
                <a:schemeClr val="tx1"/>
              </a:solidFill>
              <a:latin typeface="Calibri" panose="020F0502020204030204" pitchFamily="34" charset="0"/>
              <a:cs typeface="Calibri" panose="020F0502020204030204" pitchFamily="34" charset="0"/>
            </a:endParaRPr>
          </a:p>
          <a:p>
            <a:r>
              <a:rPr lang="en-GB" sz="1600" b="1" dirty="0">
                <a:solidFill>
                  <a:schemeClr val="tx1"/>
                </a:solidFill>
                <a:latin typeface="Calibri" panose="020F0502020204030204" pitchFamily="34" charset="0"/>
                <a:cs typeface="Calibri" panose="020F0502020204030204" pitchFamily="34" charset="0"/>
              </a:rPr>
              <a:t>Key Question:</a:t>
            </a:r>
          </a:p>
          <a:p>
            <a:r>
              <a:rPr lang="en-GB" sz="1600" b="1" dirty="0">
                <a:solidFill>
                  <a:schemeClr val="tx1"/>
                </a:solidFill>
                <a:latin typeface="Calibri" panose="020F0502020204030204" pitchFamily="34" charset="0"/>
                <a:cs typeface="Calibri" panose="020F0502020204030204" pitchFamily="34" charset="0"/>
              </a:rPr>
              <a:t>How can our words empower our friends? How might our words discourage our friends?</a:t>
            </a:r>
          </a:p>
          <a:p>
            <a:endParaRPr lang="en-GB" sz="1200" dirty="0">
              <a:solidFill>
                <a:schemeClr val="tx1"/>
              </a:solidFill>
              <a:latin typeface="Calibri" panose="020F0502020204030204" pitchFamily="34" charset="0"/>
              <a:cs typeface="Calibri" panose="020F0502020204030204" pitchFamily="34" charset="0"/>
            </a:endParaRPr>
          </a:p>
          <a:p>
            <a:endParaRPr lang="en-GB"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Props1.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3.xml><?xml version="1.0" encoding="utf-8"?>
<ds:datastoreItem xmlns:ds="http://schemas.openxmlformats.org/officeDocument/2006/customXml" ds:itemID="{81429D3F-B6D0-4703-9689-0CE15CEF2049}">
  <ds:schemaRefs>
    <ds:schemaRef ds:uri="http://purl.org/dc/dcmitype/"/>
    <ds:schemaRef ds:uri="648e69cc-640f-431f-b062-262d95adac52"/>
    <ds:schemaRef ds:uri="http://www.w3.org/XML/1998/namespace"/>
    <ds:schemaRef ds:uri="http://purl.org/dc/elements/1.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schemas.microsoft.com/office/infopath/2007/PartnerControls"/>
    <ds:schemaRef ds:uri="061ec3ad-226f-4eb4-9e91-45b4f692dd17"/>
  </ds:schemaRefs>
</ds:datastoreItem>
</file>

<file path=docProps/app.xml><?xml version="1.0" encoding="utf-8"?>
<Properties xmlns="http://schemas.openxmlformats.org/officeDocument/2006/extended-properties" xmlns:vt="http://schemas.openxmlformats.org/officeDocument/2006/docPropsVTypes">
  <Template>Office Theme</Template>
  <TotalTime>51</TotalTime>
  <Words>1258</Words>
  <Application>Microsoft Office PowerPoint</Application>
  <PresentationFormat>A4 Paper (210x297 mm)</PresentationFormat>
  <Paragraphs>99</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landrews</cp:lastModifiedBy>
  <cp:revision>64</cp:revision>
  <cp:lastPrinted>2023-12-05T10:49:05Z</cp:lastPrinted>
  <dcterms:created xsi:type="dcterms:W3CDTF">2020-04-17T10:06:09Z</dcterms:created>
  <dcterms:modified xsi:type="dcterms:W3CDTF">2023-12-05T10:50:18Z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