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62" r:id="rId5"/>
    <p:sldId id="263" r:id="rId6"/>
    <p:sldId id="264" r:id="rId7"/>
  </p:sldIdLst>
  <p:sldSz cx="6858000" cy="9906000" type="A4"/>
  <p:notesSz cx="666908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F2E0"/>
    <a:srgbClr val="B8EACF"/>
    <a:srgbClr val="CFEAE1"/>
    <a:srgbClr val="02765C"/>
    <a:srgbClr val="097C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7" d="100"/>
          <a:sy n="57" d="100"/>
        </p:scale>
        <p:origin x="2630" y="101"/>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16/10/2023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539219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16/10/2023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041762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16/10/2023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66715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16/10/2023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801177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180649-6BD6-4310-AA3E-4212AE5D4952}" type="datetimeFigureOut">
              <a:rPr lang="en-GB" smtClean="0"/>
              <a:t>16/10/2023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475874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180649-6BD6-4310-AA3E-4212AE5D4952}" type="datetimeFigureOut">
              <a:rPr lang="en-GB" smtClean="0"/>
              <a:t>16/10/2023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613947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180649-6BD6-4310-AA3E-4212AE5D4952}" type="datetimeFigureOut">
              <a:rPr lang="en-GB" smtClean="0"/>
              <a:t>16/10/2023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70761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180649-6BD6-4310-AA3E-4212AE5D4952}" type="datetimeFigureOut">
              <a:rPr lang="en-GB" smtClean="0"/>
              <a:t>16/10/2023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46040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180649-6BD6-4310-AA3E-4212AE5D4952}" type="datetimeFigureOut">
              <a:rPr lang="en-GB" smtClean="0"/>
              <a:t>16/10/2023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062884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16/10/2023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727307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16/10/2023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23538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D2180649-6BD6-4310-AA3E-4212AE5D4952}" type="datetimeFigureOut">
              <a:rPr lang="en-GB" smtClean="0"/>
              <a:t>16/10/2023</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FB9D902-7619-4FE9-85FD-13C2F25CAED9}" type="slidenum">
              <a:rPr lang="en-GB" smtClean="0"/>
              <a:t>‹#›</a:t>
            </a:fld>
            <a:endParaRPr lang="en-GB"/>
          </a:p>
        </p:txBody>
      </p:sp>
    </p:spTree>
    <p:extLst>
      <p:ext uri="{BB962C8B-B14F-4D97-AF65-F5344CB8AC3E}">
        <p14:creationId xmlns:p14="http://schemas.microsoft.com/office/powerpoint/2010/main" val="31829601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8" Type="http://schemas.openxmlformats.org/officeDocument/2006/relationships/hyperlink" Target="https://www.youtube.com/watch?v=xpacm4ET-Cs" TargetMode="External"/><Relationship Id="rId13"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hyperlink" Target="https://www.youtube.com/watch?v=raqCNujgE38"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Autumn Term </a:t>
            </a:r>
          </a:p>
          <a:p>
            <a:pPr algn="ctr"/>
            <a:r>
              <a:rPr lang="en-GB" sz="1400" b="1" dirty="0">
                <a:solidFill>
                  <a:srgbClr val="02765C"/>
                </a:solidFill>
                <a:latin typeface="Arial Narrow" panose="020B0606020202030204" pitchFamily="34" charset="0"/>
              </a:rPr>
              <a:t>2</a:t>
            </a:r>
          </a:p>
        </p:txBody>
      </p:sp>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8879724"/>
            <a:ext cx="582186" cy="85071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8913305"/>
            <a:ext cx="573003" cy="840545"/>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8903120"/>
            <a:ext cx="582186" cy="850730"/>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8913305"/>
            <a:ext cx="654582" cy="850729"/>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8889893"/>
            <a:ext cx="612275" cy="840545"/>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4</a:t>
            </a:r>
          </a:p>
        </p:txBody>
      </p:sp>
      <p:sp>
        <p:nvSpPr>
          <p:cNvPr id="49" name="Rectangle 48">
            <a:extLst>
              <a:ext uri="{FF2B5EF4-FFF2-40B4-BE49-F238E27FC236}">
                <a16:creationId xmlns:a16="http://schemas.microsoft.com/office/drawing/2014/main" id="{FCC4F3D7-9E65-ABE4-8357-7C6057335BE2}"/>
              </a:ext>
            </a:extLst>
          </p:cNvPr>
          <p:cNvSpPr/>
          <p:nvPr/>
        </p:nvSpPr>
        <p:spPr>
          <a:xfrm>
            <a:off x="196262" y="4778246"/>
            <a:ext cx="6434996" cy="1881634"/>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sz="1200" b="1" dirty="0">
                <a:solidFill>
                  <a:schemeClr val="tx1"/>
                </a:solidFill>
              </a:rPr>
              <a:t>Why these particular books and not something else?</a:t>
            </a:r>
          </a:p>
          <a:p>
            <a:r>
              <a:rPr lang="en-GB" sz="1200" dirty="0">
                <a:solidFill>
                  <a:schemeClr val="tx1"/>
                </a:solidFill>
              </a:rPr>
              <a:t>This unit is a sense sensation! Throughout this half term, Y4 will be discovering more about the senses, particularly sound and then light, and these books, chosen by us, help to set the tone. (Did you notice what we did there? Tone!) In the first part, we consider sound and use this very new book, Poems Aloud as it supports performance poetry. We really unpick how we use our voices in different ways to support the meaning and messages in poetry. Children learn about tone, pace and pitch as well as crescendo. Of course, all of this language is further reinforced in music lessons. When we move on to learning about light, the Firework Maker’s Daughter presents us with some truly remarkable visual descriptions. Essentially, this book is a fairy tale from a different culture. </a:t>
            </a:r>
          </a:p>
        </p:txBody>
      </p:sp>
      <p:sp>
        <p:nvSpPr>
          <p:cNvPr id="50" name="Rectangle 49">
            <a:extLst>
              <a:ext uri="{FF2B5EF4-FFF2-40B4-BE49-F238E27FC236}">
                <a16:creationId xmlns:a16="http://schemas.microsoft.com/office/drawing/2014/main" id="{49906DA1-5D65-B727-2CFD-1EF0B3FBE53D}"/>
              </a:ext>
            </a:extLst>
          </p:cNvPr>
          <p:cNvSpPr/>
          <p:nvPr/>
        </p:nvSpPr>
        <p:spPr>
          <a:xfrm>
            <a:off x="161447" y="1206205"/>
            <a:ext cx="6469811" cy="865786"/>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P</a:t>
            </a:r>
            <a:r>
              <a:rPr lang="en-GB" sz="2800" b="1" dirty="0" err="1">
                <a:solidFill>
                  <a:schemeClr val="tx1"/>
                </a:solidFill>
              </a:rPr>
              <a:t>oems</a:t>
            </a:r>
            <a:r>
              <a:rPr lang="en-GB" sz="2800" b="1" dirty="0">
                <a:solidFill>
                  <a:schemeClr val="tx1"/>
                </a:solidFill>
              </a:rPr>
              <a:t> Aloud and </a:t>
            </a:r>
          </a:p>
          <a:p>
            <a:pPr algn="ctr"/>
            <a:r>
              <a:rPr lang="en-GB" sz="2800" b="1" dirty="0">
                <a:solidFill>
                  <a:schemeClr val="tx1"/>
                </a:solidFill>
              </a:rPr>
              <a:t>The Firework Maker’s Daughter</a:t>
            </a:r>
          </a:p>
        </p:txBody>
      </p:sp>
      <p:sp>
        <p:nvSpPr>
          <p:cNvPr id="52" name="Rectangle 51">
            <a:extLst>
              <a:ext uri="{FF2B5EF4-FFF2-40B4-BE49-F238E27FC236}">
                <a16:creationId xmlns:a16="http://schemas.microsoft.com/office/drawing/2014/main" id="{38FC5144-C27D-80D5-D06E-C951949219E2}"/>
              </a:ext>
            </a:extLst>
          </p:cNvPr>
          <p:cNvSpPr/>
          <p:nvPr/>
        </p:nvSpPr>
        <p:spPr>
          <a:xfrm>
            <a:off x="175471" y="6659880"/>
            <a:ext cx="6455787" cy="2219844"/>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latin typeface="Calibri" panose="020F0502020204030204" pitchFamily="34" charset="0"/>
              <a:cs typeface="Calibri" panose="020F0502020204030204" pitchFamily="34" charset="0"/>
            </a:endParaRPr>
          </a:p>
          <a:p>
            <a:pPr algn="ctr"/>
            <a:r>
              <a:rPr lang="en-GB" sz="1200" b="1" dirty="0">
                <a:solidFill>
                  <a:schemeClr val="tx1"/>
                </a:solidFill>
                <a:latin typeface="Calibri" panose="020F0502020204030204" pitchFamily="34" charset="0"/>
                <a:cs typeface="Calibri" panose="020F0502020204030204" pitchFamily="34" charset="0"/>
              </a:rPr>
              <a:t>English Skills that will be developed through this unit</a:t>
            </a:r>
            <a:r>
              <a:rPr lang="en-GB" sz="1200" dirty="0">
                <a:solidFill>
                  <a:schemeClr val="tx1"/>
                </a:solidFill>
                <a:latin typeface="Comic Sans MS" panose="030F0702030302020204" pitchFamily="66" charset="0"/>
              </a:rPr>
              <a:t>:</a:t>
            </a:r>
          </a:p>
          <a:p>
            <a:pPr algn="ctr"/>
            <a:endParaRPr lang="en-GB" sz="1200" dirty="0">
              <a:solidFill>
                <a:schemeClr val="tx1"/>
              </a:solidFill>
              <a:latin typeface="Comic Sans MS" panose="030F0702030302020204" pitchFamily="66" charset="0"/>
            </a:endParaRPr>
          </a:p>
          <a:p>
            <a:r>
              <a:rPr lang="en-GB" sz="1200" dirty="0">
                <a:solidFill>
                  <a:schemeClr val="tx1"/>
                </a:solidFill>
                <a:latin typeface="Calibri" panose="020F0502020204030204" pitchFamily="34" charset="0"/>
                <a:cs typeface="Calibri" panose="020F0502020204030204" pitchFamily="34" charset="0"/>
              </a:rPr>
              <a:t>In Poems Aloud, we learn how to recite poems using various techniques, such as: rhythm, volume, pace, building to a crescendo or reducing to a diminuendo. We match techniques to the style and tone of the poem. Finally, we follow a set pattern to write a new poem that follows the same structure.</a:t>
            </a:r>
          </a:p>
          <a:p>
            <a:r>
              <a:rPr lang="en-GB" sz="1200" dirty="0">
                <a:solidFill>
                  <a:schemeClr val="tx1"/>
                </a:solidFill>
                <a:latin typeface="Calibri" panose="020F0502020204030204" pitchFamily="34" charset="0"/>
                <a:cs typeface="Calibri" panose="020F0502020204030204" pitchFamily="34" charset="0"/>
              </a:rPr>
              <a:t>In the second part of this unit, we consider the structure of fairy tales. We look at common characteristics of heroes and villains and unpick the moral element of any fairy tale, regardless of its cultural origin. Children build on their story telling skills so that they can replicate a story to demonstrate a moral.</a:t>
            </a:r>
          </a:p>
          <a:p>
            <a:pPr algn="ctr"/>
            <a:endParaRPr lang="en-GB" sz="1200" dirty="0">
              <a:solidFill>
                <a:schemeClr val="tx1"/>
              </a:solidFill>
              <a:latin typeface="Comic Sans MS" panose="030F0702030302020204" pitchFamily="66" charset="0"/>
            </a:endParaRPr>
          </a:p>
          <a:p>
            <a:pPr algn="ctr"/>
            <a:endParaRPr lang="en-GB" sz="1100" dirty="0">
              <a:solidFill>
                <a:schemeClr val="tx1"/>
              </a:solidFill>
              <a:latin typeface="Calibri" panose="020F0502020204030204" pitchFamily="34" charset="0"/>
              <a:cs typeface="Calibri" panose="020F0502020204030204" pitchFamily="34" charset="0"/>
            </a:endParaRPr>
          </a:p>
        </p:txBody>
      </p:sp>
      <p:pic>
        <p:nvPicPr>
          <p:cNvPr id="3" name="Picture 2" descr="Poems Aloud: An anthology of poems to read out loud (1) (Poetry to  Perform): Amazon.co.uk: Coelho, Joseph, Gray-Barnett, Daniel:  9780711247680: Books">
            <a:extLst>
              <a:ext uri="{FF2B5EF4-FFF2-40B4-BE49-F238E27FC236}">
                <a16:creationId xmlns:a16="http://schemas.microsoft.com/office/drawing/2014/main" id="{377619B0-58D5-CE49-7C32-CF38781EAAA1}"/>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149417" y="2166583"/>
            <a:ext cx="2147855" cy="2517071"/>
          </a:xfrm>
          <a:prstGeom prst="rect">
            <a:avLst/>
          </a:prstGeom>
          <a:noFill/>
          <a:ln>
            <a:noFill/>
          </a:ln>
        </p:spPr>
      </p:pic>
      <p:pic>
        <p:nvPicPr>
          <p:cNvPr id="4" name="Picture 3" descr="The Firework Maker's Daughter : Pullman, Philip: Amazon.co.uk: Books">
            <a:extLst>
              <a:ext uri="{FF2B5EF4-FFF2-40B4-BE49-F238E27FC236}">
                <a16:creationId xmlns:a16="http://schemas.microsoft.com/office/drawing/2014/main" id="{3C7CDF1C-7912-2F15-2130-F92E99D68294}"/>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425741" y="2166584"/>
            <a:ext cx="2305219" cy="2517071"/>
          </a:xfrm>
          <a:prstGeom prst="rect">
            <a:avLst/>
          </a:prstGeom>
          <a:noFill/>
          <a:ln>
            <a:noFill/>
          </a:ln>
        </p:spPr>
      </p:pic>
    </p:spTree>
    <p:extLst>
      <p:ext uri="{BB962C8B-B14F-4D97-AF65-F5344CB8AC3E}">
        <p14:creationId xmlns:p14="http://schemas.microsoft.com/office/powerpoint/2010/main" val="2128583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a:solidFill>
                  <a:srgbClr val="02765C"/>
                </a:solidFill>
                <a:latin typeface="Arial Narrow" panose="020B0606020202030204" pitchFamily="34" charset="0"/>
              </a:rPr>
              <a:t>Autumn </a:t>
            </a:r>
            <a:r>
              <a:rPr lang="en-GB" sz="1400" b="1" dirty="0">
                <a:solidFill>
                  <a:srgbClr val="02765C"/>
                </a:solidFill>
                <a:latin typeface="Arial Narrow" panose="020B0606020202030204" pitchFamily="34" charset="0"/>
              </a:rPr>
              <a:t>T</a:t>
            </a:r>
            <a:r>
              <a:rPr lang="en-GB" sz="1400" b="1">
                <a:solidFill>
                  <a:srgbClr val="02765C"/>
                </a:solidFill>
                <a:latin typeface="Arial Narrow" panose="020B0606020202030204" pitchFamily="34" charset="0"/>
              </a:rPr>
              <a:t>erm </a:t>
            </a:r>
            <a:endParaRPr lang="en-GB" sz="1400" b="1" dirty="0">
              <a:solidFill>
                <a:srgbClr val="02765C"/>
              </a:solidFill>
              <a:latin typeface="Arial Narrow" panose="020B0606020202030204" pitchFamily="34" charset="0"/>
            </a:endParaRPr>
          </a:p>
          <a:p>
            <a:pPr algn="ctr"/>
            <a:r>
              <a:rPr lang="en-GB" sz="1400" b="1" dirty="0">
                <a:solidFill>
                  <a:srgbClr val="02765C"/>
                </a:solidFill>
                <a:latin typeface="Arial Narrow" panose="020B0606020202030204" pitchFamily="34" charset="0"/>
              </a:rPr>
              <a:t>2</a:t>
            </a:r>
          </a:p>
        </p:txBody>
      </p:sp>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9127514"/>
            <a:ext cx="412611" cy="60292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9150927"/>
            <a:ext cx="411015" cy="602923"/>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9150926"/>
            <a:ext cx="412603" cy="602923"/>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9161111"/>
            <a:ext cx="463911" cy="602923"/>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9161111"/>
            <a:ext cx="414713" cy="569327"/>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4</a:t>
            </a:r>
          </a:p>
        </p:txBody>
      </p:sp>
      <p:sp>
        <p:nvSpPr>
          <p:cNvPr id="49" name="Rectangle 48">
            <a:extLst>
              <a:ext uri="{FF2B5EF4-FFF2-40B4-BE49-F238E27FC236}">
                <a16:creationId xmlns:a16="http://schemas.microsoft.com/office/drawing/2014/main" id="{FCC4F3D7-9E65-ABE4-8357-7C6057335BE2}"/>
              </a:ext>
            </a:extLst>
          </p:cNvPr>
          <p:cNvSpPr/>
          <p:nvPr/>
        </p:nvSpPr>
        <p:spPr>
          <a:xfrm>
            <a:off x="135553" y="1199660"/>
            <a:ext cx="6535410" cy="3984263"/>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r>
              <a:rPr lang="en-GB" sz="1200" b="1" dirty="0">
                <a:solidFill>
                  <a:schemeClr val="tx1"/>
                </a:solidFill>
              </a:rPr>
              <a:t>Writing Homework</a:t>
            </a:r>
          </a:p>
          <a:p>
            <a:pPr algn="ctr"/>
            <a:endParaRPr lang="en-GB" sz="1200" b="1" dirty="0">
              <a:solidFill>
                <a:schemeClr val="tx1"/>
              </a:solidFill>
            </a:endParaRPr>
          </a:p>
          <a:p>
            <a:r>
              <a:rPr lang="en-GB" sz="1100" dirty="0">
                <a:solidFill>
                  <a:schemeClr val="tx1"/>
                </a:solidFill>
              </a:rPr>
              <a:t>Here are the writing tasks that will appear each week this half term on the homework sheet in the red folder. The tasks here mirror the children’s learning in class. As always, the task is secondary to the conversation you have with your child about their learning. It’s that chat that will support your child most with their progress and understanding!</a:t>
            </a:r>
          </a:p>
          <a:p>
            <a:r>
              <a:rPr lang="en-GB" sz="1100" dirty="0">
                <a:solidFill>
                  <a:schemeClr val="tx1"/>
                </a:solidFill>
              </a:rPr>
              <a:t>1) Tongue Twisters are a fun form of poetry. Use the internet to find a tongue twister – copy it out and practise saying it.</a:t>
            </a:r>
          </a:p>
          <a:p>
            <a:r>
              <a:rPr lang="en-GB" sz="1100" dirty="0">
                <a:solidFill>
                  <a:schemeClr val="tx1"/>
                </a:solidFill>
              </a:rPr>
              <a:t>2) Music lyrics are a form of poetry. Find a song that is performed quietly or a different song that was written to be performed loudly – how does the message in the song affect how the song is performed?</a:t>
            </a:r>
          </a:p>
          <a:p>
            <a:r>
              <a:rPr lang="en-GB" sz="1100" dirty="0">
                <a:solidFill>
                  <a:schemeClr val="tx1"/>
                </a:solidFill>
              </a:rPr>
              <a:t>3) Think of fairy tale villains… what do the villains say? Use full speech punctuation to write their words. Example characters could be the giant in Jack and the Beanstalk, “Fee, Fi, </a:t>
            </a:r>
            <a:r>
              <a:rPr lang="en-GB" sz="1100" dirty="0" err="1">
                <a:solidFill>
                  <a:schemeClr val="tx1"/>
                </a:solidFill>
              </a:rPr>
              <a:t>Fo</a:t>
            </a:r>
            <a:r>
              <a:rPr lang="en-GB" sz="1100" dirty="0">
                <a:solidFill>
                  <a:schemeClr val="tx1"/>
                </a:solidFill>
              </a:rPr>
              <a:t>, </a:t>
            </a:r>
            <a:r>
              <a:rPr lang="en-GB" sz="1100" dirty="0" err="1">
                <a:solidFill>
                  <a:schemeClr val="tx1"/>
                </a:solidFill>
              </a:rPr>
              <a:t>Fum</a:t>
            </a:r>
            <a:r>
              <a:rPr lang="en-GB" sz="1100" dirty="0">
                <a:solidFill>
                  <a:schemeClr val="tx1"/>
                </a:solidFill>
              </a:rPr>
              <a:t>, I smell the blood of an Englishman.” Or the wolf in The Three Little Pigs. “I’ll huff and I’ll puff and I’ll blow your house down.” You should then rehearse saying their lines out loud! </a:t>
            </a:r>
          </a:p>
          <a:p>
            <a:r>
              <a:rPr lang="en-GB" sz="1100" dirty="0">
                <a:solidFill>
                  <a:schemeClr val="tx1"/>
                </a:solidFill>
              </a:rPr>
              <a:t>4) Choose a fairy tale you know very well and find a version of it on YouTube being read aloud. Read the tale aloud yourself too – possibly to an audience of teddies in your room. Practise using your voice to support the story telling.</a:t>
            </a:r>
          </a:p>
          <a:p>
            <a:r>
              <a:rPr lang="en-GB" sz="1100" dirty="0">
                <a:solidFill>
                  <a:schemeClr val="tx1"/>
                </a:solidFill>
              </a:rPr>
              <a:t>5) Watch this video on YouTube about Yeh Shen (a Chinese version of Cinderella). </a:t>
            </a:r>
            <a:r>
              <a:rPr lang="en-GB" sz="1100" dirty="0">
                <a:solidFill>
                  <a:schemeClr val="tx1"/>
                </a:solidFill>
                <a:hlinkClick r:id="rId8"/>
              </a:rPr>
              <a:t>https://www.youtube.com/watch?v=xpacm4ET-Cs</a:t>
            </a:r>
            <a:endParaRPr lang="en-GB" sz="1100" dirty="0">
              <a:solidFill>
                <a:schemeClr val="tx1"/>
              </a:solidFill>
            </a:endParaRPr>
          </a:p>
          <a:p>
            <a:r>
              <a:rPr lang="en-GB" sz="1100" dirty="0">
                <a:solidFill>
                  <a:schemeClr val="tx1"/>
                </a:solidFill>
              </a:rPr>
              <a:t>What is the same about the story to the version of Cinderella that you know?</a:t>
            </a:r>
          </a:p>
          <a:p>
            <a:r>
              <a:rPr lang="en-GB" sz="1100" dirty="0">
                <a:solidFill>
                  <a:schemeClr val="tx1"/>
                </a:solidFill>
              </a:rPr>
              <a:t>6) Watch the next video of Yeh Shen. </a:t>
            </a:r>
            <a:r>
              <a:rPr lang="en-GB" sz="1100" dirty="0">
                <a:solidFill>
                  <a:schemeClr val="tx1"/>
                </a:solidFill>
                <a:hlinkClick r:id="rId9"/>
              </a:rPr>
              <a:t>https://www.youtube.com/watch?v=raqCNujgE38</a:t>
            </a:r>
            <a:endParaRPr lang="en-GB" sz="1100" dirty="0">
              <a:solidFill>
                <a:schemeClr val="tx1"/>
              </a:solidFill>
            </a:endParaRPr>
          </a:p>
          <a:p>
            <a:r>
              <a:rPr lang="en-GB" sz="1100" dirty="0">
                <a:solidFill>
                  <a:schemeClr val="tx1"/>
                </a:solidFill>
              </a:rPr>
              <a:t>What is different in Yeh Shen when you compare it to </a:t>
            </a:r>
            <a:r>
              <a:rPr lang="en-GB" sz="1100" dirty="0" err="1">
                <a:solidFill>
                  <a:schemeClr val="tx1"/>
                </a:solidFill>
              </a:rPr>
              <a:t>Cinderalla</a:t>
            </a:r>
            <a:r>
              <a:rPr lang="en-GB" sz="1100" dirty="0">
                <a:solidFill>
                  <a:schemeClr val="tx1"/>
                </a:solidFill>
              </a:rPr>
              <a:t>.</a:t>
            </a:r>
          </a:p>
          <a:p>
            <a:endParaRPr lang="en-GB" sz="1100" dirty="0">
              <a:solidFill>
                <a:schemeClr val="tx1"/>
              </a:solidFill>
            </a:endParaRPr>
          </a:p>
          <a:p>
            <a:pPr marL="228600" indent="-228600">
              <a:buAutoNum type="arabicParenR"/>
            </a:pPr>
            <a:endParaRPr lang="en-GB" sz="1100" dirty="0">
              <a:solidFill>
                <a:schemeClr val="tx1"/>
              </a:solidFill>
            </a:endParaRPr>
          </a:p>
          <a:p>
            <a:endParaRPr lang="en-GB" sz="1100" i="1" dirty="0">
              <a:solidFill>
                <a:schemeClr val="tx1"/>
              </a:solidFill>
            </a:endParaRPr>
          </a:p>
          <a:p>
            <a:endParaRPr lang="en-GB" sz="1100" i="1" dirty="0">
              <a:solidFill>
                <a:schemeClr val="tx1"/>
              </a:solidFill>
            </a:endParaRPr>
          </a:p>
          <a:p>
            <a:endParaRPr lang="en-GB" sz="1100" i="1" dirty="0">
              <a:solidFill>
                <a:schemeClr val="tx1"/>
              </a:solidFill>
            </a:endParaRPr>
          </a:p>
          <a:p>
            <a:endParaRPr lang="en-GB" sz="1100" i="1" dirty="0">
              <a:solidFill>
                <a:schemeClr val="tx1"/>
              </a:solidFill>
            </a:endParaRPr>
          </a:p>
          <a:p>
            <a:endParaRPr lang="en-GB" sz="1100" i="1" dirty="0">
              <a:solidFill>
                <a:schemeClr val="tx1"/>
              </a:solidFill>
            </a:endParaRPr>
          </a:p>
          <a:p>
            <a:endParaRPr lang="en-GB" sz="1100" i="1" dirty="0">
              <a:solidFill>
                <a:schemeClr val="tx1"/>
              </a:solidFill>
            </a:endParaRPr>
          </a:p>
          <a:p>
            <a:endParaRPr lang="en-GB" sz="1100" dirty="0">
              <a:solidFill>
                <a:schemeClr val="tx1"/>
              </a:solidFill>
            </a:endParaRPr>
          </a:p>
        </p:txBody>
      </p:sp>
      <p:sp>
        <p:nvSpPr>
          <p:cNvPr id="16" name="Rectangle 15">
            <a:extLst>
              <a:ext uri="{FF2B5EF4-FFF2-40B4-BE49-F238E27FC236}">
                <a16:creationId xmlns:a16="http://schemas.microsoft.com/office/drawing/2014/main" id="{9B72E381-55A1-826F-EE74-997551EAB0DA}"/>
              </a:ext>
            </a:extLst>
          </p:cNvPr>
          <p:cNvSpPr/>
          <p:nvPr/>
        </p:nvSpPr>
        <p:spPr>
          <a:xfrm>
            <a:off x="135552" y="5237216"/>
            <a:ext cx="6535411" cy="3884971"/>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r>
              <a:rPr lang="en-GB" sz="1200" b="1" dirty="0">
                <a:solidFill>
                  <a:schemeClr val="tx1"/>
                </a:solidFill>
              </a:rPr>
              <a:t>Our Extended Book Spine</a:t>
            </a:r>
          </a:p>
          <a:p>
            <a:r>
              <a:rPr lang="en-GB" sz="1100" dirty="0">
                <a:solidFill>
                  <a:schemeClr val="tx1"/>
                </a:solidFill>
              </a:rPr>
              <a:t>To complement our lead texts, our school can thoroughly recommend these texts for this half term:</a:t>
            </a: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r>
              <a:rPr lang="en-GB" sz="1100" dirty="0">
                <a:solidFill>
                  <a:schemeClr val="tx1"/>
                </a:solidFill>
              </a:rPr>
              <a:t>Please turn over to find out more about these recommended books.</a:t>
            </a: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p:txBody>
      </p:sp>
      <p:pic>
        <p:nvPicPr>
          <p:cNvPr id="5" name="Picture 4" descr="I Don't Like Poetry : Seigal, Joshua: Amazon.co.uk: Books">
            <a:extLst>
              <a:ext uri="{FF2B5EF4-FFF2-40B4-BE49-F238E27FC236}">
                <a16:creationId xmlns:a16="http://schemas.microsoft.com/office/drawing/2014/main" id="{08AFEDA1-A311-500C-FC7A-74514020FA2D}"/>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90542" y="6219993"/>
            <a:ext cx="1695023" cy="2606139"/>
          </a:xfrm>
          <a:prstGeom prst="rect">
            <a:avLst/>
          </a:prstGeom>
          <a:noFill/>
          <a:ln>
            <a:noFill/>
          </a:ln>
        </p:spPr>
      </p:pic>
      <p:pic>
        <p:nvPicPr>
          <p:cNvPr id="6" name="Picture 5" descr="Noah's Gold by Frank Cottrell Boyce, Steven Lenton | Waterstones">
            <a:extLst>
              <a:ext uri="{FF2B5EF4-FFF2-40B4-BE49-F238E27FC236}">
                <a16:creationId xmlns:a16="http://schemas.microsoft.com/office/drawing/2014/main" id="{5CEC6707-14AE-3D68-CDD8-700FE493BC26}"/>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890508" y="5769813"/>
            <a:ext cx="1666673" cy="2523287"/>
          </a:xfrm>
          <a:prstGeom prst="rect">
            <a:avLst/>
          </a:prstGeom>
          <a:noFill/>
          <a:ln>
            <a:noFill/>
          </a:ln>
        </p:spPr>
      </p:pic>
      <p:pic>
        <p:nvPicPr>
          <p:cNvPr id="7" name="Picture 6" descr="Moo: A Novel eBook : Creech, Sharon: Amazon.co.uk: Kindle Store">
            <a:extLst>
              <a:ext uri="{FF2B5EF4-FFF2-40B4-BE49-F238E27FC236}">
                <a16:creationId xmlns:a16="http://schemas.microsoft.com/office/drawing/2014/main" id="{FB52E554-AD41-2E91-3817-7BCC6A710446}"/>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348406" y="6393384"/>
            <a:ext cx="1765583" cy="2554129"/>
          </a:xfrm>
          <a:prstGeom prst="rect">
            <a:avLst/>
          </a:prstGeom>
          <a:noFill/>
          <a:ln>
            <a:noFill/>
          </a:ln>
        </p:spPr>
      </p:pic>
      <p:pic>
        <p:nvPicPr>
          <p:cNvPr id="14" name="Picture 13" descr="I Was a Rat! Or, The Scarlet Slippers : Pullman, Philip, Bailey, Peter,  Bailey, Peter: Amazon.co.uk: Books">
            <a:extLst>
              <a:ext uri="{FF2B5EF4-FFF2-40B4-BE49-F238E27FC236}">
                <a16:creationId xmlns:a16="http://schemas.microsoft.com/office/drawing/2014/main" id="{9C2CB161-C82C-7E00-8412-A8E7676F53CF}"/>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883536" y="5716955"/>
            <a:ext cx="1674613" cy="2576145"/>
          </a:xfrm>
          <a:prstGeom prst="rect">
            <a:avLst/>
          </a:prstGeom>
          <a:noFill/>
          <a:ln>
            <a:noFill/>
          </a:ln>
        </p:spPr>
      </p:pic>
    </p:spTree>
    <p:extLst>
      <p:ext uri="{BB962C8B-B14F-4D97-AF65-F5344CB8AC3E}">
        <p14:creationId xmlns:p14="http://schemas.microsoft.com/office/powerpoint/2010/main" val="1654508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Autumn Term </a:t>
            </a:r>
          </a:p>
          <a:p>
            <a:pPr algn="ctr"/>
            <a:r>
              <a:rPr lang="en-GB" sz="1400" b="1" dirty="0">
                <a:solidFill>
                  <a:srgbClr val="02765C"/>
                </a:solidFill>
                <a:latin typeface="Arial Narrow" panose="020B0606020202030204" pitchFamily="34" charset="0"/>
              </a:rPr>
              <a:t>2</a:t>
            </a:r>
          </a:p>
        </p:txBody>
      </p:sp>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9127514"/>
            <a:ext cx="412611" cy="60292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9150927"/>
            <a:ext cx="411015" cy="602923"/>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9150926"/>
            <a:ext cx="412603" cy="602923"/>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9161111"/>
            <a:ext cx="463911" cy="602923"/>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9161111"/>
            <a:ext cx="414713" cy="569327"/>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4</a:t>
            </a:r>
          </a:p>
        </p:txBody>
      </p:sp>
      <p:sp>
        <p:nvSpPr>
          <p:cNvPr id="16" name="Rectangle 15">
            <a:extLst>
              <a:ext uri="{FF2B5EF4-FFF2-40B4-BE49-F238E27FC236}">
                <a16:creationId xmlns:a16="http://schemas.microsoft.com/office/drawing/2014/main" id="{9B72E381-55A1-826F-EE74-997551EAB0DA}"/>
              </a:ext>
            </a:extLst>
          </p:cNvPr>
          <p:cNvSpPr/>
          <p:nvPr/>
        </p:nvSpPr>
        <p:spPr>
          <a:xfrm>
            <a:off x="137048" y="1240770"/>
            <a:ext cx="6583903" cy="7830946"/>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Our Extended Book Spine</a:t>
            </a:r>
          </a:p>
          <a:p>
            <a:pPr algn="ctr"/>
            <a:endParaRPr lang="en-GB" dirty="0">
              <a:solidFill>
                <a:schemeClr val="tx1"/>
              </a:solidFill>
            </a:endParaRPr>
          </a:p>
          <a:p>
            <a:pPr algn="ctr"/>
            <a:r>
              <a:rPr lang="en-GB" dirty="0">
                <a:solidFill>
                  <a:schemeClr val="tx1"/>
                </a:solidFill>
              </a:rPr>
              <a:t>To complement Treasure Island, our school can thoroughly recommend these texts for this half term:</a:t>
            </a:r>
          </a:p>
          <a:p>
            <a:pPr algn="ctr"/>
            <a:endParaRPr lang="en-GB" dirty="0">
              <a:solidFill>
                <a:schemeClr val="tx1"/>
              </a:solidFill>
            </a:endParaRPr>
          </a:p>
        </p:txBody>
      </p:sp>
      <p:sp>
        <p:nvSpPr>
          <p:cNvPr id="4" name="Rectangle 1">
            <a:extLst>
              <a:ext uri="{FF2B5EF4-FFF2-40B4-BE49-F238E27FC236}">
                <a16:creationId xmlns:a16="http://schemas.microsoft.com/office/drawing/2014/main" id="{E56F7592-BA31-BF76-C967-254C1A86E1FD}"/>
              </a:ext>
            </a:extLst>
          </p:cNvPr>
          <p:cNvSpPr>
            <a:spLocks noChangeArrowheads="1"/>
          </p:cNvSpPr>
          <p:nvPr/>
        </p:nvSpPr>
        <p:spPr bwMode="auto">
          <a:xfrm>
            <a:off x="704850" y="2636838"/>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2" name="Table 1">
            <a:extLst>
              <a:ext uri="{FF2B5EF4-FFF2-40B4-BE49-F238E27FC236}">
                <a16:creationId xmlns:a16="http://schemas.microsoft.com/office/drawing/2014/main" id="{806A0C9B-3A55-B7B2-93DD-5167809DBA48}"/>
              </a:ext>
            </a:extLst>
          </p:cNvPr>
          <p:cNvGraphicFramePr>
            <a:graphicFrameLocks noGrp="1"/>
          </p:cNvGraphicFramePr>
          <p:nvPr>
            <p:extLst>
              <p:ext uri="{D42A27DB-BD31-4B8C-83A1-F6EECF244321}">
                <p14:modId xmlns:p14="http://schemas.microsoft.com/office/powerpoint/2010/main" val="2783299515"/>
              </p:ext>
            </p:extLst>
          </p:nvPr>
        </p:nvGraphicFramePr>
        <p:xfrm>
          <a:off x="304800" y="1416746"/>
          <a:ext cx="6273800" cy="7524054"/>
        </p:xfrm>
        <a:graphic>
          <a:graphicData uri="http://schemas.openxmlformats.org/drawingml/2006/table">
            <a:tbl>
              <a:tblPr firstRow="1" firstCol="1" bandRow="1">
                <a:tableStyleId>{5C22544A-7EE6-4342-B048-85BDC9FD1C3A}</a:tableStyleId>
              </a:tblPr>
              <a:tblGrid>
                <a:gridCol w="854938">
                  <a:extLst>
                    <a:ext uri="{9D8B030D-6E8A-4147-A177-3AD203B41FA5}">
                      <a16:colId xmlns:a16="http://schemas.microsoft.com/office/drawing/2014/main" val="4285421584"/>
                    </a:ext>
                  </a:extLst>
                </a:gridCol>
                <a:gridCol w="4103160">
                  <a:extLst>
                    <a:ext uri="{9D8B030D-6E8A-4147-A177-3AD203B41FA5}">
                      <a16:colId xmlns:a16="http://schemas.microsoft.com/office/drawing/2014/main" val="212086921"/>
                    </a:ext>
                  </a:extLst>
                </a:gridCol>
                <a:gridCol w="1315702">
                  <a:extLst>
                    <a:ext uri="{9D8B030D-6E8A-4147-A177-3AD203B41FA5}">
                      <a16:colId xmlns:a16="http://schemas.microsoft.com/office/drawing/2014/main" val="472963730"/>
                    </a:ext>
                  </a:extLst>
                </a:gridCol>
              </a:tblGrid>
              <a:tr h="456611">
                <a:tc>
                  <a:txBody>
                    <a:bodyPr/>
                    <a:lstStyle/>
                    <a:p>
                      <a:pPr algn="l">
                        <a:lnSpc>
                          <a:spcPct val="110000"/>
                        </a:lnSpc>
                        <a:spcAft>
                          <a:spcPts val="600"/>
                        </a:spcAft>
                      </a:pPr>
                      <a:r>
                        <a:rPr lang="en-US" sz="1100" dirty="0">
                          <a:effectLst/>
                        </a:rPr>
                        <a:t>Book Title</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765" marR="62765" marT="0" marB="0"/>
                </a:tc>
                <a:tc>
                  <a:txBody>
                    <a:bodyPr/>
                    <a:lstStyle/>
                    <a:p>
                      <a:pPr algn="l">
                        <a:lnSpc>
                          <a:spcPct val="110000"/>
                        </a:lnSpc>
                        <a:spcAft>
                          <a:spcPts val="600"/>
                        </a:spcAft>
                      </a:pPr>
                      <a:r>
                        <a:rPr lang="en-US" sz="1100" dirty="0">
                          <a:effectLst/>
                        </a:rPr>
                        <a:t>What is it about?</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765" marR="62765" marT="0" marB="0"/>
                </a:tc>
                <a:tc>
                  <a:txBody>
                    <a:bodyPr/>
                    <a:lstStyle/>
                    <a:p>
                      <a:pPr algn="l">
                        <a:lnSpc>
                          <a:spcPct val="110000"/>
                        </a:lnSpc>
                        <a:spcAft>
                          <a:spcPts val="600"/>
                        </a:spcAft>
                      </a:pPr>
                      <a:r>
                        <a:rPr lang="en-US" sz="1100">
                          <a:effectLst/>
                        </a:rPr>
                        <a:t>Why it’s chosen?</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2765" marR="62765" marT="0" marB="0"/>
                </a:tc>
                <a:extLst>
                  <a:ext uri="{0D108BD9-81ED-4DB2-BD59-A6C34878D82A}">
                    <a16:rowId xmlns:a16="http://schemas.microsoft.com/office/drawing/2014/main" val="2556902610"/>
                  </a:ext>
                </a:extLst>
              </a:tr>
              <a:tr h="959043">
                <a:tc>
                  <a:txBody>
                    <a:bodyPr/>
                    <a:lstStyle/>
                    <a:p>
                      <a:pPr algn="l"/>
                      <a:r>
                        <a:rPr lang="en-US" sz="1100">
                          <a:effectLst/>
                        </a:rPr>
                        <a:t>I don’t like poetry by Joshua Seigal </a:t>
                      </a:r>
                      <a:endParaRPr lang="en-GB" sz="1100">
                        <a:effectLst/>
                      </a:endParaRPr>
                    </a:p>
                    <a:p>
                      <a:pPr algn="l"/>
                      <a:r>
                        <a:rPr lang="en-US" sz="1100">
                          <a:effectLst/>
                        </a:rPr>
                        <a:t>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2765" marR="62765" marT="0" marB="0"/>
                </a:tc>
                <a:tc>
                  <a:txBody>
                    <a:bodyPr/>
                    <a:lstStyle/>
                    <a:p>
                      <a:pPr algn="l">
                        <a:lnSpc>
                          <a:spcPct val="110000"/>
                        </a:lnSpc>
                        <a:spcAft>
                          <a:spcPts val="1050"/>
                        </a:spcAft>
                      </a:pPr>
                      <a:r>
                        <a:rPr lang="en-US" sz="1100" dirty="0">
                          <a:effectLst/>
                        </a:rPr>
                        <a:t>Packed full of silly, funny, or downright hilarious poems (with a few serious ones mixed in) this brilliant collection from exciting young poet, Joshua </a:t>
                      </a:r>
                      <a:r>
                        <a:rPr lang="en-US" sz="1100" dirty="0" err="1">
                          <a:effectLst/>
                        </a:rPr>
                        <a:t>Seigal</a:t>
                      </a:r>
                      <a:r>
                        <a:rPr lang="en-US" sz="1100" dirty="0">
                          <a:effectLst/>
                        </a:rPr>
                        <a:t>.</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765" marR="62765" marT="0" marB="0"/>
                </a:tc>
                <a:tc>
                  <a:txBody>
                    <a:bodyPr/>
                    <a:lstStyle/>
                    <a:p>
                      <a:pPr algn="l">
                        <a:lnSpc>
                          <a:spcPct val="110000"/>
                        </a:lnSpc>
                        <a:spcAft>
                          <a:spcPts val="600"/>
                        </a:spcAft>
                      </a:pPr>
                      <a:r>
                        <a:rPr lang="en-US" sz="1100">
                          <a:effectLst/>
                        </a:rPr>
                        <a:t>Poetry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2765" marR="62765" marT="0" marB="0"/>
                </a:tc>
                <a:extLst>
                  <a:ext uri="{0D108BD9-81ED-4DB2-BD59-A6C34878D82A}">
                    <a16:rowId xmlns:a16="http://schemas.microsoft.com/office/drawing/2014/main" val="2071564917"/>
                  </a:ext>
                </a:extLst>
              </a:tr>
              <a:tr h="1910629">
                <a:tc>
                  <a:txBody>
                    <a:bodyPr/>
                    <a:lstStyle/>
                    <a:p>
                      <a:pPr algn="l"/>
                      <a:r>
                        <a:rPr lang="en-US" sz="1100">
                          <a:effectLst/>
                        </a:rPr>
                        <a:t>Noah’s Gold  by Frank Cottrell-Boyce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2765" marR="62765" marT="0" marB="0"/>
                </a:tc>
                <a:tc>
                  <a:txBody>
                    <a:bodyPr/>
                    <a:lstStyle/>
                    <a:p>
                      <a:pPr algn="l">
                        <a:lnSpc>
                          <a:spcPct val="110000"/>
                        </a:lnSpc>
                        <a:spcAft>
                          <a:spcPts val="600"/>
                        </a:spcAft>
                      </a:pPr>
                      <a:r>
                        <a:rPr lang="en-US" sz="1100" dirty="0">
                          <a:effectLst/>
                        </a:rPr>
                        <a:t>Being the smallest doesn't stop you having the biggest ideas.</a:t>
                      </a:r>
                      <a:br>
                        <a:rPr lang="en-US" sz="1100" dirty="0">
                          <a:effectLst/>
                        </a:rPr>
                      </a:br>
                      <a:r>
                        <a:rPr lang="en-US" sz="1100" dirty="0">
                          <a:effectLst/>
                        </a:rPr>
                        <a:t>Eleven-year old Noah sneaks along on his big sister's geography field trip. Everything goes wrong! Six kids are marooned on an uninhabited island. Their teacher has vanished. They're hungry. Their phones don't work and Noah has broken the internet. There's no way of contacting home . . . Disaster!</a:t>
                      </a:r>
                      <a:br>
                        <a:rPr lang="en-US" sz="1100" dirty="0">
                          <a:effectLst/>
                        </a:rPr>
                      </a:br>
                      <a:r>
                        <a:rPr lang="en-US" sz="1100" dirty="0">
                          <a:effectLst/>
                        </a:rPr>
                        <a:t>Until Noah discovers a treasure map and the gang goes in search of gold.</a:t>
                      </a:r>
                      <a:br>
                        <a:rPr lang="en-US" sz="1100" dirty="0">
                          <a:effectLst/>
                        </a:rPr>
                      </a:b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765" marR="62765" marT="0" marB="0"/>
                </a:tc>
                <a:tc>
                  <a:txBody>
                    <a:bodyPr/>
                    <a:lstStyle/>
                    <a:p>
                      <a:pPr algn="l">
                        <a:lnSpc>
                          <a:spcPct val="110000"/>
                        </a:lnSpc>
                        <a:spcAft>
                          <a:spcPts val="600"/>
                        </a:spcAft>
                      </a:pPr>
                      <a:r>
                        <a:rPr lang="en-US" sz="1100">
                          <a:effectLst/>
                        </a:rPr>
                        <a:t>Adventure, thought-provoking, humor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2765" marR="62765" marT="0" marB="0"/>
                </a:tc>
                <a:extLst>
                  <a:ext uri="{0D108BD9-81ED-4DB2-BD59-A6C34878D82A}">
                    <a16:rowId xmlns:a16="http://schemas.microsoft.com/office/drawing/2014/main" val="1312312295"/>
                  </a:ext>
                </a:extLst>
              </a:tr>
              <a:tr h="1676906">
                <a:tc>
                  <a:txBody>
                    <a:bodyPr/>
                    <a:lstStyle/>
                    <a:p>
                      <a:pPr algn="l">
                        <a:lnSpc>
                          <a:spcPct val="110000"/>
                        </a:lnSpc>
                        <a:spcAft>
                          <a:spcPts val="600"/>
                        </a:spcAft>
                      </a:pPr>
                      <a:r>
                        <a:rPr lang="en-US" sz="1100">
                          <a:effectLst/>
                        </a:rPr>
                        <a:t>Moo by Sharon Creech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2765" marR="62765" marT="0" marB="0"/>
                </a:tc>
                <a:tc>
                  <a:txBody>
                    <a:bodyPr/>
                    <a:lstStyle/>
                    <a:p>
                      <a:pPr algn="l">
                        <a:lnSpc>
                          <a:spcPct val="110000"/>
                        </a:lnSpc>
                        <a:spcAft>
                          <a:spcPts val="600"/>
                        </a:spcAft>
                      </a:pPr>
                      <a:r>
                        <a:rPr lang="en-US" sz="1100" dirty="0">
                          <a:effectLst/>
                        </a:rPr>
                        <a:t>When Reena, her little brother, Luke, and their parents first move to Maine, Reena does not know what to expect. She is ready for beaches, blueberries, and all the lobster she can eat. Instead, her parents “volunteer” Reena and Luke to work for an eccentric </a:t>
                      </a:r>
                      <a:r>
                        <a:rPr lang="en-US" sz="1100" dirty="0" err="1">
                          <a:effectLst/>
                        </a:rPr>
                        <a:t>neighbour</a:t>
                      </a:r>
                      <a:r>
                        <a:rPr lang="en-US" sz="1100" dirty="0">
                          <a:effectLst/>
                        </a:rPr>
                        <a:t> named Mrs. </a:t>
                      </a:r>
                      <a:r>
                        <a:rPr lang="en-US" sz="1100" dirty="0" err="1">
                          <a:effectLst/>
                        </a:rPr>
                        <a:t>Falala</a:t>
                      </a:r>
                      <a:r>
                        <a:rPr lang="en-US" sz="1100" dirty="0">
                          <a:effectLst/>
                        </a:rPr>
                        <a:t>, who has a pig named </a:t>
                      </a:r>
                      <a:r>
                        <a:rPr lang="en-US" sz="1100" dirty="0" err="1">
                          <a:effectLst/>
                        </a:rPr>
                        <a:t>Paulie</a:t>
                      </a:r>
                      <a:r>
                        <a:rPr lang="en-US" sz="1100" dirty="0">
                          <a:effectLst/>
                        </a:rPr>
                        <a:t>, a cat named China, a snake named Edna—and that stubborn cow, Zora.</a:t>
                      </a:r>
                      <a:br>
                        <a:rPr lang="en-US" sz="1100" dirty="0">
                          <a:effectLst/>
                        </a:rPr>
                      </a:br>
                      <a:r>
                        <a:rPr lang="en-US" sz="1100" dirty="0">
                          <a:effectLst/>
                        </a:rPr>
                        <a:t>This heart-warming story, told in a blend of poetry and prose, reveals the bonds that emerge when we let others into our lives.</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765" marR="62765" marT="0" marB="0"/>
                </a:tc>
                <a:tc>
                  <a:txBody>
                    <a:bodyPr/>
                    <a:lstStyle/>
                    <a:p>
                      <a:pPr algn="l">
                        <a:lnSpc>
                          <a:spcPct val="110000"/>
                        </a:lnSpc>
                        <a:spcAft>
                          <a:spcPts val="600"/>
                        </a:spcAft>
                      </a:pPr>
                      <a:r>
                        <a:rPr lang="en-US" sz="1100">
                          <a:effectLst/>
                        </a:rPr>
                        <a:t>Empathy, friendship, poetry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2765" marR="62765" marT="0" marB="0"/>
                </a:tc>
                <a:extLst>
                  <a:ext uri="{0D108BD9-81ED-4DB2-BD59-A6C34878D82A}">
                    <a16:rowId xmlns:a16="http://schemas.microsoft.com/office/drawing/2014/main" val="1920626663"/>
                  </a:ext>
                </a:extLst>
              </a:tr>
              <a:tr h="2520865">
                <a:tc>
                  <a:txBody>
                    <a:bodyPr/>
                    <a:lstStyle/>
                    <a:p>
                      <a:pPr algn="l">
                        <a:lnSpc>
                          <a:spcPct val="110000"/>
                        </a:lnSpc>
                        <a:spcAft>
                          <a:spcPts val="600"/>
                        </a:spcAft>
                      </a:pPr>
                      <a:r>
                        <a:rPr lang="en-US" sz="1100">
                          <a:effectLst/>
                        </a:rPr>
                        <a:t>I was a rat! Or the Scarlett Slippers by Phillip Pullman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2765" marR="62765" marT="0" marB="0"/>
                </a:tc>
                <a:tc>
                  <a:txBody>
                    <a:bodyPr/>
                    <a:lstStyle/>
                    <a:p>
                      <a:pPr algn="l">
                        <a:lnSpc>
                          <a:spcPct val="110000"/>
                        </a:lnSpc>
                        <a:spcAft>
                          <a:spcPts val="600"/>
                        </a:spcAft>
                      </a:pPr>
                      <a:r>
                        <a:rPr lang="en-US" sz="1100" dirty="0">
                          <a:effectLst/>
                        </a:rPr>
                        <a:t>I was a Rat! Roger insists, and insists . . . In fact, when Bob the cobbler and his washerwoman wife, Joan, find the young boy abandoned on their doorstep, these are the only words he says. And he does have ratty </a:t>
                      </a:r>
                      <a:r>
                        <a:rPr lang="en-US" sz="1100" dirty="0" err="1">
                          <a:effectLst/>
                        </a:rPr>
                        <a:t>behaviour</a:t>
                      </a:r>
                      <a:r>
                        <a:rPr lang="en-US" sz="1100" dirty="0">
                          <a:effectLst/>
                        </a:rPr>
                        <a:t>, it's true.</a:t>
                      </a:r>
                      <a:br>
                        <a:rPr lang="en-US" sz="1100" dirty="0">
                          <a:effectLst/>
                        </a:rPr>
                      </a:br>
                      <a:br>
                        <a:rPr lang="en-US" sz="1100" dirty="0">
                          <a:effectLst/>
                        </a:rPr>
                      </a:br>
                      <a:r>
                        <a:rPr lang="en-US" sz="1100" dirty="0">
                          <a:effectLst/>
                        </a:rPr>
                        <a:t>Staying with Bob and Joan, however, Roger learns quickly to behave more like a human child. They try to find his parents, but the orphanage, police and hospital all have nothing on their records about a lost boy in the city. What is the truth? As more and more people find out about Roger the mysterious rat-boy he faces more and more danger. But sometimes help comes from the most unexpected of places . . .</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765" marR="62765" marT="0" marB="0"/>
                </a:tc>
                <a:tc>
                  <a:txBody>
                    <a:bodyPr/>
                    <a:lstStyle/>
                    <a:p>
                      <a:pPr algn="l">
                        <a:lnSpc>
                          <a:spcPct val="110000"/>
                        </a:lnSpc>
                        <a:spcAft>
                          <a:spcPts val="600"/>
                        </a:spcAft>
                      </a:pPr>
                      <a:r>
                        <a:rPr lang="en-US" sz="1100" dirty="0">
                          <a:effectLst/>
                        </a:rPr>
                        <a:t>Thrilling Adventure, mystery, a tale of chance and misfortune  </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765" marR="62765" marT="0" marB="0"/>
                </a:tc>
                <a:extLst>
                  <a:ext uri="{0D108BD9-81ED-4DB2-BD59-A6C34878D82A}">
                    <a16:rowId xmlns:a16="http://schemas.microsoft.com/office/drawing/2014/main" val="4015914882"/>
                  </a:ext>
                </a:extLst>
              </a:tr>
            </a:tbl>
          </a:graphicData>
        </a:graphic>
      </p:graphicFrame>
    </p:spTree>
    <p:extLst>
      <p:ext uri="{BB962C8B-B14F-4D97-AF65-F5344CB8AC3E}">
        <p14:creationId xmlns:p14="http://schemas.microsoft.com/office/powerpoint/2010/main" val="35228650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70c5e83d-a7b0-44b5-9eb2-438f4d97f4d9" xsi:nil="true"/>
    <lcf76f155ced4ddcb4097134ff3c332f xmlns="70c5e83d-a7b0-44b5-9eb2-438f4d97f4d9">
      <Terms xmlns="http://schemas.microsoft.com/office/infopath/2007/PartnerControls"/>
    </lcf76f155ced4ddcb4097134ff3c332f>
    <TaxCatchAll xmlns="df879d75-6b86-4634-85d4-74d5b85558d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1E55896D07DD748900052E6CBAACB1F" ma:contentTypeVersion="16" ma:contentTypeDescription="Create a new document." ma:contentTypeScope="" ma:versionID="af63845d2bfe3aece20d52a96d8850a4">
  <xsd:schema xmlns:xsd="http://www.w3.org/2001/XMLSchema" xmlns:xs="http://www.w3.org/2001/XMLSchema" xmlns:p="http://schemas.microsoft.com/office/2006/metadata/properties" xmlns:ns2="70c5e83d-a7b0-44b5-9eb2-438f4d97f4d9" xmlns:ns3="df879d75-6b86-4634-85d4-74d5b85558d3" targetNamespace="http://schemas.microsoft.com/office/2006/metadata/properties" ma:root="true" ma:fieldsID="bbd6c1091d3afd6922204b79fd7d16b7" ns2:_="" ns3:_="">
    <xsd:import namespace="70c5e83d-a7b0-44b5-9eb2-438f4d97f4d9"/>
    <xsd:import namespace="df879d75-6b86-4634-85d4-74d5b85558d3"/>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c5e83d-a7b0-44b5-9eb2-438f4d97f4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f05d3ca9-34b9-4998-9a20-aed4db4a722e"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f879d75-6b86-4634-85d4-74d5b85558d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92b5c806-8d91-46ef-a695-e47eeb533c72}" ma:internalName="TaxCatchAll" ma:showField="CatchAllData" ma:web="df879d75-6b86-4634-85d4-74d5b85558d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6D2728B-3AC5-4874-9DC8-97F538A1C25C}">
  <ds:schemaRefs>
    <ds:schemaRef ds:uri="http://schemas.microsoft.com/sharepoint/v3/contenttype/forms"/>
  </ds:schemaRefs>
</ds:datastoreItem>
</file>

<file path=customXml/itemProps2.xml><?xml version="1.0" encoding="utf-8"?>
<ds:datastoreItem xmlns:ds="http://schemas.openxmlformats.org/officeDocument/2006/customXml" ds:itemID="{81429D3F-B6D0-4703-9689-0CE15CEF2049}">
  <ds:schemaRefs>
    <ds:schemaRef ds:uri="http://purl.org/dc/terms/"/>
    <ds:schemaRef ds:uri="648e69cc-640f-431f-b062-262d95adac52"/>
    <ds:schemaRef ds:uri="http://schemas.microsoft.com/office/2006/documentManagement/types"/>
    <ds:schemaRef ds:uri="http://purl.org/dc/dcmitype/"/>
    <ds:schemaRef ds:uri="http://purl.org/dc/elements/1.1/"/>
    <ds:schemaRef ds:uri="061ec3ad-226f-4eb4-9e91-45b4f692dd17"/>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 ds:uri="70c5e83d-a7b0-44b5-9eb2-438f4d97f4d9"/>
    <ds:schemaRef ds:uri="df879d75-6b86-4634-85d4-74d5b85558d3"/>
  </ds:schemaRefs>
</ds:datastoreItem>
</file>

<file path=customXml/itemProps3.xml><?xml version="1.0" encoding="utf-8"?>
<ds:datastoreItem xmlns:ds="http://schemas.openxmlformats.org/officeDocument/2006/customXml" ds:itemID="{EEAF046E-7345-4DA9-9288-C3658B7808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c5e83d-a7b0-44b5-9eb2-438f4d97f4d9"/>
    <ds:schemaRef ds:uri="df879d75-6b86-4634-85d4-74d5b85558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TotalTime>
  <Words>1189</Words>
  <Application>Microsoft Office PowerPoint</Application>
  <PresentationFormat>A4 Paper (210x297 mm)</PresentationFormat>
  <Paragraphs>108</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Arial Narrow</vt:lpstr>
      <vt:lpstr>Calibri</vt:lpstr>
      <vt:lpstr>Calibri Light</vt:lpstr>
      <vt:lpstr>Comic Sans MS</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Pipe</dc:creator>
  <cp:lastModifiedBy>landrews</cp:lastModifiedBy>
  <cp:revision>75</cp:revision>
  <cp:lastPrinted>2022-12-01T12:26:52Z</cp:lastPrinted>
  <dcterms:created xsi:type="dcterms:W3CDTF">2020-04-17T10:06:09Z</dcterms:created>
  <dcterms:modified xsi:type="dcterms:W3CDTF">2023-10-16T10:20:16Z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0x010100E1E55896D07DD748900052E6CBAACB1F</vt:lpwstr>
  </property>
  <property fmtid="{D5CDD505-2E9C-101B-9397-08002B2CF9AE}" pid="3" name="Order">
    <vt:r8>53100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MediaServiceImageTags">
    <vt:lpwstr/>
  </property>
</Properties>
</file>