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09/06/2023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09/06/2023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jpeg"/><Relationship Id="rId5" Type="http://schemas.openxmlformats.org/officeDocument/2006/relationships/image" Target="../media/image4.pn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12.jpe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70"/>
            <a:ext cx="6452349" cy="27453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Why this particular book and not something else?</a:t>
            </a:r>
          </a:p>
          <a:p>
            <a:pPr algn="ctr"/>
            <a:endParaRPr lang="en-GB" sz="1400" b="1" dirty="0">
              <a:solidFill>
                <a:schemeClr val="tx1"/>
              </a:solidFill>
            </a:endParaRPr>
          </a:p>
          <a:p>
            <a:r>
              <a:rPr lang="en-GB" sz="1400" dirty="0">
                <a:solidFill>
                  <a:schemeClr val="tx1"/>
                </a:solidFill>
              </a:rPr>
              <a:t>This book is brand new to </a:t>
            </a:r>
            <a:r>
              <a:rPr lang="en-GB" sz="1400" dirty="0" err="1">
                <a:solidFill>
                  <a:schemeClr val="tx1"/>
                </a:solidFill>
              </a:rPr>
              <a:t>Muscliff</a:t>
            </a:r>
            <a:r>
              <a:rPr lang="en-GB" sz="1400" dirty="0">
                <a:solidFill>
                  <a:schemeClr val="tx1"/>
                </a:solidFill>
              </a:rPr>
              <a:t> this year (your children will be the first to enjoy it) and as soon as we came across Arthur and the Golden Rope, we fell in love with it! What makes it so special is its visual presentation… it is very unusual: the illustrations are exceptionally detailed and it is presented in a comic book style. It will certainly get the children talking and considering how books can be organised. Layout and organisation is a key feature of a text and we can easily overlook this skill. But organisation is actually fundamental in how we interpret the contents of any book. And of course, the content of the book is just wonderful. Arthur and the Golden Rope is an endearing story of adventure and kindness. Oh, and it’s about Viking mythology too, which is helpful!</a:t>
            </a: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Arthur and the Golden Rope</a:t>
            </a:r>
          </a:p>
        </p:txBody>
      </p:sp>
      <p:sp>
        <p:nvSpPr>
          <p:cNvPr id="51" name="Rectangle 50">
            <a:extLst>
              <a:ext uri="{FF2B5EF4-FFF2-40B4-BE49-F238E27FC236}">
                <a16:creationId xmlns:a16="http://schemas.microsoft.com/office/drawing/2014/main" id="{FF0A0C2D-53E1-DCE5-3229-DFA113DB078B}"/>
              </a:ext>
            </a:extLst>
          </p:cNvPr>
          <p:cNvSpPr/>
          <p:nvPr/>
        </p:nvSpPr>
        <p:spPr>
          <a:xfrm>
            <a:off x="3337560" y="4709161"/>
            <a:ext cx="3293698" cy="194767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a:t>
            </a:r>
          </a:p>
          <a:p>
            <a:r>
              <a:rPr lang="en-GB" sz="1400" dirty="0">
                <a:solidFill>
                  <a:schemeClr val="tx1"/>
                </a:solidFill>
              </a:rPr>
              <a:t>Kindness is our final value this half term.</a:t>
            </a:r>
          </a:p>
          <a:p>
            <a:r>
              <a:rPr lang="en-GB" sz="1400" dirty="0">
                <a:solidFill>
                  <a:schemeClr val="tx1"/>
                </a:solidFill>
              </a:rPr>
              <a:t>Whilst curiosity motivates Arthur to begin his adventure, it is his kindness that keeps him going. </a:t>
            </a:r>
            <a:r>
              <a:rPr lang="en-US" sz="1400" b="0" i="0" dirty="0">
                <a:solidFill>
                  <a:srgbClr val="222222"/>
                </a:solidFill>
                <a:effectLst/>
                <a:latin typeface="-apple-system"/>
              </a:rPr>
              <a:t>Although Arthur initially sees the dragon as an obstacle, he ultimately befriends it and works together to retrieve the golden rope’s final piece.</a:t>
            </a:r>
            <a:endParaRPr lang="en-GB" sz="1400" dirty="0">
              <a:solidFill>
                <a:schemeClr val="tx1"/>
              </a:solidFill>
            </a:endParaRPr>
          </a:p>
        </p:txBody>
      </p:sp>
      <p:pic>
        <p:nvPicPr>
          <p:cNvPr id="2" name="Picture 2" descr="Arthur and the Golden Rope: (Brownstone's Mythical Collection, 1):  Amazon.co.uk: Joe Todd Stanton: 9781911171034: Books">
            <a:extLst>
              <a:ext uri="{FF2B5EF4-FFF2-40B4-BE49-F238E27FC236}">
                <a16:creationId xmlns:a16="http://schemas.microsoft.com/office/drawing/2014/main" id="{DC224AAD-B929-7E0E-9B0F-06C0AEC975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926" y="4709160"/>
            <a:ext cx="2975633" cy="40708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AACF6CF-39EF-C0B7-8ECF-2E9668175194}"/>
              </a:ext>
            </a:extLst>
          </p:cNvPr>
          <p:cNvSpPr/>
          <p:nvPr/>
        </p:nvSpPr>
        <p:spPr>
          <a:xfrm>
            <a:off x="3337560" y="6794442"/>
            <a:ext cx="3293698" cy="194767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Key questions:</a:t>
            </a:r>
          </a:p>
          <a:p>
            <a:r>
              <a:rPr lang="en-GB" sz="1200" dirty="0">
                <a:solidFill>
                  <a:schemeClr val="tx1"/>
                </a:solidFill>
              </a:rPr>
              <a:t>To be able to have such an amazing adventure, Arthur needs to rest and sleep. How would the adventure have been different if Arthur had no energy?</a:t>
            </a:r>
          </a:p>
          <a:p>
            <a:r>
              <a:rPr lang="en-GB" sz="1200" dirty="0">
                <a:solidFill>
                  <a:schemeClr val="tx1"/>
                </a:solidFill>
              </a:rPr>
              <a:t>Do you think Vikings were healthier than people today?</a:t>
            </a:r>
          </a:p>
          <a:p>
            <a:r>
              <a:rPr lang="en-GB" sz="1200" dirty="0">
                <a:solidFill>
                  <a:schemeClr val="tx1"/>
                </a:solidFill>
                <a:effectLst/>
                <a:ea typeface="Calibri" panose="020F0502020204030204" pitchFamily="34" charset="0"/>
              </a:rPr>
              <a:t>Of all of the book characters that you have read about this year, which one do you think is the most kind and why?</a:t>
            </a:r>
            <a:endParaRPr lang="en-GB" sz="1050" dirty="0">
              <a:solidFill>
                <a:schemeClr val="tx1"/>
              </a:solidFill>
            </a:endParaRP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18317" y="4953001"/>
            <a:ext cx="6455787" cy="440350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pPr algn="ctr"/>
            <a:endParaRPr lang="en-GB" sz="1200" b="1" dirty="0">
              <a:solidFill>
                <a:schemeClr val="tx1"/>
              </a:solidFill>
            </a:endParaRPr>
          </a:p>
          <a:p>
            <a:pPr marL="171450" indent="-171450">
              <a:buFont typeface="Arial" panose="020B0604020202020204" pitchFamily="34" charset="0"/>
              <a:buChar char="•"/>
            </a:pPr>
            <a:r>
              <a:rPr lang="en-GB" sz="1100" dirty="0">
                <a:solidFill>
                  <a:schemeClr val="tx1"/>
                </a:solidFill>
              </a:rPr>
              <a:t>As this unit is centred around Viking myths, can you research Viking mythology? With support from a grown-up, use the internet to find names of characters and stories from Viking myths. You could even choose one myth and create a story board for it using pictures.</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dirty="0">
                <a:solidFill>
                  <a:schemeClr val="tx1"/>
                </a:solidFill>
              </a:rPr>
              <a:t>Arthur looks at artefacts in a Viking vault. What things might be found in a museum vault about Vikings?</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dirty="0">
                <a:solidFill>
                  <a:schemeClr val="tx1"/>
                </a:solidFill>
              </a:rPr>
              <a:t>Create a comic book strip! Here’s the scene – imagine Mrs Wood tells this joke (or a joke of your own choice) to Year 3. “Why did Mrs Frampton have to put on her sunglasses?” “I don’t know. Why did Mrs Frampton have to put on her sunglasses?” “Because the Year 3 children were so bright.” Use speech bubbles and drawings to create this comic strip.</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dirty="0">
                <a:solidFill>
                  <a:schemeClr val="tx1"/>
                </a:solidFill>
              </a:rPr>
              <a:t>What is the difference between comic books and more traditional story books? Which do you prefer and why? Would you rather read a comic or a story without pictures? Are comics just for people who don’t like reading much?</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dirty="0">
                <a:solidFill>
                  <a:schemeClr val="tx1"/>
                </a:solidFill>
              </a:rPr>
              <a:t>Find a short poem that you like. Can you read it and practise saying it aloud. Have a try at reciting it to your soft toys or family members. For an ‘Over and Above’ card, you could recite a verse to your teacher.</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dirty="0">
                <a:solidFill>
                  <a:schemeClr val="tx1"/>
                </a:solidFill>
              </a:rPr>
              <a:t>Do you think Vikings were healthier than people today? How were their lives healthy through exercise and the food they ate?</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dirty="0">
                <a:solidFill>
                  <a:schemeClr val="tx1"/>
                </a:solidFill>
              </a:rPr>
              <a:t>Persuade Mrs </a:t>
            </a:r>
            <a:r>
              <a:rPr lang="en-GB" sz="1100" dirty="0" err="1">
                <a:solidFill>
                  <a:schemeClr val="tx1"/>
                </a:solidFill>
              </a:rPr>
              <a:t>Fenby</a:t>
            </a:r>
            <a:r>
              <a:rPr lang="en-GB" sz="1100" dirty="0">
                <a:solidFill>
                  <a:schemeClr val="tx1"/>
                </a:solidFill>
              </a:rPr>
              <a:t> to have a picture of Arthur painted on the walls of the Curriculum Tower.</a:t>
            </a:r>
          </a:p>
        </p:txBody>
      </p:sp>
      <p:sp>
        <p:nvSpPr>
          <p:cNvPr id="2" name="Rectangle 1">
            <a:extLst>
              <a:ext uri="{FF2B5EF4-FFF2-40B4-BE49-F238E27FC236}">
                <a16:creationId xmlns:a16="http://schemas.microsoft.com/office/drawing/2014/main" id="{B111C7C9-4401-CC6A-E4F1-66B6BFF95CD9}"/>
              </a:ext>
            </a:extLst>
          </p:cNvPr>
          <p:cNvSpPr/>
          <p:nvPr/>
        </p:nvSpPr>
        <p:spPr>
          <a:xfrm>
            <a:off x="118317" y="2591143"/>
            <a:ext cx="6455787" cy="124032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pPr marL="342900" lvl="0" indent="-342900">
              <a:lnSpc>
                <a:spcPct val="115000"/>
              </a:lnSpc>
              <a:buFont typeface="Symbol" panose="05050102010706020507" pitchFamily="18" charset="2"/>
              <a:buChar char=""/>
            </a:pPr>
            <a:r>
              <a:rPr lang="en-US" sz="1100" dirty="0">
                <a:solidFill>
                  <a:srgbClr val="000000"/>
                </a:solidFill>
                <a:effectLst/>
                <a:ea typeface="MS Mincho" panose="02020609040205080304" pitchFamily="49" charset="-128"/>
                <a:cs typeface="Times New Roman" panose="02020603050405020304" pitchFamily="18" charset="0"/>
              </a:rPr>
              <a:t>Create </a:t>
            </a:r>
            <a:r>
              <a:rPr lang="en-US" sz="1100" dirty="0">
                <a:solidFill>
                  <a:srgbClr val="000000"/>
                </a:solidFill>
                <a:ea typeface="MS Mincho" panose="02020609040205080304" pitchFamily="49" charset="-128"/>
                <a:cs typeface="Times New Roman" panose="02020603050405020304" pitchFamily="18" charset="0"/>
              </a:rPr>
              <a:t>a </a:t>
            </a:r>
            <a:r>
              <a:rPr lang="en-US" sz="1100" dirty="0">
                <a:solidFill>
                  <a:srgbClr val="000000"/>
                </a:solidFill>
                <a:effectLst/>
                <a:ea typeface="MS Mincho" panose="02020609040205080304" pitchFamily="49" charset="-128"/>
                <a:cs typeface="Times New Roman" panose="02020603050405020304" pitchFamily="18" charset="0"/>
              </a:rPr>
              <a:t>page for a key part of the adventure that shows unusual and purposeful organization. Explore </a:t>
            </a:r>
            <a:r>
              <a:rPr lang="en-US" sz="1100" dirty="0">
                <a:solidFill>
                  <a:srgbClr val="000000"/>
                </a:solidFill>
                <a:ea typeface="MS Mincho" panose="02020609040205080304" pitchFamily="49" charset="-128"/>
                <a:cs typeface="Times New Roman" panose="02020603050405020304" pitchFamily="18" charset="0"/>
              </a:rPr>
              <a:t>how </a:t>
            </a:r>
            <a:r>
              <a:rPr lang="en-US" sz="1100" dirty="0">
                <a:solidFill>
                  <a:srgbClr val="000000"/>
                </a:solidFill>
                <a:effectLst/>
                <a:ea typeface="MS Mincho" panose="02020609040205080304" pitchFamily="49" charset="-128"/>
                <a:cs typeface="Times New Roman" panose="02020603050405020304" pitchFamily="18" charset="0"/>
              </a:rPr>
              <a:t>different texts layouts engage the reader .</a:t>
            </a:r>
            <a:endParaRPr lang="en-GB" sz="1100" dirty="0">
              <a:effectLst/>
              <a:ea typeface="MS Mincho" panose="02020609040205080304" pitchFamily="49" charset="-128"/>
              <a:cs typeface="Times New Roman" panose="02020603050405020304" pitchFamily="18" charset="0"/>
            </a:endParaRPr>
          </a:p>
          <a:p>
            <a:pPr marL="342900" lvl="0" indent="-342900">
              <a:lnSpc>
                <a:spcPct val="115000"/>
              </a:lnSpc>
              <a:buFont typeface="Symbol" panose="05050102010706020507" pitchFamily="18" charset="2"/>
              <a:buChar char=""/>
            </a:pPr>
            <a:r>
              <a:rPr lang="en-US" sz="1100" dirty="0">
                <a:solidFill>
                  <a:srgbClr val="000000"/>
                </a:solidFill>
                <a:effectLst/>
                <a:ea typeface="MS Mincho" panose="02020609040205080304" pitchFamily="49" charset="-128"/>
                <a:cs typeface="Times New Roman" panose="02020603050405020304" pitchFamily="18" charset="0"/>
              </a:rPr>
              <a:t>A comic book page.</a:t>
            </a:r>
            <a:endParaRPr lang="en-GB" sz="1100" dirty="0">
              <a:effectLst/>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100" dirty="0">
                <a:solidFill>
                  <a:srgbClr val="000000"/>
                </a:solidFill>
                <a:effectLst/>
                <a:ea typeface="MS Mincho" panose="02020609040205080304" pitchFamily="49" charset="-128"/>
                <a:cs typeface="Times New Roman" panose="02020603050405020304" pitchFamily="18" charset="0"/>
              </a:rPr>
              <a:t>Poem – oral performance.</a:t>
            </a:r>
            <a:endParaRPr lang="en-GB" sz="1100" b="1"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8"/>
            <a:ext cx="6455787" cy="13382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000" dirty="0">
                <a:solidFill>
                  <a:schemeClr val="tx1"/>
                </a:solidFill>
                <a:effectLst/>
                <a:ea typeface="Calibri" panose="020F0502020204030204" pitchFamily="34" charset="0"/>
              </a:rPr>
              <a:t>Understand a character through their actions – link personality to behaviour.</a:t>
            </a:r>
          </a:p>
          <a:p>
            <a:r>
              <a:rPr lang="en-GB" sz="1000" dirty="0">
                <a:solidFill>
                  <a:schemeClr val="tx1"/>
                </a:solidFill>
                <a:ea typeface="Calibri" panose="020F0502020204030204" pitchFamily="34" charset="0"/>
              </a:rPr>
              <a:t>Use speech for characterisation – link what a character says to their personality.</a:t>
            </a:r>
          </a:p>
          <a:p>
            <a:r>
              <a:rPr lang="en-GB" sz="1000" dirty="0">
                <a:solidFill>
                  <a:schemeClr val="tx1"/>
                </a:solidFill>
                <a:effectLst/>
                <a:ea typeface="Calibri" panose="020F0502020204030204" pitchFamily="34" charset="0"/>
              </a:rPr>
              <a:t>Use the possessive apostrophe</a:t>
            </a:r>
            <a:endParaRPr lang="en-GB" sz="1000" dirty="0">
              <a:solidFill>
                <a:schemeClr val="tx1"/>
              </a:solidFill>
              <a:ea typeface="Calibri" panose="020F0502020204030204" pitchFamily="34" charset="0"/>
            </a:endParaRPr>
          </a:p>
          <a:p>
            <a:r>
              <a:rPr lang="en-GB" sz="1000" dirty="0">
                <a:solidFill>
                  <a:schemeClr val="tx1"/>
                </a:solidFill>
                <a:effectLst/>
                <a:ea typeface="Calibri" panose="020F0502020204030204" pitchFamily="34" charset="0"/>
              </a:rPr>
              <a:t>Consider how to organise and group ideas so that it is not only clear for the reader, but exciting for the reader to see.</a:t>
            </a:r>
          </a:p>
          <a:p>
            <a:r>
              <a:rPr lang="en-GB" sz="1000" dirty="0">
                <a:solidFill>
                  <a:schemeClr val="tx1"/>
                </a:solidFill>
                <a:effectLst/>
                <a:ea typeface="Calibri" panose="020F0502020204030204" pitchFamily="34" charset="0"/>
                <a:cs typeface="Calibri" panose="020F0502020204030204" pitchFamily="34" charset="0"/>
              </a:rPr>
              <a:t>Identify the rhythm and rhyme in poems.</a:t>
            </a:r>
          </a:p>
          <a:p>
            <a:r>
              <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Use a thesaurus correctly</a:t>
            </a:r>
            <a:r>
              <a:rPr lang="en-GB"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electing appropriate words</a:t>
            </a:r>
            <a:r>
              <a:rPr lang="en-GB"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giving </a:t>
            </a:r>
            <a:r>
              <a:rPr lang="en-GB" sz="1000" dirty="0">
                <a:solidFill>
                  <a:schemeClr val="tx1"/>
                </a:solidFill>
                <a:effectLst/>
                <a:latin typeface="Calibri" panose="020F0502020204030204" pitchFamily="34" charset="0"/>
                <a:ea typeface="Calibri" panose="020F0502020204030204" pitchFamily="34" charset="0"/>
              </a:rPr>
              <a:t>a reason for my choices.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Seven Impossible Things Before Breakfast » Blog Archive » A Bit of Norse  Mythology Before Breakfast">
            <a:extLst>
              <a:ext uri="{FF2B5EF4-FFF2-40B4-BE49-F238E27FC236}">
                <a16:creationId xmlns:a16="http://schemas.microsoft.com/office/drawing/2014/main" id="{A784F8BE-93D0-DD1B-C310-CBC384234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17" y="3874874"/>
            <a:ext cx="1942304" cy="10108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thur And The Golden Rope s/c by Joe Todd-Stanton">
            <a:extLst>
              <a:ext uri="{FF2B5EF4-FFF2-40B4-BE49-F238E27FC236}">
                <a16:creationId xmlns:a16="http://schemas.microsoft.com/office/drawing/2014/main" id="{10679AC2-182A-06F8-C852-9BD75A6C53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099" y="3874873"/>
            <a:ext cx="2210202" cy="10108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rownstone's Mythical Collection - Dip into the Magical Brownstone Family  Saga Courtesy of Joe Todd-Stanton and Flying Eye Books – Broken Frontier">
            <a:extLst>
              <a:ext uri="{FF2B5EF4-FFF2-40B4-BE49-F238E27FC236}">
                <a16:creationId xmlns:a16="http://schemas.microsoft.com/office/drawing/2014/main" id="{1A799DB2-443B-BF2A-EF3D-616E3D0BC4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3779" y="3874873"/>
            <a:ext cx="2161221" cy="99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584775"/>
          </a:xfrm>
          <a:prstGeom prst="rect">
            <a:avLst/>
          </a:prstGeom>
          <a:noFill/>
        </p:spPr>
        <p:txBody>
          <a:bodyPr wrap="square">
            <a:spAutoFit/>
          </a:bodyPr>
          <a:lstStyle/>
          <a:p>
            <a:pPr algn="ctr"/>
            <a:r>
              <a:rPr lang="en-GB" sz="2000" b="1" dirty="0">
                <a:solidFill>
                  <a:schemeClr val="tx1"/>
                </a:solidFill>
              </a:rPr>
              <a:t>Our Extended Book Spine</a:t>
            </a:r>
          </a:p>
          <a:p>
            <a:endParaRPr lang="en-GB" sz="1200" dirty="0">
              <a:solidFill>
                <a:schemeClr val="tx1"/>
              </a:solidFill>
            </a:endParaRPr>
          </a:p>
        </p:txBody>
      </p:sp>
      <p:pic>
        <p:nvPicPr>
          <p:cNvPr id="1026" name="Picture 2" descr="The Vikings: Raiders, Traders and Adventurers : Williams, Marcia, Williams,  Marcia: Amazon.co.uk: Books">
            <a:extLst>
              <a:ext uri="{FF2B5EF4-FFF2-40B4-BE49-F238E27FC236}">
                <a16:creationId xmlns:a16="http://schemas.microsoft.com/office/drawing/2014/main" id="{7E6F227C-B9D5-48DD-DE6E-C277D69E9F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206" y="1745473"/>
            <a:ext cx="1972935" cy="2463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Secret Viking Adventure: 1 : Kennen, Ally: Amazon.co.uk: Books">
            <a:extLst>
              <a:ext uri="{FF2B5EF4-FFF2-40B4-BE49-F238E27FC236}">
                <a16:creationId xmlns:a16="http://schemas.microsoft.com/office/drawing/2014/main" id="{F4813CC4-480B-9E2F-22DD-926ECE529B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2832" y="1745472"/>
            <a:ext cx="1798034" cy="24637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Viking Adventure | b small publishing">
            <a:extLst>
              <a:ext uri="{FF2B5EF4-FFF2-40B4-BE49-F238E27FC236}">
                <a16:creationId xmlns:a16="http://schemas.microsoft.com/office/drawing/2014/main" id="{B47E6010-F73D-DC5F-3E1D-432FC7EEB9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1553" y="1745472"/>
            <a:ext cx="1983393" cy="24637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be a Viking: Amazon.co.uk: Cowell, Cressida: 9781444921366: Books">
            <a:extLst>
              <a:ext uri="{FF2B5EF4-FFF2-40B4-BE49-F238E27FC236}">
                <a16:creationId xmlns:a16="http://schemas.microsoft.com/office/drawing/2014/main" id="{E17FB616-949C-4EC9-A4B5-5C3BA77F9B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170" y="4284919"/>
            <a:ext cx="1970972" cy="24000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ai and the Monkey King – Flying Eye Books">
            <a:extLst>
              <a:ext uri="{FF2B5EF4-FFF2-40B4-BE49-F238E27FC236}">
                <a16:creationId xmlns:a16="http://schemas.microsoft.com/office/drawing/2014/main" id="{0D44F2A1-80DA-DF74-2BDC-B5A439E66A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5298" y="4284919"/>
            <a:ext cx="1838325"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eo and the Gorgon's Curse (Paperback) – Nobrow Press">
            <a:extLst>
              <a:ext uri="{FF2B5EF4-FFF2-40B4-BE49-F238E27FC236}">
                <a16:creationId xmlns:a16="http://schemas.microsoft.com/office/drawing/2014/main" id="{8180576C-40FF-E121-5566-1A96D6B56C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56785" y="4284918"/>
            <a:ext cx="1970972"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rcy and the Riddle of the Sphinx (Brownstone's Mythical Collection, 2):  Amazon.co.uk: Joe Todd-Stanton: 9781911171195: Books">
            <a:extLst>
              <a:ext uri="{FF2B5EF4-FFF2-40B4-BE49-F238E27FC236}">
                <a16:creationId xmlns:a16="http://schemas.microsoft.com/office/drawing/2014/main" id="{21ED6333-BD21-6F03-7948-49B60BF0582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647" y="6759350"/>
            <a:ext cx="1914525" cy="23681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Dragon's Hoard: Stories from the Viking Sagas: Amazon.co.uk: Don, Lari,  James, Cate: 9781847806819: Books">
            <a:extLst>
              <a:ext uri="{FF2B5EF4-FFF2-40B4-BE49-F238E27FC236}">
                <a16:creationId xmlns:a16="http://schemas.microsoft.com/office/drawing/2014/main" id="{3D5F27AE-CF67-0069-7092-1C34DDCA23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1143" y="6943367"/>
            <a:ext cx="1838325" cy="21841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Viking Voyagers : Tite, Jack, Tite, Jack: Amazon.co.uk: Books">
            <a:extLst>
              <a:ext uri="{FF2B5EF4-FFF2-40B4-BE49-F238E27FC236}">
                <a16:creationId xmlns:a16="http://schemas.microsoft.com/office/drawing/2014/main" id="{3AF3260F-C9F1-5AEE-EC94-DEB9697EB1B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57699" y="6920694"/>
            <a:ext cx="2007247"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www.w3.org/XML/1998/namespace"/>
    <ds:schemaRef ds:uri="http://purl.org/dc/terms/"/>
    <ds:schemaRef ds:uri="http://purl.org/dc/elements/1.1/"/>
    <ds:schemaRef ds:uri="http://schemas.openxmlformats.org/package/2006/metadata/core-properties"/>
    <ds:schemaRef ds:uri="648e69cc-640f-431f-b062-262d95adac52"/>
    <ds:schemaRef ds:uri="http://purl.org/dc/dcmitype/"/>
    <ds:schemaRef ds:uri="061ec3ad-226f-4eb4-9e91-45b4f692dd17"/>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763</Words>
  <Application>Microsoft Office PowerPoint</Application>
  <PresentationFormat>A4 Paper (210x297 mm)</PresentationFormat>
  <Paragraphs>52</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-apple-system</vt:lpstr>
      <vt:lpstr>Arial</vt:lpstr>
      <vt:lpstr>Arial Narrow</vt:lpstr>
      <vt:lpstr>Calibri</vt:lpstr>
      <vt:lpstr>Calibri Light</vt:lpstr>
      <vt:lpstr>Comic Sans MS</vt:lpstr>
      <vt:lpstr>Symbol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86</cp:revision>
  <cp:lastPrinted>2022-12-01T12:26:52Z</cp:lastPrinted>
  <dcterms:created xsi:type="dcterms:W3CDTF">2020-04-17T10:06:09Z</dcterms:created>
  <dcterms:modified xsi:type="dcterms:W3CDTF">2023-06-09T06:53:55Z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