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2" r:id="rId5"/>
    <p:sldId id="265" r:id="rId6"/>
    <p:sldId id="264" r:id="rId7"/>
  </p:sldIdLst>
  <p:sldSz cx="6858000" cy="9906000" type="A4"/>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F2E0"/>
    <a:srgbClr val="B8EACF"/>
    <a:srgbClr val="CFEAE1"/>
    <a:srgbClr val="02765C"/>
    <a:srgbClr val="097C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6EBC8E-0E99-4922-AF01-E7E03208B84D}" v="12" dt="2024-07-15T07:25:55.4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2630" y="67"/>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ndrews" userId="4f892c4b-d5a5-474a-a433-9cd4ecd3bc79" providerId="ADAL" clId="{43A24521-DA4C-413A-B064-2FCC7DBE86AE}"/>
    <pc:docChg chg="modSld">
      <pc:chgData name="landrews" userId="4f892c4b-d5a5-474a-a433-9cd4ecd3bc79" providerId="ADAL" clId="{43A24521-DA4C-413A-B064-2FCC7DBE86AE}" dt="2024-07-15T11:50:31.643" v="5" actId="20577"/>
      <pc:docMkLst>
        <pc:docMk/>
      </pc:docMkLst>
      <pc:sldChg chg="modSp mod">
        <pc:chgData name="landrews" userId="4f892c4b-d5a5-474a-a433-9cd4ecd3bc79" providerId="ADAL" clId="{43A24521-DA4C-413A-B064-2FCC7DBE86AE}" dt="2024-07-15T11:50:31.643" v="5" actId="20577"/>
        <pc:sldMkLst>
          <pc:docMk/>
          <pc:sldMk cId="2128583389" sldId="262"/>
        </pc:sldMkLst>
        <pc:spChg chg="mod">
          <ac:chgData name="landrews" userId="4f892c4b-d5a5-474a-a433-9cd4ecd3bc79" providerId="ADAL" clId="{43A24521-DA4C-413A-B064-2FCC7DBE86AE}" dt="2024-07-15T11:50:31.643" v="5" actId="20577"/>
          <ac:spMkLst>
            <pc:docMk/>
            <pc:sldMk cId="2128583389" sldId="262"/>
            <ac:spMk id="49" creationId="{FCC4F3D7-9E65-ABE4-8357-7C6057335BE2}"/>
          </ac:spMkLst>
        </pc:spChg>
        <pc:spChg chg="mod">
          <ac:chgData name="landrews" userId="4f892c4b-d5a5-474a-a433-9cd4ecd3bc79" providerId="ADAL" clId="{43A24521-DA4C-413A-B064-2FCC7DBE86AE}" dt="2024-07-15T11:50:15.820" v="3" actId="20577"/>
          <ac:spMkLst>
            <pc:docMk/>
            <pc:sldMk cId="2128583389" sldId="262"/>
            <ac:spMk id="50" creationId="{49906DA1-5D65-B727-2CFD-1EF0B3FBE53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15/07/2024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725217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15/07/2024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957857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15/07/2024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3743415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15/07/2024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062977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180649-6BD6-4310-AA3E-4212AE5D4952}" type="datetimeFigureOut">
              <a:rPr lang="en-GB" smtClean="0"/>
              <a:t>15/07/2024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07852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180649-6BD6-4310-AA3E-4212AE5D4952}" type="datetimeFigureOut">
              <a:rPr lang="en-GB" smtClean="0"/>
              <a:t>15/07/2024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116685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180649-6BD6-4310-AA3E-4212AE5D4952}" type="datetimeFigureOut">
              <a:rPr lang="en-GB" smtClean="0"/>
              <a:t>15/07/2024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53402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180649-6BD6-4310-AA3E-4212AE5D4952}" type="datetimeFigureOut">
              <a:rPr lang="en-GB" smtClean="0"/>
              <a:t>15/07/2024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686557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180649-6BD6-4310-AA3E-4212AE5D4952}" type="datetimeFigureOut">
              <a:rPr lang="en-GB" smtClean="0"/>
              <a:t>15/07/2024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934798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15/07/2024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28975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15/07/2024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65968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2180649-6BD6-4310-AA3E-4212AE5D4952}" type="datetimeFigureOut">
              <a:rPr lang="en-GB" smtClean="0"/>
              <a:t>15/07/2024</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B9D902-7619-4FE9-85FD-13C2F25CAED9}" type="slidenum">
              <a:rPr lang="en-GB" smtClean="0"/>
              <a:t>‹#›</a:t>
            </a:fld>
            <a:endParaRPr lang="en-GB"/>
          </a:p>
        </p:txBody>
      </p:sp>
    </p:spTree>
    <p:extLst>
      <p:ext uri="{BB962C8B-B14F-4D97-AF65-F5344CB8AC3E}">
        <p14:creationId xmlns:p14="http://schemas.microsoft.com/office/powerpoint/2010/main" val="24230437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Autumn term </a:t>
            </a:r>
          </a:p>
          <a:p>
            <a:pPr algn="ctr"/>
            <a:r>
              <a:rPr lang="en-GB" sz="1400" b="1" dirty="0">
                <a:solidFill>
                  <a:srgbClr val="02765C"/>
                </a:solidFill>
                <a:latin typeface="Arial Narrow" panose="020B0606020202030204" pitchFamily="34" charset="0"/>
              </a:rPr>
              <a:t>1</a:t>
            </a:r>
          </a:p>
        </p:txBody>
      </p:sp>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3</a:t>
            </a:r>
          </a:p>
        </p:txBody>
      </p:sp>
      <p:sp>
        <p:nvSpPr>
          <p:cNvPr id="49" name="Rectangle 48">
            <a:extLst>
              <a:ext uri="{FF2B5EF4-FFF2-40B4-BE49-F238E27FC236}">
                <a16:creationId xmlns:a16="http://schemas.microsoft.com/office/drawing/2014/main" id="{FCC4F3D7-9E65-ABE4-8357-7C6057335BE2}"/>
              </a:ext>
            </a:extLst>
          </p:cNvPr>
          <p:cNvSpPr/>
          <p:nvPr/>
        </p:nvSpPr>
        <p:spPr>
          <a:xfrm>
            <a:off x="167269" y="1782410"/>
            <a:ext cx="6508594" cy="2843378"/>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lnSpc>
                <a:spcPct val="300000"/>
              </a:lnSpc>
            </a:pPr>
            <a:r>
              <a:rPr lang="en-GB" sz="1400" b="1" dirty="0">
                <a:solidFill>
                  <a:schemeClr val="tx1"/>
                </a:solidFill>
              </a:rPr>
              <a:t>Why this particular book and not something else?</a:t>
            </a:r>
            <a:endParaRPr lang="en-GB" sz="1400" b="1" dirty="0">
              <a:solidFill>
                <a:schemeClr val="tx1"/>
              </a:solidFill>
              <a:latin typeface="Calibri" panose="020F0502020204030204" pitchFamily="34" charset="0"/>
              <a:ea typeface="Calibri" panose="020F0502020204030204" pitchFamily="34" charset="0"/>
              <a:cs typeface="Calibri"/>
            </a:endParaRPr>
          </a:p>
          <a:p>
            <a:r>
              <a:rPr lang="en-GB" sz="1400" dirty="0">
                <a:solidFill>
                  <a:schemeClr val="tx1"/>
                </a:solidFill>
                <a:effectLst/>
                <a:latin typeface="Calibri"/>
                <a:ea typeface="Calibri"/>
                <a:cs typeface="Times New Roman"/>
              </a:rPr>
              <a:t>Understanding events that happened thousands of years ago can be very hard when you are only 7 years old yourself and trying to understand an Egyptian sarcophagus or a canopic jar is very challenging indeed. Luckily, </a:t>
            </a:r>
            <a:r>
              <a:rPr lang="en-GB" sz="1400" dirty="0">
                <a:solidFill>
                  <a:schemeClr val="tx1"/>
                </a:solidFill>
                <a:latin typeface="Calibri"/>
                <a:ea typeface="Calibri"/>
                <a:cs typeface="Times New Roman"/>
              </a:rPr>
              <a:t>in 'The boy who stole </a:t>
            </a:r>
            <a:r>
              <a:rPr lang="en-GB" sz="1400">
                <a:solidFill>
                  <a:schemeClr val="tx1"/>
                </a:solidFill>
                <a:latin typeface="Calibri"/>
                <a:ea typeface="Calibri"/>
                <a:cs typeface="Times New Roman"/>
              </a:rPr>
              <a:t>the Pharaoh's </a:t>
            </a:r>
            <a:r>
              <a:rPr lang="en-GB" sz="1400" dirty="0">
                <a:solidFill>
                  <a:schemeClr val="tx1"/>
                </a:solidFill>
                <a:latin typeface="Calibri"/>
                <a:ea typeface="Calibri"/>
                <a:cs typeface="Times New Roman"/>
              </a:rPr>
              <a:t>lunch' all of this vocabulary is encountered.  </a:t>
            </a:r>
          </a:p>
          <a:p>
            <a:r>
              <a:rPr lang="en-GB" sz="1400" dirty="0">
                <a:solidFill>
                  <a:schemeClr val="tx1"/>
                </a:solidFill>
                <a:latin typeface="Calibri"/>
                <a:ea typeface="Calibri"/>
                <a:cs typeface="Times New Roman"/>
              </a:rPr>
              <a:t>When we first got hold of this brand-new book, what stood out most was the story’s structure. As an introduction to chapter books, we felt the structure of this book very much supports the children’s understanding of how a story develops. The structure is very clear – in fact, the story structure is very similar to the good old-fashioned Magic Key books. But in being a chapter book, rather than a picture book, each step in the story sequence is expanded with detail and is packed with key vocabulary. </a:t>
            </a:r>
          </a:p>
          <a:p>
            <a:endParaRPr lang="en-GB" sz="1400" dirty="0">
              <a:solidFill>
                <a:schemeClr val="tx1"/>
              </a:solidFill>
              <a:latin typeface="Calibri"/>
              <a:ea typeface="Calibri"/>
              <a:cs typeface="Times New Roman"/>
            </a:endParaRPr>
          </a:p>
        </p:txBody>
      </p:sp>
      <p:sp>
        <p:nvSpPr>
          <p:cNvPr id="50" name="Rectangle 49">
            <a:extLst>
              <a:ext uri="{FF2B5EF4-FFF2-40B4-BE49-F238E27FC236}">
                <a16:creationId xmlns:a16="http://schemas.microsoft.com/office/drawing/2014/main" id="{49906DA1-5D65-B727-2CFD-1EF0B3FBE53D}"/>
              </a:ext>
            </a:extLst>
          </p:cNvPr>
          <p:cNvSpPr/>
          <p:nvPr/>
        </p:nvSpPr>
        <p:spPr>
          <a:xfrm>
            <a:off x="167269" y="1206205"/>
            <a:ext cx="6508594" cy="504176"/>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lnSpc>
                <a:spcPct val="300000"/>
              </a:lnSpc>
            </a:pPr>
            <a:r>
              <a:rPr lang="en-GB" sz="2400" b="1" dirty="0">
                <a:solidFill>
                  <a:schemeClr val="tx1"/>
                </a:solidFill>
                <a:latin typeface="Calibri"/>
                <a:ea typeface="Calibri"/>
                <a:cs typeface="Calibri"/>
              </a:rPr>
              <a:t>The boy who stole the Pharaoh's Lunch</a:t>
            </a:r>
          </a:p>
          <a:p>
            <a:pPr algn="ctr"/>
            <a:endParaRPr lang="en-GB" dirty="0"/>
          </a:p>
        </p:txBody>
      </p:sp>
      <p:pic>
        <p:nvPicPr>
          <p:cNvPr id="2" name="Picture 1" descr="Image result for the boy who ate the pharoahs lunch">
            <a:extLst>
              <a:ext uri="{FF2B5EF4-FFF2-40B4-BE49-F238E27FC236}">
                <a16:creationId xmlns:a16="http://schemas.microsoft.com/office/drawing/2014/main" id="{982EB4C8-D75E-8093-7F6C-FBE5F70C2640}"/>
              </a:ext>
            </a:extLst>
          </p:cNvPr>
          <p:cNvPicPr>
            <a:picLocks noChangeAspect="1"/>
          </p:cNvPicPr>
          <p:nvPr/>
        </p:nvPicPr>
        <p:blipFill>
          <a:blip r:embed="rId3"/>
          <a:stretch>
            <a:fillRect/>
          </a:stretch>
        </p:blipFill>
        <p:spPr>
          <a:xfrm>
            <a:off x="167269" y="4697817"/>
            <a:ext cx="3017085" cy="5032621"/>
          </a:xfrm>
          <a:prstGeom prst="rect">
            <a:avLst/>
          </a:prstGeom>
        </p:spPr>
      </p:pic>
      <p:sp>
        <p:nvSpPr>
          <p:cNvPr id="7" name="Rectangle 6">
            <a:extLst>
              <a:ext uri="{FF2B5EF4-FFF2-40B4-BE49-F238E27FC236}">
                <a16:creationId xmlns:a16="http://schemas.microsoft.com/office/drawing/2014/main" id="{2E5ACF47-3223-58FC-9C26-90AE7FC649D5}"/>
              </a:ext>
            </a:extLst>
          </p:cNvPr>
          <p:cNvSpPr/>
          <p:nvPr/>
        </p:nvSpPr>
        <p:spPr>
          <a:xfrm>
            <a:off x="3321421" y="4697818"/>
            <a:ext cx="3354441" cy="2482912"/>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1400" b="1" dirty="0">
                <a:solidFill>
                  <a:schemeClr val="tx1"/>
                </a:solidFill>
              </a:rPr>
              <a:t>School values this book reinforces:</a:t>
            </a:r>
          </a:p>
          <a:p>
            <a:endParaRPr lang="en-GB" sz="1400" dirty="0">
              <a:solidFill>
                <a:schemeClr val="tx1"/>
              </a:solidFill>
            </a:endParaRPr>
          </a:p>
          <a:p>
            <a:r>
              <a:rPr lang="en-GB" sz="1400" dirty="0">
                <a:solidFill>
                  <a:srgbClr val="000000"/>
                </a:solidFill>
                <a:latin typeface="Calibri"/>
                <a:ea typeface="Calibri"/>
                <a:cs typeface="Times New Roman"/>
              </a:rPr>
              <a:t>Being curious is a key value that we believe all children should develop and we encourage them to be critical thinkers, just like Seth. At the start of the story, Seth isn’t at all curious and he is not very keen on learning either. Through Seth’s character development, this book shows our children that by being a critical thinker, we can begin to better understand the world around us.</a:t>
            </a:r>
          </a:p>
        </p:txBody>
      </p:sp>
      <p:sp>
        <p:nvSpPr>
          <p:cNvPr id="8" name="Rectangle 7">
            <a:extLst>
              <a:ext uri="{FF2B5EF4-FFF2-40B4-BE49-F238E27FC236}">
                <a16:creationId xmlns:a16="http://schemas.microsoft.com/office/drawing/2014/main" id="{F3178BAD-4382-4C3A-0E82-8CB8A6642AF4}"/>
              </a:ext>
            </a:extLst>
          </p:cNvPr>
          <p:cNvSpPr/>
          <p:nvPr/>
        </p:nvSpPr>
        <p:spPr>
          <a:xfrm>
            <a:off x="3321424" y="7252760"/>
            <a:ext cx="3354440" cy="2501090"/>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1400" b="1" dirty="0">
                <a:solidFill>
                  <a:schemeClr val="tx1"/>
                </a:solidFill>
              </a:rPr>
              <a:t>Writing Composition in school:</a:t>
            </a:r>
          </a:p>
          <a:p>
            <a:endParaRPr lang="en-GB" sz="1400" b="1" dirty="0">
              <a:solidFill>
                <a:schemeClr val="tx1"/>
              </a:solidFill>
            </a:endParaRPr>
          </a:p>
          <a:p>
            <a:r>
              <a:rPr lang="en-GB" sz="1400" dirty="0">
                <a:solidFill>
                  <a:schemeClr val="tx1"/>
                </a:solidFill>
              </a:rPr>
              <a:t>In school, our main focus is story structure. Children will plan a story that follows the same structure as our lead text. They will write  a story start that will give them the opportunity to demonstrate their descriptive writing skills.</a:t>
            </a:r>
          </a:p>
          <a:p>
            <a:endParaRPr lang="en-GB" sz="1400" dirty="0">
              <a:solidFill>
                <a:schemeClr val="tx1"/>
              </a:solidFill>
            </a:endParaRPr>
          </a:p>
          <a:p>
            <a:r>
              <a:rPr lang="en-GB" sz="1400" dirty="0">
                <a:solidFill>
                  <a:schemeClr val="tx1"/>
                </a:solidFill>
              </a:rPr>
              <a:t>Children will also write a recount of their school trip to Dorchester.</a:t>
            </a:r>
          </a:p>
        </p:txBody>
      </p:sp>
    </p:spTree>
    <p:extLst>
      <p:ext uri="{BB962C8B-B14F-4D97-AF65-F5344CB8AC3E}">
        <p14:creationId xmlns:p14="http://schemas.microsoft.com/office/powerpoint/2010/main" val="2128583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Autumn term </a:t>
            </a:r>
          </a:p>
          <a:p>
            <a:pPr algn="ctr"/>
            <a:r>
              <a:rPr lang="en-GB" sz="1400" b="1" dirty="0">
                <a:solidFill>
                  <a:srgbClr val="02765C"/>
                </a:solidFill>
                <a:latin typeface="Arial Narrow" panose="020B0606020202030204" pitchFamily="34" charset="0"/>
              </a:rPr>
              <a:t>1</a:t>
            </a:r>
          </a:p>
        </p:txBody>
      </p:sp>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3</a:t>
            </a:r>
          </a:p>
        </p:txBody>
      </p:sp>
      <p:sp>
        <p:nvSpPr>
          <p:cNvPr id="50" name="Rectangle 49">
            <a:extLst>
              <a:ext uri="{FF2B5EF4-FFF2-40B4-BE49-F238E27FC236}">
                <a16:creationId xmlns:a16="http://schemas.microsoft.com/office/drawing/2014/main" id="{49906DA1-5D65-B727-2CFD-1EF0B3FBE53D}"/>
              </a:ext>
            </a:extLst>
          </p:cNvPr>
          <p:cNvSpPr/>
          <p:nvPr/>
        </p:nvSpPr>
        <p:spPr>
          <a:xfrm>
            <a:off x="167269" y="1206205"/>
            <a:ext cx="6508594" cy="504176"/>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lnSpc>
                <a:spcPct val="300000"/>
              </a:lnSpc>
            </a:pPr>
            <a:r>
              <a:rPr lang="en-GB" sz="2400" b="1" dirty="0">
                <a:solidFill>
                  <a:schemeClr val="tx1"/>
                </a:solidFill>
                <a:latin typeface="Calibri"/>
                <a:ea typeface="Calibri"/>
                <a:cs typeface="Calibri"/>
              </a:rPr>
              <a:t>The boy who stole the Pharoah's Lunch</a:t>
            </a:r>
            <a:endParaRPr lang="en-GB" sz="2400" b="1" dirty="0">
              <a:solidFill>
                <a:schemeClr val="tx1"/>
              </a:solidFill>
              <a:latin typeface="Calibri" panose="020F0502020204030204" pitchFamily="34" charset="0"/>
              <a:ea typeface="Calibri"/>
              <a:cs typeface="Calibri" panose="020F0502020204030204" pitchFamily="34" charset="0"/>
            </a:endParaRPr>
          </a:p>
          <a:p>
            <a:pPr algn="ctr"/>
            <a:endParaRPr lang="en-GB" dirty="0"/>
          </a:p>
        </p:txBody>
      </p:sp>
      <p:sp>
        <p:nvSpPr>
          <p:cNvPr id="52" name="Rectangle 51">
            <a:extLst>
              <a:ext uri="{FF2B5EF4-FFF2-40B4-BE49-F238E27FC236}">
                <a16:creationId xmlns:a16="http://schemas.microsoft.com/office/drawing/2014/main" id="{38FC5144-C27D-80D5-D06E-C951949219E2}"/>
              </a:ext>
            </a:extLst>
          </p:cNvPr>
          <p:cNvSpPr/>
          <p:nvPr/>
        </p:nvSpPr>
        <p:spPr>
          <a:xfrm>
            <a:off x="2649071" y="1802250"/>
            <a:ext cx="4026792" cy="3150750"/>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b="1" dirty="0">
              <a:solidFill>
                <a:schemeClr val="tx1"/>
              </a:solidFill>
              <a:latin typeface="Calibri" panose="020F0502020204030204" pitchFamily="34" charset="0"/>
              <a:cs typeface="Calibri" panose="020F0502020204030204" pitchFamily="34" charset="0"/>
            </a:endParaRPr>
          </a:p>
          <a:p>
            <a:pPr algn="ctr"/>
            <a:r>
              <a:rPr lang="en-GB" sz="1200" b="1" dirty="0">
                <a:solidFill>
                  <a:schemeClr val="tx1"/>
                </a:solidFill>
                <a:latin typeface="Calibri" panose="020F0502020204030204" pitchFamily="34" charset="0"/>
                <a:cs typeface="Calibri" panose="020F0502020204030204" pitchFamily="34" charset="0"/>
              </a:rPr>
              <a:t>Skills that will be developed through this unit</a:t>
            </a:r>
            <a:r>
              <a:rPr lang="en-GB" sz="1200" dirty="0">
                <a:solidFill>
                  <a:schemeClr val="tx1"/>
                </a:solidFill>
                <a:latin typeface="Comic Sans MS" panose="030F0702030302020204" pitchFamily="66" charset="0"/>
              </a:rPr>
              <a:t>:</a:t>
            </a:r>
          </a:p>
          <a:p>
            <a:endParaRPr lang="en-GB" sz="1200" dirty="0">
              <a:solidFill>
                <a:schemeClr val="tx1"/>
              </a:solidFill>
              <a:latin typeface="Calibri" panose="020F0502020204030204" pitchFamily="34" charset="0"/>
              <a:cs typeface="Calibri" panose="020F0502020204030204" pitchFamily="34" charset="0"/>
            </a:endParaRPr>
          </a:p>
          <a:p>
            <a:r>
              <a:rPr lang="en-GB" sz="1200" dirty="0">
                <a:solidFill>
                  <a:schemeClr val="tx1"/>
                </a:solidFill>
                <a:latin typeface="Calibri" panose="020F0502020204030204" pitchFamily="34" charset="0"/>
                <a:cs typeface="Calibri" panose="020F0502020204030204" pitchFamily="34" charset="0"/>
              </a:rPr>
              <a:t>This unit supports children to understand how stories are structured. We consider what common features must be established at the start, middle and end of any story.</a:t>
            </a:r>
          </a:p>
          <a:p>
            <a:r>
              <a:rPr lang="en-GB" sz="1200" dirty="0">
                <a:solidFill>
                  <a:schemeClr val="tx1"/>
                </a:solidFill>
                <a:latin typeface="Calibri" panose="020F0502020204030204" pitchFamily="34" charset="0"/>
                <a:cs typeface="Calibri" panose="020F0502020204030204" pitchFamily="34" charset="0"/>
              </a:rPr>
              <a:t>We learn how to plan a chronological sequence using a Story Mountain.</a:t>
            </a:r>
          </a:p>
          <a:p>
            <a:r>
              <a:rPr lang="en-GB" sz="1200" dirty="0">
                <a:solidFill>
                  <a:schemeClr val="tx1"/>
                </a:solidFill>
                <a:latin typeface="Calibri" panose="020F0502020204030204" pitchFamily="34" charset="0"/>
                <a:cs typeface="Calibri" panose="020F0502020204030204" pitchFamily="34" charset="0"/>
              </a:rPr>
              <a:t>Use of a dictionary and thesaurus will be another skill that is rehearsed in class and parents might want to consider supporting their child by looking at alphabetical order and using a dictionary together at home.</a:t>
            </a:r>
          </a:p>
          <a:p>
            <a:r>
              <a:rPr lang="en-GB" sz="1200" dirty="0">
                <a:solidFill>
                  <a:schemeClr val="tx1"/>
                </a:solidFill>
                <a:latin typeface="Calibri" panose="020F0502020204030204" pitchFamily="34" charset="0"/>
                <a:cs typeface="Calibri" panose="020F0502020204030204" pitchFamily="34" charset="0"/>
              </a:rPr>
              <a:t>We consider the editing and redrafting phase.</a:t>
            </a:r>
          </a:p>
          <a:p>
            <a:r>
              <a:rPr lang="en-GB" sz="1200" dirty="0">
                <a:solidFill>
                  <a:schemeClr val="tx1"/>
                </a:solidFill>
                <a:latin typeface="Calibri" panose="020F0502020204030204" pitchFamily="34" charset="0"/>
                <a:cs typeface="Calibri" panose="020F0502020204030204" pitchFamily="34" charset="0"/>
              </a:rPr>
              <a:t>When we meet the author, we will look at composing questions.</a:t>
            </a:r>
          </a:p>
          <a:p>
            <a:r>
              <a:rPr lang="en-GB" sz="1200" dirty="0">
                <a:solidFill>
                  <a:schemeClr val="tx1"/>
                </a:solidFill>
                <a:latin typeface="Calibri" panose="020F0502020204030204" pitchFamily="34" charset="0"/>
                <a:cs typeface="Calibri" panose="020F0502020204030204" pitchFamily="34" charset="0"/>
              </a:rPr>
              <a:t>Throughout this term, teachers will be looking for adventurous language choices and acquisition of vocabulary specific to this Egyptian unit.</a:t>
            </a:r>
            <a:endParaRPr lang="en-GB" sz="1200" dirty="0">
              <a:solidFill>
                <a:schemeClr val="tx1"/>
              </a:solidFill>
              <a:latin typeface="Comic Sans MS" panose="030F0702030302020204" pitchFamily="66" charset="0"/>
            </a:endParaRPr>
          </a:p>
          <a:p>
            <a:pPr algn="ctr"/>
            <a:endParaRPr lang="en-GB" sz="1200" dirty="0">
              <a:solidFill>
                <a:schemeClr val="tx1"/>
              </a:solidFill>
              <a:latin typeface="Comic Sans MS" panose="030F0702030302020204" pitchFamily="66" charset="0"/>
            </a:endParaRPr>
          </a:p>
        </p:txBody>
      </p:sp>
      <p:sp>
        <p:nvSpPr>
          <p:cNvPr id="5" name="Rectangle 4">
            <a:extLst>
              <a:ext uri="{FF2B5EF4-FFF2-40B4-BE49-F238E27FC236}">
                <a16:creationId xmlns:a16="http://schemas.microsoft.com/office/drawing/2014/main" id="{B0927E81-6FE3-6D82-2102-647653A034B9}"/>
              </a:ext>
            </a:extLst>
          </p:cNvPr>
          <p:cNvSpPr/>
          <p:nvPr/>
        </p:nvSpPr>
        <p:spPr>
          <a:xfrm>
            <a:off x="161294" y="5084073"/>
            <a:ext cx="6535411" cy="4669777"/>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pPr algn="ctr"/>
            <a:endParaRPr lang="en-GB" sz="1200" b="1"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endParaRPr lang="en-GB" sz="1100" dirty="0">
              <a:solidFill>
                <a:schemeClr val="tx1"/>
              </a:solidFill>
            </a:endParaRPr>
          </a:p>
          <a:p>
            <a:pPr algn="ctr"/>
            <a:r>
              <a:rPr lang="en-GB" sz="1100" b="1" dirty="0">
                <a:solidFill>
                  <a:schemeClr val="tx1"/>
                </a:solidFill>
              </a:rPr>
              <a:t>Our Extended Book Spine</a:t>
            </a: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100" b="1" dirty="0">
              <a:solidFill>
                <a:schemeClr val="tx1"/>
              </a:solidFill>
            </a:endParaRPr>
          </a:p>
          <a:p>
            <a:pPr algn="ctr"/>
            <a:endParaRPr lang="en-GB" sz="1050" dirty="0">
              <a:solidFill>
                <a:schemeClr val="tx1"/>
              </a:solidFill>
            </a:endParaRPr>
          </a:p>
          <a:p>
            <a:endParaRPr lang="en-GB" sz="1050" dirty="0">
              <a:solidFill>
                <a:schemeClr val="tx1"/>
              </a:solidFill>
            </a:endParaRPr>
          </a:p>
          <a:p>
            <a:endParaRPr lang="en-GB" sz="1100" dirty="0">
              <a:solidFill>
                <a:schemeClr val="tx1"/>
              </a:solidFill>
            </a:endParaRPr>
          </a:p>
        </p:txBody>
      </p:sp>
      <p:pic>
        <p:nvPicPr>
          <p:cNvPr id="6" name="Picture 5" descr="Rapid Reading: Treasure! (Stage 2, Level 2B) - RAPID SERIES 1 (Paperback)">
            <a:extLst>
              <a:ext uri="{FF2B5EF4-FFF2-40B4-BE49-F238E27FC236}">
                <a16:creationId xmlns:a16="http://schemas.microsoft.com/office/drawing/2014/main" id="{523DE939-E059-F27E-F99B-F661C19BFC54}"/>
              </a:ext>
            </a:extLst>
          </p:cNvPr>
          <p:cNvPicPr>
            <a:picLocks noChangeAspect="1"/>
          </p:cNvPicPr>
          <p:nvPr/>
        </p:nvPicPr>
        <p:blipFill>
          <a:blip r:embed="rId3"/>
          <a:srcRect/>
          <a:stretch>
            <a:fillRect/>
          </a:stretch>
        </p:blipFill>
        <p:spPr bwMode="auto">
          <a:xfrm>
            <a:off x="295712" y="7996241"/>
            <a:ext cx="2106433" cy="1613731"/>
          </a:xfrm>
          <a:prstGeom prst="rect">
            <a:avLst/>
          </a:prstGeom>
          <a:noFill/>
          <a:ln w="9525">
            <a:noFill/>
            <a:miter lim="800000"/>
            <a:headEnd/>
            <a:tailEnd/>
          </a:ln>
        </p:spPr>
      </p:pic>
      <p:pic>
        <p:nvPicPr>
          <p:cNvPr id="7" name="Picture 6" descr="Egypt Magnified: With a 3x Magnifying Glass - Magnified (Hardback)">
            <a:extLst>
              <a:ext uri="{FF2B5EF4-FFF2-40B4-BE49-F238E27FC236}">
                <a16:creationId xmlns:a16="http://schemas.microsoft.com/office/drawing/2014/main" id="{92BA7EA2-9A42-9FB1-EE90-D9B6A8733EEB}"/>
              </a:ext>
            </a:extLst>
          </p:cNvPr>
          <p:cNvPicPr>
            <a:picLocks noChangeAspect="1"/>
          </p:cNvPicPr>
          <p:nvPr/>
        </p:nvPicPr>
        <p:blipFill>
          <a:blip r:embed="rId4"/>
          <a:srcRect/>
          <a:stretch>
            <a:fillRect/>
          </a:stretch>
        </p:blipFill>
        <p:spPr bwMode="auto">
          <a:xfrm>
            <a:off x="2507646" y="5364171"/>
            <a:ext cx="2044832" cy="2569327"/>
          </a:xfrm>
          <a:prstGeom prst="rect">
            <a:avLst/>
          </a:prstGeom>
          <a:noFill/>
          <a:ln w="9525">
            <a:noFill/>
            <a:miter lim="800000"/>
            <a:headEnd/>
            <a:tailEnd/>
          </a:ln>
        </p:spPr>
      </p:pic>
      <p:pic>
        <p:nvPicPr>
          <p:cNvPr id="8" name="Picture 7" descr="Long Ago and Far away - Wildcats (Paperback)">
            <a:extLst>
              <a:ext uri="{FF2B5EF4-FFF2-40B4-BE49-F238E27FC236}">
                <a16:creationId xmlns:a16="http://schemas.microsoft.com/office/drawing/2014/main" id="{55BE0442-2403-0F97-78A6-F5BDBC62017E}"/>
              </a:ext>
            </a:extLst>
          </p:cNvPr>
          <p:cNvPicPr>
            <a:picLocks noChangeAspect="1"/>
          </p:cNvPicPr>
          <p:nvPr/>
        </p:nvPicPr>
        <p:blipFill>
          <a:blip r:embed="rId5"/>
          <a:srcRect/>
          <a:stretch>
            <a:fillRect/>
          </a:stretch>
        </p:blipFill>
        <p:spPr bwMode="auto">
          <a:xfrm>
            <a:off x="2918583" y="8064570"/>
            <a:ext cx="1428261" cy="1545401"/>
          </a:xfrm>
          <a:prstGeom prst="rect">
            <a:avLst/>
          </a:prstGeom>
          <a:noFill/>
          <a:ln w="9525">
            <a:noFill/>
            <a:miter lim="800000"/>
            <a:headEnd/>
            <a:tailEnd/>
          </a:ln>
        </p:spPr>
      </p:pic>
      <p:pic>
        <p:nvPicPr>
          <p:cNvPr id="9" name="Picture 8">
            <a:extLst>
              <a:ext uri="{FF2B5EF4-FFF2-40B4-BE49-F238E27FC236}">
                <a16:creationId xmlns:a16="http://schemas.microsoft.com/office/drawing/2014/main" id="{0EB2B76E-72FB-6782-DED4-91309DF993DA}"/>
              </a:ext>
            </a:extLst>
          </p:cNvPr>
          <p:cNvPicPr>
            <a:picLocks noChangeAspect="1"/>
          </p:cNvPicPr>
          <p:nvPr/>
        </p:nvPicPr>
        <p:blipFill>
          <a:blip r:embed="rId6"/>
          <a:stretch>
            <a:fillRect/>
          </a:stretch>
        </p:blipFill>
        <p:spPr>
          <a:xfrm>
            <a:off x="266794" y="5146816"/>
            <a:ext cx="2135352" cy="2786683"/>
          </a:xfrm>
          <a:prstGeom prst="rect">
            <a:avLst/>
          </a:prstGeom>
        </p:spPr>
      </p:pic>
      <p:pic>
        <p:nvPicPr>
          <p:cNvPr id="10" name="Picture 9">
            <a:extLst>
              <a:ext uri="{FF2B5EF4-FFF2-40B4-BE49-F238E27FC236}">
                <a16:creationId xmlns:a16="http://schemas.microsoft.com/office/drawing/2014/main" id="{9EC16DD3-C655-B29D-7BCE-A26A4DF2F870}"/>
              </a:ext>
            </a:extLst>
          </p:cNvPr>
          <p:cNvPicPr>
            <a:picLocks noChangeAspect="1"/>
          </p:cNvPicPr>
          <p:nvPr/>
        </p:nvPicPr>
        <p:blipFill rotWithShape="1">
          <a:blip r:embed="rId7"/>
          <a:srcRect l="10788" t="7959" r="3785" b="2226"/>
          <a:stretch/>
        </p:blipFill>
        <p:spPr>
          <a:xfrm>
            <a:off x="4676009" y="5197027"/>
            <a:ext cx="1915197" cy="2951287"/>
          </a:xfrm>
          <a:prstGeom prst="rect">
            <a:avLst/>
          </a:prstGeom>
        </p:spPr>
      </p:pic>
      <p:pic>
        <p:nvPicPr>
          <p:cNvPr id="3" name="Picture 2">
            <a:extLst>
              <a:ext uri="{FF2B5EF4-FFF2-40B4-BE49-F238E27FC236}">
                <a16:creationId xmlns:a16="http://schemas.microsoft.com/office/drawing/2014/main" id="{FCE4B9C4-10C0-074C-92BC-AC317B34F360}"/>
              </a:ext>
            </a:extLst>
          </p:cNvPr>
          <p:cNvPicPr>
            <a:picLocks noChangeAspect="1"/>
          </p:cNvPicPr>
          <p:nvPr/>
        </p:nvPicPr>
        <p:blipFill>
          <a:blip r:embed="rId8"/>
          <a:stretch>
            <a:fillRect/>
          </a:stretch>
        </p:blipFill>
        <p:spPr>
          <a:xfrm>
            <a:off x="182136" y="1813249"/>
            <a:ext cx="2325509" cy="3126945"/>
          </a:xfrm>
          <a:prstGeom prst="rect">
            <a:avLst/>
          </a:prstGeom>
        </p:spPr>
      </p:pic>
    </p:spTree>
    <p:extLst>
      <p:ext uri="{BB962C8B-B14F-4D97-AF65-F5344CB8AC3E}">
        <p14:creationId xmlns:p14="http://schemas.microsoft.com/office/powerpoint/2010/main" val="1756825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Autumn term </a:t>
            </a:r>
          </a:p>
          <a:p>
            <a:pPr algn="ctr"/>
            <a:r>
              <a:rPr lang="en-GB" sz="1400" b="1" dirty="0">
                <a:solidFill>
                  <a:srgbClr val="02765C"/>
                </a:solidFill>
                <a:latin typeface="Arial Narrow" panose="020B0606020202030204" pitchFamily="34" charset="0"/>
              </a:rPr>
              <a:t>1</a:t>
            </a:r>
          </a:p>
        </p:txBody>
      </p:sp>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3</a:t>
            </a:r>
          </a:p>
        </p:txBody>
      </p:sp>
      <p:sp>
        <p:nvSpPr>
          <p:cNvPr id="7" name="Rectangle 6">
            <a:extLst>
              <a:ext uri="{FF2B5EF4-FFF2-40B4-BE49-F238E27FC236}">
                <a16:creationId xmlns:a16="http://schemas.microsoft.com/office/drawing/2014/main" id="{FCC4F3D7-9E65-ABE4-8357-7C6057335BE2}"/>
              </a:ext>
            </a:extLst>
          </p:cNvPr>
          <p:cNvSpPr/>
          <p:nvPr/>
        </p:nvSpPr>
        <p:spPr>
          <a:xfrm>
            <a:off x="85408" y="1166079"/>
            <a:ext cx="6534785" cy="7912396"/>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15000"/>
              </a:lnSpc>
              <a:spcAft>
                <a:spcPts val="800"/>
              </a:spcAft>
            </a:pPr>
            <a:r>
              <a:rPr lang="en-GB" sz="1300" b="1" kern="1200" dirty="0">
                <a:solidFill>
                  <a:srgbClr val="000000"/>
                </a:solidFill>
                <a:effectLst/>
                <a:ea typeface="Aptos" panose="020B0004020202020204" pitchFamily="34" charset="0"/>
                <a:cs typeface="Times New Roman" panose="02020603050405020304" pitchFamily="18" charset="0"/>
              </a:rPr>
              <a:t>Writing Homework</a:t>
            </a:r>
            <a:endParaRPr lang="en-GB" sz="1300" kern="100" dirty="0">
              <a:effectLst/>
              <a:ea typeface="Aptos" panose="020B0004020202020204" pitchFamily="34" charset="0"/>
              <a:cs typeface="Times New Roman" panose="02020603050405020304" pitchFamily="18" charset="0"/>
            </a:endParaRPr>
          </a:p>
          <a:p>
            <a:pPr>
              <a:lnSpc>
                <a:spcPct val="115000"/>
              </a:lnSpc>
              <a:spcAft>
                <a:spcPts val="1000"/>
              </a:spcAft>
            </a:pPr>
            <a:r>
              <a:rPr lang="en-GB" sz="1400" b="1" i="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Here is an overview of each written task for this half term. Over this half term, your child should aim to complete some writing at home each week. The time they invest in their written homework will vary from child to child – parental discretion is advised.  Alternatively, you may wish to focus on just one or two of these activities and develop them over several weeks with your child. </a:t>
            </a:r>
            <a:endParaRPr lang="en-GB" sz="1400" b="1" kern="100" dirty="0">
              <a:effectLst/>
              <a:ea typeface="Aptos" panose="020B0004020202020204" pitchFamily="34" charset="0"/>
              <a:cs typeface="Times New Roman" panose="02020603050405020304" pitchFamily="18" charset="0"/>
            </a:endParaRPr>
          </a:p>
          <a:p>
            <a:pPr marL="342900" lvl="0" indent="-342900">
              <a:lnSpc>
                <a:spcPct val="115000"/>
              </a:lnSpc>
              <a:spcAft>
                <a:spcPts val="1000"/>
              </a:spcAft>
              <a:buFont typeface="+mj-lt"/>
              <a:buAutoNum type="arabicParenR"/>
            </a:pPr>
            <a:r>
              <a:rPr lang="en-GB" sz="1300" kern="1200" dirty="0">
                <a:solidFill>
                  <a:srgbClr val="000000"/>
                </a:solidFill>
                <a:effectLst/>
                <a:ea typeface="Calibri" panose="020F0502020204030204" pitchFamily="34" charset="0"/>
                <a:cs typeface="Times New Roman" panose="02020603050405020304" pitchFamily="18" charset="0"/>
              </a:rPr>
              <a:t>Complete your own research about the Egyptians. Choose just one aspect that interests you and try to focus your research on that one area. So instead of a title, ‘Egyptians,’ your title might be ‘The Egyptian Pyramids.’  Create a fact sheet to present your findings. When you compose your work, consider using ICT to publish your work – the teachers love PowerPoint!</a:t>
            </a:r>
            <a:endParaRPr lang="en-GB" sz="1300" kern="100" dirty="0">
              <a:effectLst/>
              <a:ea typeface="Aptos" panose="020B0004020202020204" pitchFamily="34" charset="0"/>
              <a:cs typeface="Times New Roman" panose="02020603050405020304" pitchFamily="18" charset="0"/>
            </a:endParaRPr>
          </a:p>
          <a:p>
            <a:pPr marL="342900" lvl="0" indent="-342900">
              <a:lnSpc>
                <a:spcPct val="115000"/>
              </a:lnSpc>
              <a:spcAft>
                <a:spcPts val="1000"/>
              </a:spcAft>
              <a:buFont typeface="+mj-lt"/>
              <a:buAutoNum type="arabicParenR"/>
            </a:pPr>
            <a:r>
              <a:rPr lang="en-US" sz="1300" kern="1200" dirty="0">
                <a:solidFill>
                  <a:srgbClr val="000000"/>
                </a:solidFill>
                <a:effectLst/>
                <a:ea typeface="Calibri" panose="020F0502020204030204" pitchFamily="34" charset="0"/>
                <a:cs typeface="Times New Roman" panose="02020603050405020304" pitchFamily="18" charset="0"/>
              </a:rPr>
              <a:t>As our focus is settings, show off your skills by choosing a new setting of your own choice that Seth could visit. Think about the types of setting that could generate some wonderful language choices. For example, a woods at night time might give you more opportunities than some less exciting settings.</a:t>
            </a:r>
            <a:endParaRPr lang="en-GB" sz="1300" kern="100" dirty="0">
              <a:effectLst/>
              <a:ea typeface="Aptos" panose="020B0004020202020204" pitchFamily="34" charset="0"/>
              <a:cs typeface="Times New Roman" panose="02020603050405020304" pitchFamily="18" charset="0"/>
            </a:endParaRPr>
          </a:p>
          <a:p>
            <a:pPr marL="342900" lvl="0" indent="-342900">
              <a:lnSpc>
                <a:spcPct val="115000"/>
              </a:lnSpc>
              <a:spcAft>
                <a:spcPts val="1000"/>
              </a:spcAft>
              <a:buFont typeface="+mj-lt"/>
              <a:buAutoNum type="arabicParenR"/>
            </a:pPr>
            <a:r>
              <a:rPr lang="en-GB" sz="1300" kern="1200" dirty="0">
                <a:solidFill>
                  <a:srgbClr val="000000"/>
                </a:solidFill>
                <a:effectLst/>
                <a:ea typeface="Calibri" panose="020F0502020204030204" pitchFamily="34" charset="0"/>
                <a:cs typeface="Times New Roman" panose="02020603050405020304" pitchFamily="18" charset="0"/>
              </a:rPr>
              <a:t>Have a listen to songs on the radio! Choose a song that you like to hear and write down some of the lines. Your challenge is to put the words into direct speech. I wonder what song you’ll choose. “I get up too late,” sang Taylor Swift.</a:t>
            </a:r>
            <a:endParaRPr lang="en-GB" sz="1300" kern="100" dirty="0">
              <a:effectLst/>
              <a:ea typeface="Aptos" panose="020B0004020202020204" pitchFamily="34" charset="0"/>
              <a:cs typeface="Times New Roman" panose="02020603050405020304" pitchFamily="18" charset="0"/>
            </a:endParaRPr>
          </a:p>
          <a:p>
            <a:pPr marL="342900" lvl="0" indent="-342900">
              <a:lnSpc>
                <a:spcPct val="115000"/>
              </a:lnSpc>
              <a:spcAft>
                <a:spcPts val="1000"/>
              </a:spcAft>
              <a:buFont typeface="+mj-lt"/>
              <a:buAutoNum type="arabicParenR"/>
            </a:pPr>
            <a:r>
              <a:rPr lang="en-GB" sz="1300" kern="1200" dirty="0">
                <a:solidFill>
                  <a:srgbClr val="000000"/>
                </a:solidFill>
                <a:effectLst/>
                <a:ea typeface="Calibri" panose="020F0502020204030204" pitchFamily="34" charset="0"/>
                <a:cs typeface="Times New Roman" panose="02020603050405020304" pitchFamily="18" charset="0"/>
              </a:rPr>
              <a:t>Step outside your house and jot down what you can see/hear and smell. When you get back inside, build your observations into full descriptions. Check that all full stops and capital letters are correct. To make it more interesting for your reader, you could pick some words to improve by using a thesaurus.</a:t>
            </a:r>
            <a:endParaRPr lang="en-GB" sz="1300" kern="100" dirty="0">
              <a:effectLst/>
              <a:ea typeface="Aptos" panose="020B0004020202020204" pitchFamily="34" charset="0"/>
              <a:cs typeface="Times New Roman" panose="02020603050405020304" pitchFamily="18" charset="0"/>
            </a:endParaRPr>
          </a:p>
          <a:p>
            <a:pPr marL="342900" lvl="0" indent="-342900">
              <a:lnSpc>
                <a:spcPct val="115000"/>
              </a:lnSpc>
              <a:spcAft>
                <a:spcPts val="1000"/>
              </a:spcAft>
              <a:buFont typeface="+mj-lt"/>
              <a:buAutoNum type="arabicParenR"/>
            </a:pPr>
            <a:r>
              <a:rPr lang="en-GB" sz="1300" kern="1200" dirty="0">
                <a:solidFill>
                  <a:srgbClr val="000000"/>
                </a:solidFill>
                <a:effectLst/>
                <a:ea typeface="Calibri" panose="020F0502020204030204" pitchFamily="34" charset="0"/>
                <a:cs typeface="Times New Roman" panose="02020603050405020304" pitchFamily="18" charset="0"/>
              </a:rPr>
              <a:t>Collect some leaflets of attractions. (The foyer of Sainsbury’s at Castlepoint often has them.) Which leaflets look the best? If you could visit any place, where would you go? </a:t>
            </a:r>
            <a:endParaRPr lang="en-GB" sz="1300" kern="100" dirty="0">
              <a:effectLst/>
              <a:ea typeface="Aptos" panose="020B0004020202020204" pitchFamily="34" charset="0"/>
              <a:cs typeface="Times New Roman" panose="02020603050405020304" pitchFamily="18" charset="0"/>
            </a:endParaRPr>
          </a:p>
          <a:p>
            <a:pPr marL="342900" lvl="0" indent="-342900">
              <a:lnSpc>
                <a:spcPct val="115000"/>
              </a:lnSpc>
              <a:spcAft>
                <a:spcPts val="1000"/>
              </a:spcAft>
              <a:buFont typeface="+mj-lt"/>
              <a:buAutoNum type="arabicParenR"/>
            </a:pPr>
            <a:r>
              <a:rPr lang="en-GB" sz="1300" kern="1200" dirty="0">
                <a:solidFill>
                  <a:srgbClr val="000000"/>
                </a:solidFill>
                <a:effectLst/>
                <a:ea typeface="Calibri" panose="020F0502020204030204" pitchFamily="34" charset="0"/>
                <a:cs typeface="Times New Roman" panose="02020603050405020304" pitchFamily="18" charset="0"/>
              </a:rPr>
              <a:t>Create a postcard that the Egypt Museum could sell or make a postcard and write on it about your day.</a:t>
            </a:r>
            <a:endParaRPr lang="en-GB" sz="1300" kern="100" dirty="0">
              <a:effectLst/>
              <a:ea typeface="Aptos" panose="020B0004020202020204" pitchFamily="34" charset="0"/>
              <a:cs typeface="Times New Roman" panose="02020603050405020304" pitchFamily="18" charset="0"/>
            </a:endParaRPr>
          </a:p>
          <a:p>
            <a:pPr marL="342900" lvl="0" indent="-342900">
              <a:lnSpc>
                <a:spcPct val="115000"/>
              </a:lnSpc>
              <a:spcAft>
                <a:spcPts val="1000"/>
              </a:spcAft>
              <a:buFont typeface="+mj-lt"/>
              <a:buAutoNum type="arabicParenR"/>
            </a:pPr>
            <a:r>
              <a:rPr lang="en-GB" sz="1300" kern="1200" dirty="0">
                <a:solidFill>
                  <a:srgbClr val="000000"/>
                </a:solidFill>
                <a:effectLst/>
                <a:ea typeface="Calibri" panose="020F0502020204030204" pitchFamily="34" charset="0"/>
                <a:cs typeface="Times New Roman" panose="02020603050405020304" pitchFamily="18" charset="0"/>
              </a:rPr>
              <a:t>Keep a diary this week. Aim to write a couple of sentences for each day. What was the best part of the day? What made you laugh and smile? </a:t>
            </a:r>
            <a:endParaRPr lang="en-GB" sz="1300" kern="100" dirty="0">
              <a:effectLst/>
              <a:ea typeface="Aptos" panose="020B0004020202020204" pitchFamily="34" charset="0"/>
              <a:cs typeface="Times New Roman" panose="02020603050405020304" pitchFamily="18" charset="0"/>
            </a:endParaRPr>
          </a:p>
          <a:p>
            <a:pPr algn="ctr">
              <a:lnSpc>
                <a:spcPct val="115000"/>
              </a:lnSpc>
              <a:spcAft>
                <a:spcPts val="800"/>
              </a:spcAft>
            </a:pPr>
            <a:r>
              <a:rPr lang="en-GB" sz="1100" i="1" kern="1200" dirty="0">
                <a:solidFill>
                  <a:srgbClr val="000000"/>
                </a:solidFill>
                <a:effectLst/>
                <a:ea typeface="Times New Roman" panose="02020603050405020304" pitchFamily="18" charset="0"/>
                <a:cs typeface="Times New Roman" panose="02020603050405020304" pitchFamily="18" charset="0"/>
              </a:rPr>
              <a:t> </a:t>
            </a:r>
            <a:endParaRPr lang="en-GB" sz="1200"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56731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LengthInSeconds xmlns="9d7a5d9d-7bd7-4164-902f-7672ce3cf383" xsi:nil="true"/>
    <lcf76f155ced4ddcb4097134ff3c332f xmlns="9d7a5d9d-7bd7-4164-902f-7672ce3cf383">
      <Terms xmlns="http://schemas.microsoft.com/office/infopath/2007/PartnerControls"/>
    </lcf76f155ced4ddcb4097134ff3c332f>
    <TaxCatchAll xmlns="7dbd8056-47aa-47eb-abcb-42290cb99a8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56FFFB91D304642AC6F2B52AC63D0DB" ma:contentTypeVersion="18" ma:contentTypeDescription="Create a new document." ma:contentTypeScope="" ma:versionID="90b20524ea09c544a74c618ea17dfe60">
  <xsd:schema xmlns:xsd="http://www.w3.org/2001/XMLSchema" xmlns:xs="http://www.w3.org/2001/XMLSchema" xmlns:p="http://schemas.microsoft.com/office/2006/metadata/properties" xmlns:ns2="9d7a5d9d-7bd7-4164-902f-7672ce3cf383" xmlns:ns3="7dbd8056-47aa-47eb-abcb-42290cb99a81" targetNamespace="http://schemas.microsoft.com/office/2006/metadata/properties" ma:root="true" ma:fieldsID="fe0da3526d05afcde38f31674fca26eb" ns2:_="" ns3:_="">
    <xsd:import namespace="9d7a5d9d-7bd7-4164-902f-7672ce3cf383"/>
    <xsd:import namespace="7dbd8056-47aa-47eb-abcb-42290cb99a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7a5d9d-7bd7-4164-902f-7672ce3cf3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f05d3ca9-34b9-4998-9a20-aed4db4a722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dbd8056-47aa-47eb-abcb-42290cb99a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787cb2e1-7dc8-4d68-9029-6b9e99082466}" ma:internalName="TaxCatchAll" ma:showField="CatchAllData" ma:web="7dbd8056-47aa-47eb-abcb-42290cb99a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6D2728B-3AC5-4874-9DC8-97F538A1C25C}">
  <ds:schemaRefs>
    <ds:schemaRef ds:uri="http://schemas.microsoft.com/sharepoint/v3/contenttype/forms"/>
  </ds:schemaRefs>
</ds:datastoreItem>
</file>

<file path=customXml/itemProps2.xml><?xml version="1.0" encoding="utf-8"?>
<ds:datastoreItem xmlns:ds="http://schemas.openxmlformats.org/officeDocument/2006/customXml" ds:itemID="{81429D3F-B6D0-4703-9689-0CE15CEF2049}">
  <ds:schemaRefs>
    <ds:schemaRef ds:uri="http://schemas.microsoft.com/office/2006/documentManagement/types"/>
    <ds:schemaRef ds:uri="http://schemas.microsoft.com/office/infopath/2007/PartnerControls"/>
    <ds:schemaRef ds:uri="http://schemas.openxmlformats.org/package/2006/metadata/core-properties"/>
    <ds:schemaRef ds:uri="7dbd8056-47aa-47eb-abcb-42290cb99a81"/>
    <ds:schemaRef ds:uri="http://www.w3.org/XML/1998/namespace"/>
    <ds:schemaRef ds:uri="http://schemas.microsoft.com/office/2006/metadata/properties"/>
    <ds:schemaRef ds:uri="http://purl.org/dc/elements/1.1/"/>
    <ds:schemaRef ds:uri="9d7a5d9d-7bd7-4164-902f-7672ce3cf383"/>
    <ds:schemaRef ds:uri="http://purl.org/dc/terms/"/>
    <ds:schemaRef ds:uri="http://purl.org/dc/dcmitype/"/>
  </ds:schemaRefs>
</ds:datastoreItem>
</file>

<file path=customXml/itemProps3.xml><?xml version="1.0" encoding="utf-8"?>
<ds:datastoreItem xmlns:ds="http://schemas.openxmlformats.org/officeDocument/2006/customXml" ds:itemID="{DC669668-D2F6-47B7-B6FA-6379903ED0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7a5d9d-7bd7-4164-902f-7672ce3cf383"/>
    <ds:schemaRef ds:uri="7dbd8056-47aa-47eb-abcb-42290cb99a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212</TotalTime>
  <Words>909</Words>
  <Application>Microsoft Office PowerPoint</Application>
  <PresentationFormat>A4 Paper (210x297 mm)</PresentationFormat>
  <Paragraphs>96</Paragraphs>
  <Slides>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Aptos</vt:lpstr>
      <vt:lpstr>Arial</vt:lpstr>
      <vt:lpstr>Arial Narrow</vt:lpstr>
      <vt:lpstr>Calibri</vt:lpstr>
      <vt:lpstr>Calibri Light</vt:lpstr>
      <vt:lpstr>Comic Sans MS</vt:lpstr>
      <vt:lpstr>Times New Roman</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Pipe</dc:creator>
  <cp:lastModifiedBy>landrews</cp:lastModifiedBy>
  <cp:revision>151</cp:revision>
  <cp:lastPrinted>2024-07-15T07:16:17Z</cp:lastPrinted>
  <dcterms:created xsi:type="dcterms:W3CDTF">2020-04-17T10:06:09Z</dcterms:created>
  <dcterms:modified xsi:type="dcterms:W3CDTF">2024-07-15T11:50:33Z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0x010100156FFFB91D304642AC6F2B52AC63D0DB</vt:lpwstr>
  </property>
  <property fmtid="{D5CDD505-2E9C-101B-9397-08002B2CF9AE}" pid="3" name="Order">
    <vt:r8>53100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y fmtid="{D5CDD505-2E9C-101B-9397-08002B2CF9AE}" pid="10" name="MediaServiceImageTags">
    <vt:lpwstr/>
  </property>
</Properties>
</file>