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01/12/2022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01/12/2022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01/12/2022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01/12/2022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image" Target="../media/image1.pn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994001" y="1784575"/>
            <a:ext cx="4637257" cy="229756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dirty="0">
                <a:solidFill>
                  <a:schemeClr val="tx1"/>
                </a:solidFill>
              </a:rPr>
              <a:t>Why this particular book and not something else?</a:t>
            </a:r>
          </a:p>
          <a:p>
            <a:pPr algn="ctr">
              <a:lnSpc>
                <a:spcPct val="150000"/>
              </a:lnSpc>
            </a:pPr>
            <a:endParaRPr lang="en-GB" sz="1200" b="1" dirty="0">
              <a:solidFill>
                <a:schemeClr val="tx1"/>
              </a:solidFill>
            </a:endParaRPr>
          </a:p>
          <a:p>
            <a:r>
              <a:rPr lang="en-US" sz="11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Dick King-Smith’s The </a:t>
            </a:r>
            <a:r>
              <a:rPr lang="en-US" sz="1100" dirty="0" err="1">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Hodgeheg</a:t>
            </a:r>
            <a:r>
              <a:rPr lang="en-US" sz="11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 is our key text for Spring 1. The adventure of Max, the hedgehog, takes us on twisting and winding paths through a town where Max is desperately trying to find a safe way to cross the road. It’s a brilliant book! We pick out Dick King’s-Smith’s wonderful characterization to support our own character development and there are plenty of good writing opportunities (see below) that support Max on his mission. Our wider curriculum is then supported using this book - we link Max’s adventures to our Road Safety walk through </a:t>
            </a:r>
            <a:r>
              <a:rPr lang="en-US" sz="1100" dirty="0" err="1">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Muscliff</a:t>
            </a:r>
            <a:r>
              <a:rPr lang="en-US" sz="11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 this is used as a stimulus for the children to write a recount of their trip. </a:t>
            </a:r>
            <a:r>
              <a:rPr lang="en-US" sz="11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In geography, we consider our local area of Throop and </a:t>
            </a:r>
            <a:r>
              <a:rPr lang="en-US" sz="1100" dirty="0" err="1">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Muscliff</a:t>
            </a:r>
            <a:r>
              <a:rPr lang="en-US" sz="11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 and we begin to understand maps.</a:t>
            </a: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a:t>
            </a:r>
            <a:r>
              <a:rPr lang="en-GB" sz="2800" b="1" dirty="0" err="1">
                <a:solidFill>
                  <a:schemeClr val="tx1"/>
                </a:solidFill>
              </a:rPr>
              <a:t>Hodgeheg</a:t>
            </a:r>
            <a:endParaRPr lang="en-GB" sz="2800" b="1" dirty="0">
              <a:solidFill>
                <a:schemeClr val="tx1"/>
              </a:solidFill>
            </a:endParaRPr>
          </a:p>
        </p:txBody>
      </p:sp>
      <p:sp>
        <p:nvSpPr>
          <p:cNvPr id="51" name="Rectangle 50">
            <a:extLst>
              <a:ext uri="{FF2B5EF4-FFF2-40B4-BE49-F238E27FC236}">
                <a16:creationId xmlns:a16="http://schemas.microsoft.com/office/drawing/2014/main" id="{FF0A0C2D-53E1-DCE5-3229-DFA113DB078B}"/>
              </a:ext>
            </a:extLst>
          </p:cNvPr>
          <p:cNvSpPr/>
          <p:nvPr/>
        </p:nvSpPr>
        <p:spPr>
          <a:xfrm>
            <a:off x="174147" y="4555653"/>
            <a:ext cx="1676424" cy="175715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1" dirty="0">
              <a:solidFill>
                <a:schemeClr val="tx1"/>
              </a:solidFill>
            </a:endParaRPr>
          </a:p>
          <a:p>
            <a:r>
              <a:rPr lang="en-GB" sz="1200" b="1" dirty="0">
                <a:solidFill>
                  <a:schemeClr val="tx1"/>
                </a:solidFill>
              </a:rPr>
              <a:t>School values this book reinforces:</a:t>
            </a:r>
          </a:p>
          <a:p>
            <a:endParaRPr lang="en-GB" sz="1200" b="1" dirty="0">
              <a:solidFill>
                <a:schemeClr val="tx1"/>
              </a:solidFill>
            </a:endParaRPr>
          </a:p>
          <a:p>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Resilience is the key value in this book. When Max can’t find a place to cross at first, he keeps trying until it is safe to cross the road.</a:t>
            </a:r>
            <a:endPar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38FC5144-C27D-80D5-D06E-C951949219E2}"/>
              </a:ext>
            </a:extLst>
          </p:cNvPr>
          <p:cNvSpPr/>
          <p:nvPr/>
        </p:nvSpPr>
        <p:spPr>
          <a:xfrm>
            <a:off x="175471" y="6440698"/>
            <a:ext cx="6455787" cy="239841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100" dirty="0">
                <a:solidFill>
                  <a:schemeClr val="tx1"/>
                </a:solidFill>
                <a:latin typeface="Calibri" panose="020F0502020204030204" pitchFamily="34" charset="0"/>
                <a:cs typeface="Calibri" panose="020F0502020204030204" pitchFamily="34" charset="0"/>
              </a:rPr>
              <a:t>Plenty of writing skills are developed this half term in order to support the full range of tasks and styles the children tackle in order to get Max across that road safely. We formulate questions (remembering a question mark and how to spell the ‘</a:t>
            </a:r>
            <a:r>
              <a:rPr lang="en-GB" sz="1100" dirty="0" err="1">
                <a:solidFill>
                  <a:schemeClr val="tx1"/>
                </a:solidFill>
                <a:latin typeface="Calibri" panose="020F0502020204030204" pitchFamily="34" charset="0"/>
                <a:cs typeface="Calibri" panose="020F0502020204030204" pitchFamily="34" charset="0"/>
              </a:rPr>
              <a:t>wh</a:t>
            </a:r>
            <a:r>
              <a:rPr lang="en-GB" sz="1100" dirty="0">
                <a:solidFill>
                  <a:schemeClr val="tx1"/>
                </a:solidFill>
                <a:latin typeface="Calibri" panose="020F0502020204030204" pitchFamily="34" charset="0"/>
                <a:cs typeface="Calibri" panose="020F0502020204030204" pitchFamily="34" charset="0"/>
              </a:rPr>
              <a:t>’ words: what, when, where, why) and remind children of all 4 sentence types (questions, commands, statements and exclamations) that we encountered earlier this year. We use these skills to help us write a set of instructions on how to cross a road. We look at adding an adverb to our commands to be more precise. “Walk across the road </a:t>
            </a:r>
            <a:r>
              <a:rPr lang="en-GB" sz="1100" i="1" dirty="0">
                <a:solidFill>
                  <a:schemeClr val="tx1"/>
                </a:solidFill>
                <a:latin typeface="Calibri" panose="020F0502020204030204" pitchFamily="34" charset="0"/>
                <a:cs typeface="Calibri" panose="020F0502020204030204" pitchFamily="34" charset="0"/>
              </a:rPr>
              <a:t>sensibly.</a:t>
            </a:r>
            <a:r>
              <a:rPr lang="en-GB" sz="1100" dirty="0">
                <a:solidFill>
                  <a:schemeClr val="tx1"/>
                </a:solidFill>
                <a:latin typeface="Calibri" panose="020F0502020204030204" pitchFamily="34" charset="0"/>
                <a:cs typeface="Calibri" panose="020F0502020204030204" pitchFamily="34" charset="0"/>
              </a:rPr>
              <a:t>”</a:t>
            </a:r>
          </a:p>
          <a:p>
            <a:r>
              <a:rPr lang="en-GB" sz="1100" dirty="0">
                <a:solidFill>
                  <a:schemeClr val="tx1"/>
                </a:solidFill>
                <a:latin typeface="Calibri" panose="020F0502020204030204" pitchFamily="34" charset="0"/>
                <a:cs typeface="Calibri" panose="020F0502020204030204" pitchFamily="34" charset="0"/>
              </a:rPr>
              <a:t>We suggest synonyms to improve our vocabulary for the reader. “Never </a:t>
            </a:r>
            <a:r>
              <a:rPr lang="en-GB" sz="1100" i="1" dirty="0">
                <a:solidFill>
                  <a:schemeClr val="tx1"/>
                </a:solidFill>
                <a:latin typeface="Calibri" panose="020F0502020204030204" pitchFamily="34" charset="0"/>
                <a:cs typeface="Calibri" panose="020F0502020204030204" pitchFamily="34" charset="0"/>
              </a:rPr>
              <a:t>sprint</a:t>
            </a:r>
            <a:r>
              <a:rPr lang="en-GB" sz="1100" dirty="0">
                <a:solidFill>
                  <a:schemeClr val="tx1"/>
                </a:solidFill>
                <a:latin typeface="Calibri" panose="020F0502020204030204" pitchFamily="34" charset="0"/>
                <a:cs typeface="Calibri" panose="020F0502020204030204" pitchFamily="34" charset="0"/>
              </a:rPr>
              <a:t> across a road.”</a:t>
            </a:r>
          </a:p>
          <a:p>
            <a:r>
              <a:rPr lang="en-GB" sz="1100" dirty="0">
                <a:solidFill>
                  <a:schemeClr val="tx1"/>
                </a:solidFill>
                <a:latin typeface="Calibri" panose="020F0502020204030204" pitchFamily="34" charset="0"/>
                <a:cs typeface="Calibri" panose="020F0502020204030204" pitchFamily="34" charset="0"/>
              </a:rPr>
              <a:t>We take a look at spelling patterns that use _</a:t>
            </a:r>
            <a:r>
              <a:rPr lang="en-GB" sz="1100" dirty="0" err="1">
                <a:solidFill>
                  <a:schemeClr val="tx1"/>
                </a:solidFill>
                <a:latin typeface="Calibri" panose="020F0502020204030204" pitchFamily="34" charset="0"/>
                <a:cs typeface="Calibri" panose="020F0502020204030204" pitchFamily="34" charset="0"/>
              </a:rPr>
              <a:t>ing</a:t>
            </a:r>
            <a:r>
              <a:rPr lang="en-GB" sz="1100" dirty="0">
                <a:solidFill>
                  <a:schemeClr val="tx1"/>
                </a:solidFill>
                <a:latin typeface="Calibri" panose="020F0502020204030204" pitchFamily="34" charset="0"/>
                <a:cs typeface="Calibri" panose="020F0502020204030204" pitchFamily="34" charset="0"/>
              </a:rPr>
              <a:t> when we explore present tense.</a:t>
            </a:r>
          </a:p>
          <a:p>
            <a:r>
              <a:rPr lang="en-GB" sz="1100" dirty="0">
                <a:solidFill>
                  <a:schemeClr val="tx1"/>
                </a:solidFill>
                <a:latin typeface="Calibri" panose="020F0502020204030204" pitchFamily="34" charset="0"/>
                <a:cs typeface="Calibri" panose="020F0502020204030204" pitchFamily="34" charset="0"/>
              </a:rPr>
              <a:t>Comparing adjectives using _er and _</a:t>
            </a:r>
            <a:r>
              <a:rPr lang="en-GB" sz="1100" dirty="0" err="1">
                <a:solidFill>
                  <a:schemeClr val="tx1"/>
                </a:solidFill>
                <a:latin typeface="Calibri" panose="020F0502020204030204" pitchFamily="34" charset="0"/>
                <a:cs typeface="Calibri" panose="020F0502020204030204" pitchFamily="34" charset="0"/>
              </a:rPr>
              <a:t>est</a:t>
            </a:r>
            <a:r>
              <a:rPr lang="en-GB" sz="1100" dirty="0">
                <a:solidFill>
                  <a:schemeClr val="tx1"/>
                </a:solidFill>
                <a:latin typeface="Calibri" panose="020F0502020204030204" pitchFamily="34" charset="0"/>
                <a:cs typeface="Calibri" panose="020F0502020204030204" pitchFamily="34" charset="0"/>
              </a:rPr>
              <a:t> is another skill to add to our set. Quickest, slowest.</a:t>
            </a:r>
          </a:p>
          <a:p>
            <a:r>
              <a:rPr lang="en-GB" sz="1100" dirty="0">
                <a:solidFill>
                  <a:schemeClr val="tx1"/>
                </a:solidFill>
                <a:latin typeface="Calibri" panose="020F0502020204030204" pitchFamily="34" charset="0"/>
                <a:cs typeface="Calibri" panose="020F0502020204030204" pitchFamily="34" charset="0"/>
              </a:rPr>
              <a:t>And of course, it wouldn’t be Y2 without another hit on conjunctions (because, so, when, and).</a:t>
            </a:r>
          </a:p>
          <a:p>
            <a:pPr algn="ctr"/>
            <a:endParaRPr lang="en-GB" sz="1200" dirty="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1994001" y="4298552"/>
            <a:ext cx="4637257" cy="209136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US" sz="11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This half term, children are taught to write in a variety of genres. We write letters and begin to understand how letter writing style is different to story writing style. We create instructions on how to cross a road safely. There’s also fact writing about animal habitats. </a:t>
            </a:r>
            <a:r>
              <a:rPr lang="en-US" sz="11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Finally, t</a:t>
            </a:r>
            <a:r>
              <a:rPr lang="en-US" sz="11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he children adapt Max’s story and use their imaginations to create their own stories about Max’s adventures. In further pieces of writing, the children develop their knowledge of command sentences by writing instructions for Road Safety and create persuasive letters which argue for more zebra and pelican crossings around our school.</a:t>
            </a:r>
            <a:r>
              <a:rPr lang="en-US" sz="1100" dirty="0">
                <a:solidFill>
                  <a:srgbClr val="000000"/>
                </a:solidFill>
                <a:effectLst/>
                <a:latin typeface="Comic Sans MS" panose="030F0702030302020204" pitchFamily="66" charset="0"/>
                <a:ea typeface="Arial Unicode MS" panose="020B0604020202020204" pitchFamily="34" charset="-128"/>
                <a:cs typeface="Arial Unicode MS" panose="020B0604020202020204" pitchFamily="34" charset="-128"/>
              </a:rPr>
              <a:t> </a:t>
            </a:r>
            <a:endParaRPr lang="en-GB" sz="1100" dirty="0">
              <a:solidFill>
                <a:srgbClr val="000000"/>
              </a:solidFill>
              <a:effectLst/>
              <a:latin typeface="Helvetica Neue"/>
              <a:ea typeface="Arial Unicode MS" panose="020B0604020202020204" pitchFamily="34" charset="-128"/>
              <a:cs typeface="Arial Unicode MS" panose="020B0604020202020204" pitchFamily="34" charset="-128"/>
            </a:endParaRPr>
          </a:p>
          <a:p>
            <a:endParaRPr lang="en-GB" sz="1200" b="1" dirty="0">
              <a:solidFill>
                <a:schemeClr val="tx1"/>
              </a:solidFill>
            </a:endParaRPr>
          </a:p>
        </p:txBody>
      </p:sp>
      <p:pic>
        <p:nvPicPr>
          <p:cNvPr id="3" name="Picture 2">
            <a:extLst>
              <a:ext uri="{FF2B5EF4-FFF2-40B4-BE49-F238E27FC236}">
                <a16:creationId xmlns:a16="http://schemas.microsoft.com/office/drawing/2014/main" id="{624A620E-687F-FA37-0166-1D53EBEAF11E}"/>
              </a:ext>
            </a:extLst>
          </p:cNvPr>
          <p:cNvPicPr/>
          <p:nvPr/>
        </p:nvPicPr>
        <p:blipFill>
          <a:blip r:embed="rId8" cstate="print"/>
          <a:stretch>
            <a:fillRect/>
          </a:stretch>
        </p:blipFill>
        <p:spPr>
          <a:xfrm>
            <a:off x="161447" y="1800852"/>
            <a:ext cx="1768953" cy="2640519"/>
          </a:xfrm>
          <a:prstGeom prst="rect">
            <a:avLst/>
          </a:prstGeom>
          <a:ln w="12700" cap="flat">
            <a:noFill/>
            <a:miter lim="400000"/>
          </a:ln>
          <a:effec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82395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pPr algn="ctr"/>
            <a:endParaRPr lang="en-GB" sz="1200" b="1" dirty="0">
              <a:solidFill>
                <a:schemeClr val="tx1"/>
              </a:solidFill>
            </a:endParaRPr>
          </a:p>
          <a:p>
            <a:r>
              <a:rPr lang="en-GB" sz="1100" dirty="0">
                <a:solidFill>
                  <a:schemeClr val="tx1"/>
                </a:solidFill>
              </a:rPr>
              <a:t>Here are the writing tasks that will appear each week this half term on the homework sheet in the red folder. The tasks here mirror the children’s learning in class. As always, the task is secondary to the conversation you have with your child about their learning. It’s that chat that will support your child most with their progress and understanding!</a:t>
            </a:r>
          </a:p>
          <a:p>
            <a:r>
              <a:rPr lang="en-GB" sz="1100" dirty="0">
                <a:solidFill>
                  <a:schemeClr val="tx1"/>
                </a:solidFill>
              </a:rPr>
              <a:t>1) We have been reminding ourselves of the 4 sentence types (questions, commands, exclamations, statements). Pick an object, any object – it could be your child’s favourite toy or something completely random. Place it in the centre of a piece of paper. Around it, write an example of each sentence type. In this example, I have picked a potato! (how random!):</a:t>
            </a:r>
          </a:p>
          <a:p>
            <a:r>
              <a:rPr lang="en-GB" sz="1100" dirty="0">
                <a:solidFill>
                  <a:schemeClr val="tx1"/>
                </a:solidFill>
              </a:rPr>
              <a:t>Question = What is the best way to cook you?</a:t>
            </a:r>
          </a:p>
          <a:p>
            <a:r>
              <a:rPr lang="en-GB" sz="1100" dirty="0">
                <a:solidFill>
                  <a:schemeClr val="tx1"/>
                </a:solidFill>
              </a:rPr>
              <a:t>Command = Jump in my oven and don’t come out until you are cooked.</a:t>
            </a:r>
          </a:p>
          <a:p>
            <a:r>
              <a:rPr lang="en-GB" sz="1100" dirty="0">
                <a:solidFill>
                  <a:schemeClr val="tx1"/>
                </a:solidFill>
              </a:rPr>
              <a:t>Exclamation = What a strange shape you are!</a:t>
            </a:r>
          </a:p>
          <a:p>
            <a:r>
              <a:rPr lang="en-GB" sz="1100" dirty="0">
                <a:solidFill>
                  <a:schemeClr val="tx1"/>
                </a:solidFill>
              </a:rPr>
              <a:t>Statement = Potatoes can be cooked in many different ways.</a:t>
            </a:r>
          </a:p>
          <a:p>
            <a:r>
              <a:rPr lang="en-GB" sz="1100" dirty="0">
                <a:solidFill>
                  <a:schemeClr val="tx1"/>
                </a:solidFill>
              </a:rPr>
              <a:t>2) Faster, stronger, better are _er adjectives. Draw a picture of a cool toy and explain why it is the best toy ever! Write a few sentences. For example, This RC car is faster than any other. It has brighter lights.</a:t>
            </a:r>
          </a:p>
          <a:p>
            <a:r>
              <a:rPr lang="en-GB" sz="1100" dirty="0">
                <a:solidFill>
                  <a:schemeClr val="tx1"/>
                </a:solidFill>
              </a:rPr>
              <a:t>3) Make a short poem by adding your own animals. Follow the pattern by using noun phrases:</a:t>
            </a:r>
          </a:p>
          <a:p>
            <a:r>
              <a:rPr lang="en-GB" sz="1100" dirty="0">
                <a:solidFill>
                  <a:schemeClr val="tx1"/>
                </a:solidFill>
              </a:rPr>
              <a:t>If I were a butterfly, I would have colourful, stunning wings.</a:t>
            </a:r>
          </a:p>
          <a:p>
            <a:r>
              <a:rPr lang="en-GB" sz="1100" dirty="0">
                <a:solidFill>
                  <a:schemeClr val="tx1"/>
                </a:solidFill>
              </a:rPr>
              <a:t>If I were a monkey, I would have a long, powerful tail.</a:t>
            </a:r>
          </a:p>
          <a:p>
            <a:r>
              <a:rPr lang="en-GB" sz="1100" dirty="0">
                <a:solidFill>
                  <a:schemeClr val="tx1"/>
                </a:solidFill>
              </a:rPr>
              <a:t>4) Write a letter to Mrs </a:t>
            </a:r>
            <a:r>
              <a:rPr lang="en-GB" sz="1100" dirty="0" err="1">
                <a:solidFill>
                  <a:schemeClr val="tx1"/>
                </a:solidFill>
              </a:rPr>
              <a:t>Fenby</a:t>
            </a:r>
            <a:r>
              <a:rPr lang="en-GB" sz="1100" dirty="0">
                <a:solidFill>
                  <a:schemeClr val="tx1"/>
                </a:solidFill>
              </a:rPr>
              <a:t> to tell her what you like most about Year 2.  </a:t>
            </a:r>
          </a:p>
          <a:p>
            <a:r>
              <a:rPr lang="en-GB" sz="1100" dirty="0">
                <a:solidFill>
                  <a:schemeClr val="tx1"/>
                </a:solidFill>
              </a:rPr>
              <a:t>5) How to instructions have been a feature this week. Write a set of instructions of your choice. You could write about how to brush your teeth or even how to bake cookies. It’s up to you! </a:t>
            </a:r>
          </a:p>
          <a:p>
            <a:endParaRPr lang="en-GB" sz="900"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5062542"/>
            <a:ext cx="6535411" cy="40596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100" dirty="0">
                <a:solidFill>
                  <a:schemeClr val="tx1"/>
                </a:solidFill>
              </a:rPr>
              <a:t>To complement The </a:t>
            </a:r>
            <a:r>
              <a:rPr lang="en-GB" sz="1100" dirty="0" err="1">
                <a:solidFill>
                  <a:schemeClr val="tx1"/>
                </a:solidFill>
              </a:rPr>
              <a:t>Hodgeheg</a:t>
            </a:r>
            <a:r>
              <a:rPr lang="en-GB" sz="1100" dirty="0">
                <a:solidFill>
                  <a:schemeClr val="tx1"/>
                </a:solidFill>
              </a:rPr>
              <a:t>,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Please turn over to find out more about these recommended books.</a:t>
            </a:r>
          </a:p>
          <a:p>
            <a:r>
              <a:rPr lang="en-GB" sz="1100" dirty="0">
                <a:solidFill>
                  <a:schemeClr val="tx1"/>
                </a:solidFill>
              </a:rPr>
              <a:t>If you are enjoying the </a:t>
            </a:r>
            <a:r>
              <a:rPr lang="en-GB" sz="1100" dirty="0" err="1">
                <a:solidFill>
                  <a:schemeClr val="tx1"/>
                </a:solidFill>
              </a:rPr>
              <a:t>Hodgeheg</a:t>
            </a:r>
            <a:r>
              <a:rPr lang="en-GB" sz="1100" dirty="0">
                <a:solidFill>
                  <a:schemeClr val="tx1"/>
                </a:solidFill>
              </a:rPr>
              <a:t>, you might want to explore other books by Dick King-Smith. He has written far too many books to list here but you may be interested in these:</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17" name="Picture 1">
            <a:extLst>
              <a:ext uri="{FF2B5EF4-FFF2-40B4-BE49-F238E27FC236}">
                <a16:creationId xmlns:a16="http://schemas.microsoft.com/office/drawing/2014/main" id="{C76E262B-F5A6-CA77-5E30-FA93919ABC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8585" y="5667868"/>
            <a:ext cx="1208088" cy="14568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241F02CE-E385-189E-91E1-483F624C9C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037" y="5667868"/>
            <a:ext cx="1130063" cy="14568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94997EB8-650E-AC40-220D-D520B32398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7208" y="5667868"/>
            <a:ext cx="1244820" cy="14568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BF2B8B7A-F969-F1EE-EC3B-227C9A117D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5498" y="5667868"/>
            <a:ext cx="1097767" cy="14568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a:extLst>
              <a:ext uri="{FF2B5EF4-FFF2-40B4-BE49-F238E27FC236}">
                <a16:creationId xmlns:a16="http://schemas.microsoft.com/office/drawing/2014/main" id="{DAA0ABE4-5875-F9A2-84CF-C29DFE2BBA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74443" y="5667868"/>
            <a:ext cx="1352289" cy="14568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Sheep-pig Kindle Edition">
            <a:extLst>
              <a:ext uri="{FF2B5EF4-FFF2-40B4-BE49-F238E27FC236}">
                <a16:creationId xmlns:a16="http://schemas.microsoft.com/office/drawing/2014/main" id="{13D45940-FF48-BBF2-C410-8B373121A2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7070" y="7905750"/>
            <a:ext cx="718050" cy="1077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Queen's Nose Kindle Edition">
            <a:extLst>
              <a:ext uri="{FF2B5EF4-FFF2-40B4-BE49-F238E27FC236}">
                <a16:creationId xmlns:a16="http://schemas.microsoft.com/office/drawing/2014/main" id="{233858B1-9E8C-18D4-79C2-2EEE5DA604E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96293" y="7897101"/>
            <a:ext cx="718051" cy="1077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Fox Busters Kindle Edition">
            <a:extLst>
              <a:ext uri="{FF2B5EF4-FFF2-40B4-BE49-F238E27FC236}">
                <a16:creationId xmlns:a16="http://schemas.microsoft.com/office/drawing/2014/main" id="{7575CE81-3F0F-9D6C-1563-1E7D101E89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4605" y="7892776"/>
            <a:ext cx="718050" cy="10770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Crowstarver (A Puffin Book) Kindle Edition">
            <a:extLst>
              <a:ext uri="{FF2B5EF4-FFF2-40B4-BE49-F238E27FC236}">
                <a16:creationId xmlns:a16="http://schemas.microsoft.com/office/drawing/2014/main" id="{921D163B-72BE-6CE7-9DD0-4272439E4E5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1227" y="7899664"/>
            <a:ext cx="718050" cy="10770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he Schoolmouse Kindle Edition">
            <a:extLst>
              <a:ext uri="{FF2B5EF4-FFF2-40B4-BE49-F238E27FC236}">
                <a16:creationId xmlns:a16="http://schemas.microsoft.com/office/drawing/2014/main" id="{5048DCC8-391C-2709-DA67-EE1E6442DC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38034" y="7875751"/>
            <a:ext cx="749933" cy="11249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F3B9DE03-BC0B-2A39-2672-F0F6AD27102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72916" y="7905749"/>
            <a:ext cx="718050" cy="107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 name="Table 1">
            <a:extLst>
              <a:ext uri="{FF2B5EF4-FFF2-40B4-BE49-F238E27FC236}">
                <a16:creationId xmlns:a16="http://schemas.microsoft.com/office/drawing/2014/main" id="{2CF2C0E5-2B06-B159-E901-1AF7CB141C03}"/>
              </a:ext>
            </a:extLst>
          </p:cNvPr>
          <p:cNvGraphicFramePr>
            <a:graphicFrameLocks noGrp="1"/>
          </p:cNvGraphicFramePr>
          <p:nvPr>
            <p:extLst>
              <p:ext uri="{D42A27DB-BD31-4B8C-83A1-F6EECF244321}">
                <p14:modId xmlns:p14="http://schemas.microsoft.com/office/powerpoint/2010/main" val="2857488705"/>
              </p:ext>
            </p:extLst>
          </p:nvPr>
        </p:nvGraphicFramePr>
        <p:xfrm>
          <a:off x="232141" y="1303513"/>
          <a:ext cx="6488811" cy="7703438"/>
        </p:xfrm>
        <a:graphic>
          <a:graphicData uri="http://schemas.openxmlformats.org/drawingml/2006/table">
            <a:tbl>
              <a:tblPr firstRow="1" firstCol="1" bandRow="1">
                <a:tableStyleId>{5C22544A-7EE6-4342-B048-85BDC9FD1C3A}</a:tableStyleId>
              </a:tblPr>
              <a:tblGrid>
                <a:gridCol w="1253759">
                  <a:extLst>
                    <a:ext uri="{9D8B030D-6E8A-4147-A177-3AD203B41FA5}">
                      <a16:colId xmlns:a16="http://schemas.microsoft.com/office/drawing/2014/main" val="3282894348"/>
                    </a:ext>
                  </a:extLst>
                </a:gridCol>
                <a:gridCol w="2908300">
                  <a:extLst>
                    <a:ext uri="{9D8B030D-6E8A-4147-A177-3AD203B41FA5}">
                      <a16:colId xmlns:a16="http://schemas.microsoft.com/office/drawing/2014/main" val="3168233095"/>
                    </a:ext>
                  </a:extLst>
                </a:gridCol>
                <a:gridCol w="2326752">
                  <a:extLst>
                    <a:ext uri="{9D8B030D-6E8A-4147-A177-3AD203B41FA5}">
                      <a16:colId xmlns:a16="http://schemas.microsoft.com/office/drawing/2014/main" val="3208812303"/>
                    </a:ext>
                  </a:extLst>
                </a:gridCol>
              </a:tblGrid>
              <a:tr h="470506">
                <a:tc>
                  <a:txBody>
                    <a:bodyPr/>
                    <a:lstStyle/>
                    <a:p>
                      <a:pPr algn="l">
                        <a:lnSpc>
                          <a:spcPct val="110000"/>
                        </a:lnSpc>
                        <a:spcAft>
                          <a:spcPts val="600"/>
                        </a:spcAft>
                      </a:pPr>
                      <a:r>
                        <a:rPr lang="en-US" sz="1100" dirty="0">
                          <a:effectLst/>
                        </a:rPr>
                        <a:t>Book Title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tc>
                  <a:txBody>
                    <a:bodyPr/>
                    <a:lstStyle/>
                    <a:p>
                      <a:pPr algn="l">
                        <a:lnSpc>
                          <a:spcPct val="110000"/>
                        </a:lnSpc>
                        <a:spcAft>
                          <a:spcPts val="600"/>
                        </a:spcAft>
                      </a:pPr>
                      <a:r>
                        <a:rPr lang="en-US" sz="1100">
                          <a:effectLst/>
                        </a:rPr>
                        <a:t>Spring 1 – Year 2:  The Hodhegheg</a:t>
                      </a:r>
                      <a:endParaRPr lang="en-GB" sz="1100">
                        <a:effectLst/>
                      </a:endParaRPr>
                    </a:p>
                    <a:p>
                      <a:pPr algn="l">
                        <a:lnSpc>
                          <a:spcPct val="110000"/>
                        </a:lnSpc>
                        <a:spcAft>
                          <a:spcPts val="600"/>
                        </a:spcAft>
                      </a:pPr>
                      <a:r>
                        <a:rPr lang="en-US"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tc>
                  <a:txBody>
                    <a:bodyPr/>
                    <a:lstStyle/>
                    <a:p>
                      <a:pPr algn="l">
                        <a:lnSpc>
                          <a:spcPct val="110000"/>
                        </a:lnSpc>
                        <a:spcAft>
                          <a:spcPts val="600"/>
                        </a:spcAft>
                      </a:pPr>
                      <a:r>
                        <a:rPr lang="en-US" sz="1100" dirty="0">
                          <a:effectLst/>
                        </a:rPr>
                        <a:t>What our teachers think about this book:</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extLst>
                  <a:ext uri="{0D108BD9-81ED-4DB2-BD59-A6C34878D82A}">
                    <a16:rowId xmlns:a16="http://schemas.microsoft.com/office/drawing/2014/main" val="3248687274"/>
                  </a:ext>
                </a:extLst>
              </a:tr>
              <a:tr h="1018160">
                <a:tc>
                  <a:txBody>
                    <a:bodyPr/>
                    <a:lstStyle/>
                    <a:p>
                      <a:pPr algn="l">
                        <a:lnSpc>
                          <a:spcPct val="110000"/>
                        </a:lnSpc>
                        <a:spcAft>
                          <a:spcPts val="600"/>
                        </a:spcAft>
                      </a:pPr>
                      <a:r>
                        <a:rPr lang="en-US" sz="900" dirty="0">
                          <a:effectLst/>
                        </a:rPr>
                        <a:t>I wonder why Camels have humps?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tc>
                  <a:txBody>
                    <a:bodyPr/>
                    <a:lstStyle/>
                    <a:p>
                      <a:pPr algn="l">
                        <a:lnSpc>
                          <a:spcPct val="110000"/>
                        </a:lnSpc>
                        <a:spcAft>
                          <a:spcPts val="600"/>
                        </a:spcAft>
                      </a:pPr>
                      <a:r>
                        <a:rPr lang="en-US" sz="900" dirty="0">
                          <a:effectLst/>
                        </a:rPr>
                        <a:t>This is a large, </a:t>
                      </a:r>
                      <a:r>
                        <a:rPr lang="en-US" sz="900" dirty="0" err="1">
                          <a:effectLst/>
                        </a:rPr>
                        <a:t>colourful</a:t>
                      </a:r>
                      <a:r>
                        <a:rPr lang="en-US" sz="900" dirty="0">
                          <a:effectLst/>
                        </a:rPr>
                        <a:t> non-fiction text which show-cases clearly all the features of non-fiction.</a:t>
                      </a:r>
                      <a:endParaRPr lang="en-GB" sz="900" dirty="0">
                        <a:effectLst/>
                      </a:endParaRPr>
                    </a:p>
                    <a:p>
                      <a:pPr algn="l">
                        <a:lnSpc>
                          <a:spcPct val="110000"/>
                        </a:lnSpc>
                        <a:spcAft>
                          <a:spcPts val="600"/>
                        </a:spcAft>
                      </a:pPr>
                      <a:r>
                        <a:rPr lang="en-US" sz="900" dirty="0">
                          <a:effectLst/>
                        </a:rPr>
                        <a:t>It addresses such questions about animals as why camels have humps, how bats see in the dark, and why birds have feathers.</a:t>
                      </a:r>
                      <a:endParaRPr lang="en-GB" sz="900" dirty="0">
                        <a:effectLst/>
                      </a:endParaRPr>
                    </a:p>
                    <a:p>
                      <a:pPr algn="l">
                        <a:lnSpc>
                          <a:spcPct val="110000"/>
                        </a:lnSpc>
                        <a:spcAft>
                          <a:spcPts val="600"/>
                        </a:spcAft>
                      </a:pPr>
                      <a:r>
                        <a:rPr lang="en-US" sz="900" dirty="0">
                          <a:effectLst/>
                        </a:rPr>
                        <a:t>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tc>
                  <a:txBody>
                    <a:bodyPr/>
                    <a:lstStyle/>
                    <a:p>
                      <a:pPr algn="l">
                        <a:lnSpc>
                          <a:spcPct val="110000"/>
                        </a:lnSpc>
                        <a:spcAft>
                          <a:spcPts val="600"/>
                        </a:spcAft>
                      </a:pPr>
                      <a:r>
                        <a:rPr lang="en-US" sz="900" dirty="0">
                          <a:effectLst/>
                        </a:rPr>
                        <a:t>We think that this one will be popular in the book corner. It encourages book talk and oracy whilst stimulating the importance of making observations and questioning in a non-fiction text. It’s just a great example of non-fiction!</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extLst>
                  <a:ext uri="{0D108BD9-81ED-4DB2-BD59-A6C34878D82A}">
                    <a16:rowId xmlns:a16="http://schemas.microsoft.com/office/drawing/2014/main" val="2138216614"/>
                  </a:ext>
                </a:extLst>
              </a:tr>
              <a:tr h="1090565">
                <a:tc>
                  <a:txBody>
                    <a:bodyPr/>
                    <a:lstStyle/>
                    <a:p>
                      <a:pPr algn="l" fontAlgn="base">
                        <a:lnSpc>
                          <a:spcPts val="1120"/>
                        </a:lnSpc>
                        <a:spcAft>
                          <a:spcPts val="600"/>
                        </a:spcAft>
                      </a:pPr>
                      <a:r>
                        <a:rPr lang="en-US" sz="900" dirty="0">
                          <a:effectLst/>
                        </a:rPr>
                        <a:t>Leaf by Sandra </a:t>
                      </a:r>
                      <a:r>
                        <a:rPr lang="en-US" sz="900" dirty="0" err="1">
                          <a:effectLst/>
                        </a:rPr>
                        <a:t>Dieckmann</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tc>
                  <a:txBody>
                    <a:bodyPr/>
                    <a:lstStyle/>
                    <a:p>
                      <a:pPr algn="l">
                        <a:lnSpc>
                          <a:spcPct val="110000"/>
                        </a:lnSpc>
                        <a:spcAft>
                          <a:spcPts val="1050"/>
                        </a:spcAft>
                      </a:pPr>
                      <a:r>
                        <a:rPr lang="en-US" sz="900" dirty="0">
                          <a:effectLst/>
                        </a:rPr>
                        <a:t>When a polar bear arrives unexpectedly in the woods, the other animals fear and avoid him, suspecting him to be dangerous - and his odd habit of collecting leaves only adds to their distrust. Then one day, they watch as he attempts to fly over the water with wings made of </a:t>
                      </a:r>
                      <a:r>
                        <a:rPr lang="en-US" sz="900" dirty="0" err="1">
                          <a:effectLst/>
                        </a:rPr>
                        <a:t>colourful</a:t>
                      </a:r>
                      <a:r>
                        <a:rPr lang="en-US" sz="900" dirty="0">
                          <a:effectLst/>
                        </a:rPr>
                        <a:t> leaves... trying to get back home. Perhaps he isn't so different after all?</a:t>
                      </a:r>
                      <a:endParaRPr lang="en-GB" sz="900" dirty="0">
                        <a:effectLst/>
                      </a:endParaRPr>
                    </a:p>
                  </a:txBody>
                  <a:tcPr marL="27865" marR="27865" marT="0" marB="0"/>
                </a:tc>
                <a:tc>
                  <a:txBody>
                    <a:bodyPr/>
                    <a:lstStyle/>
                    <a:p>
                      <a:pPr marL="0" marR="0" lvl="0" indent="0" algn="l" defTabSz="685800" rtl="0" eaLnBrk="1" fontAlgn="auto" latinLnBrk="0" hangingPunct="1">
                        <a:lnSpc>
                          <a:spcPct val="110000"/>
                        </a:lnSpc>
                        <a:spcBef>
                          <a:spcPts val="0"/>
                        </a:spcBef>
                        <a:spcAft>
                          <a:spcPts val="600"/>
                        </a:spcAft>
                        <a:buClrTx/>
                        <a:buSzTx/>
                        <a:buFontTx/>
                        <a:buNone/>
                        <a:tabLst/>
                        <a:defRPr/>
                      </a:pPr>
                      <a:r>
                        <a:rPr lang="en-US" sz="900" dirty="0">
                          <a:effectLst/>
                        </a:rPr>
                        <a:t>We enjoy this book because it provides the opportunity to explore many themes –</a:t>
                      </a:r>
                      <a:r>
                        <a:rPr lang="en-GB" sz="900" dirty="0">
                          <a:effectLst/>
                        </a:rPr>
                        <a:t> </a:t>
                      </a:r>
                      <a:r>
                        <a:rPr lang="en-US" sz="900" dirty="0">
                          <a:effectLst/>
                        </a:rPr>
                        <a:t>displacement, exclusion, equality, refuges as well as the plight of wildlife with climate change effecting habitats. It gives us an opportunity to reinforce our school’s values.</a:t>
                      </a:r>
                      <a:endParaRPr lang="en-GB" sz="900" dirty="0">
                        <a:effectLst/>
                      </a:endParaRPr>
                    </a:p>
                    <a:p>
                      <a:pPr algn="l">
                        <a:lnSpc>
                          <a:spcPct val="110000"/>
                        </a:lnSpc>
                        <a:spcAft>
                          <a:spcPts val="600"/>
                        </a:spcAft>
                      </a:pPr>
                      <a:r>
                        <a:rPr lang="en-US" sz="900" dirty="0">
                          <a:effectLst/>
                        </a:rPr>
                        <a:t>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extLst>
                  <a:ext uri="{0D108BD9-81ED-4DB2-BD59-A6C34878D82A}">
                    <a16:rowId xmlns:a16="http://schemas.microsoft.com/office/drawing/2014/main" val="2042900846"/>
                  </a:ext>
                </a:extLst>
              </a:tr>
              <a:tr h="1254591">
                <a:tc>
                  <a:txBody>
                    <a:bodyPr/>
                    <a:lstStyle/>
                    <a:p>
                      <a:pPr algn="l" fontAlgn="base">
                        <a:lnSpc>
                          <a:spcPts val="1120"/>
                        </a:lnSpc>
                        <a:spcAft>
                          <a:spcPts val="600"/>
                        </a:spcAft>
                      </a:pPr>
                      <a:r>
                        <a:rPr lang="en-US" sz="900" dirty="0">
                          <a:effectLst/>
                        </a:rPr>
                        <a:t>The Owl who was afraid of the dark</a:t>
                      </a:r>
                      <a:endParaRPr lang="en-GB" sz="900" dirty="0">
                        <a:effectLst/>
                      </a:endParaRPr>
                    </a:p>
                    <a:p>
                      <a:pPr algn="l" fontAlgn="base">
                        <a:lnSpc>
                          <a:spcPts val="1120"/>
                        </a:lnSpc>
                        <a:spcAft>
                          <a:spcPts val="600"/>
                        </a:spcAft>
                      </a:pPr>
                      <a:r>
                        <a:rPr lang="en-US" sz="900" dirty="0">
                          <a:effectLst/>
                        </a:rPr>
                        <a:t> </a:t>
                      </a:r>
                      <a:endParaRPr lang="en-GB" sz="900" dirty="0">
                        <a:effectLst/>
                      </a:endParaRPr>
                    </a:p>
                    <a:p>
                      <a:pPr algn="l" fontAlgn="base">
                        <a:lnSpc>
                          <a:spcPts val="1120"/>
                        </a:lnSpc>
                        <a:spcAft>
                          <a:spcPts val="600"/>
                        </a:spcAft>
                      </a:pPr>
                      <a:r>
                        <a:rPr lang="en-US" sz="900" dirty="0">
                          <a:effectLst/>
                        </a:rPr>
                        <a:t>Full version </a:t>
                      </a:r>
                      <a:endParaRPr lang="en-GB" sz="900" dirty="0">
                        <a:effectLst/>
                      </a:endParaRPr>
                    </a:p>
                    <a:p>
                      <a:pPr algn="l" fontAlgn="base">
                        <a:lnSpc>
                          <a:spcPts val="1120"/>
                        </a:lnSpc>
                        <a:spcAft>
                          <a:spcPts val="600"/>
                        </a:spcAft>
                      </a:pPr>
                      <a:r>
                        <a:rPr lang="en-US" sz="900" dirty="0">
                          <a:effectLst/>
                        </a:rPr>
                        <a:t>Jill Thomlinson</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tc>
                  <a:txBody>
                    <a:bodyPr/>
                    <a:lstStyle/>
                    <a:p>
                      <a:pPr algn="l">
                        <a:lnSpc>
                          <a:spcPct val="110000"/>
                        </a:lnSpc>
                        <a:spcAft>
                          <a:spcPts val="1050"/>
                        </a:spcAft>
                      </a:pPr>
                      <a:r>
                        <a:rPr lang="en-US" sz="900" dirty="0">
                          <a:effectLst/>
                        </a:rPr>
                        <a:t>A cuddly classic about fitting in and being brave. If you’re scared of the dark, join this little owl and learn to beat your fear. Being afraid of the dark is a common problem for lots of small people like you. But just imagine how much worse it is if you’re a barn owl, like Plop! After all, owls come out at night. Plop is meant to love the dark. Will he ever learn to be a true night owl? Follow Plop on a magical journey to find out…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tc>
                  <a:txBody>
                    <a:bodyPr/>
                    <a:lstStyle/>
                    <a:p>
                      <a:pPr algn="l">
                        <a:lnSpc>
                          <a:spcPct val="110000"/>
                        </a:lnSpc>
                        <a:spcAft>
                          <a:spcPts val="600"/>
                        </a:spcAft>
                      </a:pPr>
                      <a:r>
                        <a:rPr lang="en-US" sz="900" dirty="0">
                          <a:effectLst/>
                        </a:rPr>
                        <a:t>This is a book every child should read! We are pretty confident that most KS1 classes across the school had this on the bookshelf even before we created our reading spine. Jill Thomlinson’s humorous word choices describe Plop’s character perfectly and show that we can create a picture in our mind through word choices alone!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extLst>
                  <a:ext uri="{0D108BD9-81ED-4DB2-BD59-A6C34878D82A}">
                    <a16:rowId xmlns:a16="http://schemas.microsoft.com/office/drawing/2014/main" val="729027585"/>
                  </a:ext>
                </a:extLst>
              </a:tr>
              <a:tr h="1634311">
                <a:tc>
                  <a:txBody>
                    <a:bodyPr/>
                    <a:lstStyle/>
                    <a:p>
                      <a:pPr algn="l">
                        <a:lnSpc>
                          <a:spcPct val="110000"/>
                        </a:lnSpc>
                        <a:spcAft>
                          <a:spcPts val="600"/>
                        </a:spcAft>
                      </a:pPr>
                      <a:r>
                        <a:rPr lang="en-US" sz="900" dirty="0">
                          <a:effectLst/>
                        </a:rPr>
                        <a:t>Fantastic </a:t>
                      </a:r>
                      <a:r>
                        <a:rPr lang="en-US" sz="900" dirty="0" err="1">
                          <a:effectLst/>
                        </a:rPr>
                        <a:t>Mr</a:t>
                      </a:r>
                      <a:r>
                        <a:rPr lang="en-US" sz="900" dirty="0">
                          <a:effectLst/>
                        </a:rPr>
                        <a:t> Fox</a:t>
                      </a:r>
                      <a:endParaRPr lang="en-GB" sz="900" dirty="0">
                        <a:effectLst/>
                      </a:endParaRPr>
                    </a:p>
                    <a:p>
                      <a:pPr algn="l">
                        <a:lnSpc>
                          <a:spcPct val="110000"/>
                        </a:lnSpc>
                        <a:spcAft>
                          <a:spcPts val="600"/>
                        </a:spcAft>
                      </a:pPr>
                      <a:r>
                        <a:rPr lang="en-US" sz="900" dirty="0">
                          <a:effectLst/>
                        </a:rPr>
                        <a:t>Roald Dahl</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tc>
                  <a:txBody>
                    <a:bodyPr/>
                    <a:lstStyle/>
                    <a:p>
                      <a:pPr algn="l">
                        <a:lnSpc>
                          <a:spcPct val="110000"/>
                        </a:lnSpc>
                        <a:spcAft>
                          <a:spcPts val="1050"/>
                        </a:spcAft>
                      </a:pPr>
                      <a:r>
                        <a:rPr lang="en-GB" sz="900" dirty="0">
                          <a:effectLst/>
                        </a:rPr>
                        <a:t>Fantastic Mr Fox is the legendary tale of the most cunning fox in the world by Roald Dahl.</a:t>
                      </a:r>
                    </a:p>
                    <a:p>
                      <a:pPr algn="l">
                        <a:lnSpc>
                          <a:spcPct val="110000"/>
                        </a:lnSpc>
                        <a:spcAft>
                          <a:spcPts val="1050"/>
                        </a:spcAft>
                      </a:pPr>
                      <a:r>
                        <a:rPr lang="en-GB" sz="900" dirty="0">
                          <a:effectLst/>
                        </a:rPr>
                        <a:t>Every time Mr Fox steals a chicken from the farm, Farmers </a:t>
                      </a:r>
                      <a:r>
                        <a:rPr lang="en-GB" sz="900" dirty="0" err="1">
                          <a:effectLst/>
                        </a:rPr>
                        <a:t>Boggis</a:t>
                      </a:r>
                      <a:r>
                        <a:rPr lang="en-GB" sz="900" dirty="0">
                          <a:effectLst/>
                        </a:rPr>
                        <a:t>, Bunce and Bean grow wild with rage! They're the nastiest crooks in the valley, and they've concocted a cunning plan to dig him out of his hole once and for all. But it never occurs to them that Mr Fox has a fantastic plan of his own . . .</a:t>
                      </a:r>
                    </a:p>
                    <a:p>
                      <a:pPr algn="l">
                        <a:spcAft>
                          <a:spcPts val="640"/>
                        </a:spcAft>
                      </a:pPr>
                      <a:r>
                        <a:rPr lang="en-US" sz="900" dirty="0">
                          <a:effectLst/>
                        </a:rPr>
                        <a:t>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tc>
                  <a:txBody>
                    <a:bodyPr/>
                    <a:lstStyle/>
                    <a:p>
                      <a:pPr algn="l">
                        <a:lnSpc>
                          <a:spcPct val="110000"/>
                        </a:lnSpc>
                        <a:spcAft>
                          <a:spcPts val="600"/>
                        </a:spcAft>
                      </a:pPr>
                      <a:r>
                        <a:rPr lang="en-US" sz="900" dirty="0">
                          <a:effectLst/>
                        </a:rPr>
                        <a:t>A modern classic narrative text. It wouldn’t be a reading spine without Roald Dahl.</a:t>
                      </a:r>
                      <a:r>
                        <a:rPr lang="en-GB" sz="900" dirty="0">
                          <a:effectLst/>
                        </a:rPr>
                        <a:t> This could be your child’s </a:t>
                      </a:r>
                      <a:r>
                        <a:rPr lang="en-US" sz="900" dirty="0">
                          <a:effectLst/>
                        </a:rPr>
                        <a:t>first introduction to Roald Dahl texts with the added bonus that the film can be watched after!</a:t>
                      </a:r>
                      <a:endParaRPr lang="en-GB" sz="900" dirty="0">
                        <a:effectLst/>
                      </a:endParaRPr>
                    </a:p>
                    <a:p>
                      <a:pPr algn="l">
                        <a:lnSpc>
                          <a:spcPct val="110000"/>
                        </a:lnSpc>
                        <a:spcAft>
                          <a:spcPts val="600"/>
                        </a:spcAft>
                      </a:pPr>
                      <a:r>
                        <a:rPr lang="en-US" sz="900" dirty="0">
                          <a:effectLst/>
                        </a:rPr>
                        <a:t>It has </a:t>
                      </a:r>
                      <a:r>
                        <a:rPr lang="en-US" sz="900" dirty="0" err="1">
                          <a:effectLst/>
                        </a:rPr>
                        <a:t>humour</a:t>
                      </a:r>
                      <a:r>
                        <a:rPr lang="en-US" sz="900" dirty="0">
                          <a:effectLst/>
                        </a:rPr>
                        <a:t>, very strong character descriptions and short manageable chapters.</a:t>
                      </a:r>
                    </a:p>
                    <a:p>
                      <a:pPr algn="l">
                        <a:lnSpc>
                          <a:spcPct val="110000"/>
                        </a:lnSpc>
                        <a:spcAft>
                          <a:spcPts val="60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We can thoroughly recommend this book for Y2 – they will love it!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extLst>
                  <a:ext uri="{0D108BD9-81ED-4DB2-BD59-A6C34878D82A}">
                    <a16:rowId xmlns:a16="http://schemas.microsoft.com/office/drawing/2014/main" val="4087687241"/>
                  </a:ext>
                </a:extLst>
              </a:tr>
              <a:tr h="2169154">
                <a:tc>
                  <a:txBody>
                    <a:bodyPr/>
                    <a:lstStyle/>
                    <a:p>
                      <a:pPr algn="l">
                        <a:lnSpc>
                          <a:spcPct val="110000"/>
                        </a:lnSpc>
                        <a:spcAft>
                          <a:spcPts val="600"/>
                        </a:spcAft>
                      </a:pPr>
                      <a:r>
                        <a:rPr lang="en-US" sz="900" dirty="0">
                          <a:effectLst/>
                        </a:rPr>
                        <a:t>Winter Sleep – A hibernation Story.</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tc>
                  <a:txBody>
                    <a:bodyPr/>
                    <a:lstStyle/>
                    <a:p>
                      <a:pPr algn="l">
                        <a:spcAft>
                          <a:spcPts val="640"/>
                        </a:spcAft>
                      </a:pPr>
                      <a:r>
                        <a:rPr lang="en-US" sz="900" dirty="0">
                          <a:effectLst/>
                        </a:rPr>
                        <a:t>Sean Taylor partners with ecologist Alex </a:t>
                      </a:r>
                      <a:r>
                        <a:rPr lang="en-US" sz="900" dirty="0" err="1">
                          <a:effectLst/>
                        </a:rPr>
                        <a:t>Morss</a:t>
                      </a:r>
                      <a:r>
                        <a:rPr lang="en-US" sz="900" dirty="0">
                          <a:effectLst/>
                        </a:rPr>
                        <a:t> and illustrator </a:t>
                      </a:r>
                      <a:r>
                        <a:rPr lang="en-US" sz="900" dirty="0" err="1">
                          <a:effectLst/>
                        </a:rPr>
                        <a:t>Cinyee</a:t>
                      </a:r>
                      <a:r>
                        <a:rPr lang="en-US" sz="900" dirty="0">
                          <a:effectLst/>
                        </a:rPr>
                        <a:t> Chiu to create the text for this quiet, enticing walk into the natural world. The story begins in summer, with a young boy staying at Granny Sylvie’s, on a walk to their secret glade, taking in the wonder of the vibrant wildlife all around. Readers next meet them in winter, with the delights of the summer hidden; only able to be </a:t>
                      </a:r>
                      <a:r>
                        <a:rPr lang="en-US" sz="900" dirty="0" err="1">
                          <a:effectLst/>
                        </a:rPr>
                        <a:t>visualised</a:t>
                      </a:r>
                      <a:r>
                        <a:rPr lang="en-US" sz="900" dirty="0">
                          <a:effectLst/>
                        </a:rPr>
                        <a:t> by the boy through Granny Sylvie’s rich and vivid descriptions. The pictures work alongside the rich, poetic language to create a sense of awe, wonder and joy in the natural world. An appended information section provides an illuminating guide for young explorers.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tc>
                  <a:txBody>
                    <a:bodyPr/>
                    <a:lstStyle/>
                    <a:p>
                      <a:pPr algn="l">
                        <a:lnSpc>
                          <a:spcPct val="110000"/>
                        </a:lnSpc>
                        <a:spcAft>
                          <a:spcPts val="600"/>
                        </a:spcAft>
                      </a:pPr>
                      <a:r>
                        <a:rPr lang="en-US" sz="900" dirty="0">
                          <a:effectLst/>
                        </a:rPr>
                        <a:t>Ok, it is a book about Winter so if you’re interested in this book, read it straight away before the spring arrives. This links well to our Year 2 Science habitats work and ongoing observations of the seasons.</a:t>
                      </a:r>
                      <a:r>
                        <a:rPr lang="en-GB" sz="900" dirty="0">
                          <a:effectLst/>
                        </a:rPr>
                        <a:t> It’s a</a:t>
                      </a:r>
                      <a:r>
                        <a:rPr lang="en-US" sz="900" dirty="0">
                          <a:effectLst/>
                        </a:rPr>
                        <a:t>n interesting mix between fiction and non fiction and the joy that can be found by listening to other people’s stories!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865" marR="27865" marT="0" marB="0"/>
                </a:tc>
                <a:extLst>
                  <a:ext uri="{0D108BD9-81ED-4DB2-BD59-A6C34878D82A}">
                    <a16:rowId xmlns:a16="http://schemas.microsoft.com/office/drawing/2014/main" val="490678360"/>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1757</Words>
  <Application>Microsoft Office PowerPoint</Application>
  <PresentationFormat>A4 Paper (210x297 mm)</PresentationFormat>
  <Paragraphs>119</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Narrow</vt:lpstr>
      <vt:lpstr>Calibri</vt:lpstr>
      <vt:lpstr>Calibri Light</vt:lpstr>
      <vt:lpstr>Comic Sans MS</vt:lpstr>
      <vt:lpstr>Helvetica Neue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60</cp:revision>
  <cp:lastPrinted>2022-12-01T12:26:52Z</cp:lastPrinted>
  <dcterms:created xsi:type="dcterms:W3CDTF">2020-04-17T10:06:09Z</dcterms:created>
  <dcterms:modified xsi:type="dcterms:W3CDTF">2022-12-01T12:32:22Z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