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70" d="100"/>
          <a:sy n="170" d="100"/>
        </p:scale>
        <p:origin x="182" y="-49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18/07/2022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1.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994001" y="1762766"/>
            <a:ext cx="4637257" cy="232742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1" dirty="0">
                <a:solidFill>
                  <a:schemeClr val="tx1"/>
                </a:solidFill>
              </a:rPr>
              <a:t>Why this particular book and not something else?</a:t>
            </a:r>
          </a:p>
          <a:p>
            <a:r>
              <a:rPr lang="en-GB" sz="1100" dirty="0">
                <a:solidFill>
                  <a:schemeClr val="tx1"/>
                </a:solidFill>
                <a:effectLst/>
                <a:ea typeface="Calibri" panose="020F0502020204030204" pitchFamily="34" charset="0"/>
                <a:cs typeface="Times New Roman" panose="02020603050405020304" pitchFamily="18" charset="0"/>
              </a:rPr>
              <a:t>Living in a seaside town, our beach and the coast are important to the children of </a:t>
            </a:r>
            <a:r>
              <a:rPr lang="en-GB" sz="1100" dirty="0" err="1">
                <a:solidFill>
                  <a:schemeClr val="tx1"/>
                </a:solidFill>
                <a:effectLst/>
                <a:ea typeface="Calibri" panose="020F0502020204030204" pitchFamily="34" charset="0"/>
                <a:cs typeface="Times New Roman" panose="02020603050405020304" pitchFamily="18" charset="0"/>
              </a:rPr>
              <a:t>Muscliff</a:t>
            </a:r>
            <a:r>
              <a:rPr lang="en-GB" sz="1100" dirty="0">
                <a:solidFill>
                  <a:schemeClr val="tx1"/>
                </a:solidFill>
                <a:effectLst/>
                <a:ea typeface="Calibri" panose="020F0502020204030204" pitchFamily="34" charset="0"/>
                <a:cs typeface="Times New Roman" panose="02020603050405020304" pitchFamily="18" charset="0"/>
              </a:rPr>
              <a:t> and looking after our surroundings, particularly the wildlife in the sea, is meaningful to the children in Year 2. That’s why Year 2 have selected this text – it’s very relevant to us here in Bournemouth. As a relatively newly written book, Somebody Swallowed Stanley is up –to-date and very topical. It provides opportunities to explore new vocabulary, discuss important issues around recycling and produce some great pieces of work.  Through these texts, the children will be exposed to a variety of fiction and non-fiction writing. These engaging authors use a range of sentence types and punctuation in their writing, which really supports the children as they develop their own  understanding of commands and questions.</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Somebody Swallowed Stanley</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75471" y="4175324"/>
            <a:ext cx="2394546" cy="2166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b="1" dirty="0">
              <a:solidFill>
                <a:schemeClr val="tx1"/>
              </a:solidFill>
            </a:endParaRPr>
          </a:p>
          <a:p>
            <a:r>
              <a:rPr lang="en-GB" sz="1100" b="1" dirty="0">
                <a:solidFill>
                  <a:schemeClr val="tx1"/>
                </a:solidFill>
              </a:rPr>
              <a:t>School values this book reinforces:</a:t>
            </a:r>
          </a:p>
          <a:p>
            <a:endParaRPr lang="en-GB" sz="1100" b="1" dirty="0">
              <a:solidFill>
                <a:schemeClr val="tx1"/>
              </a:solidFill>
            </a:endParaRPr>
          </a:p>
          <a:p>
            <a:r>
              <a:rPr lang="en-GB" sz="1100" dirty="0">
                <a:solidFill>
                  <a:schemeClr val="tx1"/>
                </a:solidFill>
              </a:rPr>
              <a:t>The focus of this unit is our school’s value of responsibility. Through our lead text and complementary books, children recognise that it will be their responsibility to </a:t>
            </a:r>
            <a:r>
              <a:rPr lang="en-GB" sz="1100">
                <a:solidFill>
                  <a:schemeClr val="tx1"/>
                </a:solidFill>
              </a:rPr>
              <a:t>care of </a:t>
            </a:r>
            <a:r>
              <a:rPr lang="en-GB" sz="1100" dirty="0">
                <a:solidFill>
                  <a:schemeClr val="tx1"/>
                </a:solidFill>
              </a:rPr>
              <a:t>the environment and the world that they will inherit. Of course, we are also responsible for our own actions and for caring for our locality and school.</a:t>
            </a: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427305"/>
            <a:ext cx="6455787" cy="24118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Identifying nouns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Creating noun phrases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Identifying adjectives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Subject and verb - can we consistently identify the verb in each sentence and who is ‘doing’ the action?</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Past tense/ present tense - can we sort sentences by identifyin</a:t>
            </a:r>
            <a:r>
              <a:rPr lang="en-GB" sz="1100" dirty="0">
                <a:solidFill>
                  <a:srgbClr val="000000"/>
                </a:solidFill>
                <a:latin typeface="Calibri" panose="020F0502020204030204" pitchFamily="34" charset="0"/>
                <a:cs typeface="Calibri" panose="020F0502020204030204" pitchFamily="34" charset="0"/>
              </a:rPr>
              <a:t>g the verb in these sentences?</a:t>
            </a:r>
            <a:r>
              <a:rPr lang="en-GB" sz="1100" b="0" i="0" dirty="0">
                <a:solidFill>
                  <a:srgbClr val="000000"/>
                </a:solidFill>
                <a:effectLst/>
                <a:latin typeface="Calibri" panose="020F0502020204030204" pitchFamily="34" charset="0"/>
                <a:cs typeface="Calibri" panose="020F0502020204030204" pitchFamily="34" charset="0"/>
              </a:rPr>
              <a:t>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Changing tenses - can you change the tense of the verb?</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-ed suffix words - spelling words are linked to past simple tense verbs ending in _ed. For example, play</a:t>
            </a:r>
            <a:r>
              <a:rPr lang="en-GB" sz="1100" b="1" i="0" u="sng" dirty="0">
                <a:solidFill>
                  <a:srgbClr val="000000"/>
                </a:solidFill>
                <a:effectLst/>
                <a:latin typeface="Calibri" panose="020F0502020204030204" pitchFamily="34" charset="0"/>
                <a:cs typeface="Calibri" panose="020F0502020204030204" pitchFamily="34" charset="0"/>
              </a:rPr>
              <a:t>ed</a:t>
            </a:r>
            <a:r>
              <a:rPr lang="en-GB" sz="1100" b="0" i="0" dirty="0">
                <a:solidFill>
                  <a:srgbClr val="000000"/>
                </a:solidFill>
                <a:effectLst/>
                <a:latin typeface="Calibri" panose="020F0502020204030204" pitchFamily="34" charset="0"/>
                <a:cs typeface="Calibri" panose="020F0502020204030204" pitchFamily="34" charset="0"/>
              </a:rPr>
              <a:t>.</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Some irregular past tense verbs - not all verbs in the past end in _ed. For example, brought, caught.</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Commands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Questions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Sequence commands </a:t>
            </a:r>
          </a:p>
          <a:p>
            <a:pPr algn="l" rtl="0" fontAlgn="base">
              <a:buFont typeface="Arial" panose="020B0604020202020204" pitchFamily="34" charset="0"/>
              <a:buChar char="•"/>
            </a:pPr>
            <a:r>
              <a:rPr lang="en-GB" sz="1100" b="0" i="0" dirty="0">
                <a:solidFill>
                  <a:srgbClr val="000000"/>
                </a:solidFill>
                <a:effectLst/>
                <a:latin typeface="Calibri" panose="020F0502020204030204" pitchFamily="34" charset="0"/>
                <a:cs typeface="Calibri" panose="020F0502020204030204" pitchFamily="34" charset="0"/>
              </a:rPr>
              <a:t>Conjunctions (co-ordinating and subordinating) </a:t>
            </a:r>
          </a:p>
          <a:p>
            <a:pPr algn="ctr"/>
            <a:endParaRPr lang="en-GB" sz="1100" dirty="0">
              <a:solidFill>
                <a:schemeClr val="tx1"/>
              </a:solidFill>
              <a:latin typeface="Calibri" panose="020F0502020204030204" pitchFamily="34" charset="0"/>
              <a:cs typeface="Calibri" panose="020F0502020204030204" pitchFamily="34" charset="0"/>
            </a:endParaRPr>
          </a:p>
          <a:p>
            <a:endParaRPr lang="en-GB" sz="1100" dirty="0">
              <a:solidFill>
                <a:schemeClr val="tx1"/>
              </a:solidFill>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2680855" y="4191782"/>
            <a:ext cx="3950403" cy="2166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Using all of the key skills listed in the box below, the children work towards creating an information page about how we should look after our school. This will provide them with an opportunity to use the 4 sentence types (statements, commands, exclamations and questions) to engage their reader and use these constructions to help their reader to also understand how important it is to take a responsibility. Children will also be required to use vocabulary that they have acquired throughout the unit. Instructions will also be a style of writing that children explore.</a:t>
            </a:r>
          </a:p>
        </p:txBody>
      </p:sp>
      <p:pic>
        <p:nvPicPr>
          <p:cNvPr id="17" name="Picture 16" descr="Somebody Swallowed Stanley eBook : Roberts, Sarah, Peck, Hannah:  Amazon.co.uk: Kindle Store">
            <a:extLst>
              <a:ext uri="{FF2B5EF4-FFF2-40B4-BE49-F238E27FC236}">
                <a16:creationId xmlns:a16="http://schemas.microsoft.com/office/drawing/2014/main" id="{CD4C8B9F-8791-1EDE-C55C-987ED48F7C3F}"/>
              </a:ext>
            </a:extLst>
          </p:cNvPr>
          <p:cNvPicPr>
            <a:picLocks noChangeAspect="1"/>
          </p:cNvPicPr>
          <p:nvPr/>
        </p:nvPicPr>
        <p:blipFill>
          <a:blip r:embed="rId8"/>
          <a:srcRect/>
          <a:stretch>
            <a:fillRect/>
          </a:stretch>
        </p:blipFill>
        <p:spPr bwMode="auto">
          <a:xfrm>
            <a:off x="175471" y="1760371"/>
            <a:ext cx="1748648" cy="2327427"/>
          </a:xfrm>
          <a:prstGeom prst="rect">
            <a:avLst/>
          </a:prstGeom>
          <a:noFill/>
          <a:ln w="9525">
            <a:noFill/>
            <a:miter lim="800000"/>
            <a:headEnd/>
            <a:tailEnd/>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366427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Homework</a:t>
            </a:r>
          </a:p>
          <a:p>
            <a:endParaRPr lang="en-GB" sz="1000" dirty="0">
              <a:solidFill>
                <a:schemeClr val="tx1"/>
              </a:solidFill>
            </a:endParaRPr>
          </a:p>
          <a:p>
            <a:r>
              <a:rPr lang="en-GB" sz="1100" i="1" dirty="0">
                <a:solidFill>
                  <a:schemeClr val="tx1"/>
                </a:solidFill>
              </a:rPr>
              <a:t>Here is an overview of each written task for this half term. Over this half term, your child should aim to complete some writing at home each week. The time they invest in their written homework will vary from child to child – parental discretion is advised.  Alternatively, you may wish to focus on just one or two of these activities and develop them over several weeks with your child rather than completing all of the tasks. </a:t>
            </a:r>
          </a:p>
          <a:p>
            <a:endParaRPr lang="en-GB" sz="1100" i="1" dirty="0">
              <a:solidFill>
                <a:schemeClr val="tx1"/>
              </a:solidFill>
            </a:endParaRPr>
          </a:p>
          <a:p>
            <a:r>
              <a:rPr lang="en-GB" sz="1100" dirty="0">
                <a:solidFill>
                  <a:schemeClr val="tx1"/>
                </a:solidFill>
              </a:rPr>
              <a:t>Make an alphabetical list of things to do with this ocean and the beach. For example, A is for Angel fish, B is for Beach, C is for Coral…</a:t>
            </a:r>
          </a:p>
          <a:p>
            <a:endParaRPr lang="en-GB" sz="1100" dirty="0">
              <a:solidFill>
                <a:schemeClr val="tx1"/>
              </a:solidFill>
            </a:endParaRPr>
          </a:p>
          <a:p>
            <a:r>
              <a:rPr lang="en-GB" sz="1100" dirty="0">
                <a:solidFill>
                  <a:schemeClr val="tx1"/>
                </a:solidFill>
              </a:rPr>
              <a:t>Write a diary of your weekend news. If you use a verb that ends with _ed, underline it. </a:t>
            </a:r>
          </a:p>
          <a:p>
            <a:endParaRPr lang="en-GB" sz="1100" dirty="0">
              <a:solidFill>
                <a:schemeClr val="tx1"/>
              </a:solidFill>
            </a:endParaRPr>
          </a:p>
          <a:p>
            <a:r>
              <a:rPr lang="en-GB" sz="1100" dirty="0">
                <a:solidFill>
                  <a:schemeClr val="tx1"/>
                </a:solidFill>
              </a:rPr>
              <a:t>Design a poster for the beach urging people to take their litter home or a sign for Throop Mill that tells people to pick up after their dog. </a:t>
            </a:r>
          </a:p>
          <a:p>
            <a:endParaRPr lang="en-GB" sz="1100" dirty="0">
              <a:solidFill>
                <a:schemeClr val="tx1"/>
              </a:solidFill>
            </a:endParaRPr>
          </a:p>
          <a:p>
            <a:r>
              <a:rPr lang="en-GB" sz="1100" dirty="0">
                <a:solidFill>
                  <a:schemeClr val="tx1"/>
                </a:solidFill>
              </a:rPr>
              <a:t>Imagine you are at the beach. Write a postcard to your teachers explaining what you’ve been up to.</a:t>
            </a:r>
          </a:p>
          <a:p>
            <a:endParaRPr lang="en-GB" sz="1100" dirty="0">
              <a:solidFill>
                <a:schemeClr val="tx1"/>
              </a:solidFill>
            </a:endParaRPr>
          </a:p>
          <a:p>
            <a:r>
              <a:rPr lang="en-GB" sz="1100" dirty="0">
                <a:solidFill>
                  <a:schemeClr val="tx1"/>
                </a:solidFill>
              </a:rPr>
              <a:t>Create a set of instructions explaining a process of your choice. This could be as simple as how to brush your teeth (properly!) or could be a more complicated process, such as how to play your favourite game. </a:t>
            </a:r>
          </a:p>
          <a:p>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4932261"/>
            <a:ext cx="6535411" cy="40596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Somebody Swallowed Stanley,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Please turn over to find out more about these recommended books.</a:t>
            </a:r>
          </a:p>
          <a:p>
            <a:r>
              <a:rPr lang="en-GB" sz="1100" dirty="0">
                <a:solidFill>
                  <a:schemeClr val="tx1"/>
                </a:solidFill>
              </a:rPr>
              <a:t>Reading any of these books will contribute towards a new reading star!</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17" name="Picture 16">
            <a:extLst>
              <a:ext uri="{FF2B5EF4-FFF2-40B4-BE49-F238E27FC236}">
                <a16:creationId xmlns:a16="http://schemas.microsoft.com/office/drawing/2014/main" id="{DB8D8A9E-E45C-31C8-7C9E-ED5EC388E20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5277" y="5751751"/>
            <a:ext cx="1081916" cy="1557099"/>
          </a:xfrm>
          <a:prstGeom prst="rect">
            <a:avLst/>
          </a:prstGeom>
          <a:noFill/>
          <a:ln>
            <a:noFill/>
          </a:ln>
        </p:spPr>
      </p:pic>
      <p:pic>
        <p:nvPicPr>
          <p:cNvPr id="18" name="Picture 17">
            <a:extLst>
              <a:ext uri="{FF2B5EF4-FFF2-40B4-BE49-F238E27FC236}">
                <a16:creationId xmlns:a16="http://schemas.microsoft.com/office/drawing/2014/main" id="{C60549D2-FA63-D093-C7D7-E764AE56CC6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0234588">
            <a:off x="1904306" y="5668182"/>
            <a:ext cx="1392045" cy="1327865"/>
          </a:xfrm>
          <a:prstGeom prst="rect">
            <a:avLst/>
          </a:prstGeom>
          <a:noFill/>
          <a:ln>
            <a:noFill/>
          </a:ln>
        </p:spPr>
      </p:pic>
      <p:pic>
        <p:nvPicPr>
          <p:cNvPr id="19" name="Picture 18">
            <a:extLst>
              <a:ext uri="{FF2B5EF4-FFF2-40B4-BE49-F238E27FC236}">
                <a16:creationId xmlns:a16="http://schemas.microsoft.com/office/drawing/2014/main" id="{AB9186C5-66C9-8D62-9A9F-8D5797FA402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90673" y="5608962"/>
            <a:ext cx="1286510" cy="1512570"/>
          </a:xfrm>
          <a:prstGeom prst="rect">
            <a:avLst/>
          </a:prstGeom>
          <a:noFill/>
          <a:ln>
            <a:noFill/>
          </a:ln>
        </p:spPr>
      </p:pic>
      <p:pic>
        <p:nvPicPr>
          <p:cNvPr id="20" name="Picture 19">
            <a:extLst>
              <a:ext uri="{FF2B5EF4-FFF2-40B4-BE49-F238E27FC236}">
                <a16:creationId xmlns:a16="http://schemas.microsoft.com/office/drawing/2014/main" id="{C42B5E75-9B7D-3850-84C1-95DEF541174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67813" y="5579367"/>
            <a:ext cx="1599373" cy="1661003"/>
          </a:xfrm>
          <a:prstGeom prst="rect">
            <a:avLst/>
          </a:prstGeom>
          <a:noFill/>
          <a:ln>
            <a:noFill/>
          </a:ln>
        </p:spPr>
      </p:pic>
      <p:pic>
        <p:nvPicPr>
          <p:cNvPr id="21" name="Picture 20">
            <a:extLst>
              <a:ext uri="{FF2B5EF4-FFF2-40B4-BE49-F238E27FC236}">
                <a16:creationId xmlns:a16="http://schemas.microsoft.com/office/drawing/2014/main" id="{208BE55D-5867-D4E5-2031-907345FF1F3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889528">
            <a:off x="1839681" y="6737379"/>
            <a:ext cx="1111507" cy="1524000"/>
          </a:xfrm>
          <a:prstGeom prst="rect">
            <a:avLst/>
          </a:prstGeom>
          <a:noFill/>
          <a:ln>
            <a:noFill/>
          </a:ln>
        </p:spPr>
      </p:pic>
      <p:pic>
        <p:nvPicPr>
          <p:cNvPr id="22" name="Picture 21">
            <a:extLst>
              <a:ext uri="{FF2B5EF4-FFF2-40B4-BE49-F238E27FC236}">
                <a16:creationId xmlns:a16="http://schemas.microsoft.com/office/drawing/2014/main" id="{3863F9E1-89A7-31B7-C5D3-EB6A45FE248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35271" y="7626880"/>
            <a:ext cx="1464459" cy="1242676"/>
          </a:xfrm>
          <a:prstGeom prst="rect">
            <a:avLst/>
          </a:prstGeom>
          <a:noFill/>
          <a:ln>
            <a:noFill/>
          </a:ln>
        </p:spPr>
      </p:pic>
      <p:pic>
        <p:nvPicPr>
          <p:cNvPr id="23" name="Picture 22">
            <a:extLst>
              <a:ext uri="{FF2B5EF4-FFF2-40B4-BE49-F238E27FC236}">
                <a16:creationId xmlns:a16="http://schemas.microsoft.com/office/drawing/2014/main" id="{C9CEB05C-0C57-1909-68BB-5BCAD52FF9C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55238" y="6883283"/>
            <a:ext cx="1111507" cy="1401080"/>
          </a:xfrm>
          <a:prstGeom prst="rect">
            <a:avLst/>
          </a:prstGeom>
          <a:noFill/>
          <a:ln>
            <a:noFill/>
          </a:ln>
        </p:spPr>
      </p:pic>
      <p:pic>
        <p:nvPicPr>
          <p:cNvPr id="24" name="Picture 23" descr="Pesky Plastic: An Environmental Story: Amazon.co.uk: Colon De Mejias,  Leticia, Visco, Tamara: 9780989336413: Books">
            <a:extLst>
              <a:ext uri="{FF2B5EF4-FFF2-40B4-BE49-F238E27FC236}">
                <a16:creationId xmlns:a16="http://schemas.microsoft.com/office/drawing/2014/main" id="{942E29BE-66E9-6233-D814-8452BC9276D5}"/>
              </a:ext>
            </a:extLst>
          </p:cNvPr>
          <p:cNvPicPr>
            <a:picLocks noChangeAspect="1"/>
          </p:cNvPicPr>
          <p:nvPr/>
        </p:nvPicPr>
        <p:blipFill>
          <a:blip r:embed="rId15"/>
          <a:srcRect/>
          <a:stretch>
            <a:fillRect/>
          </a:stretch>
        </p:blipFill>
        <p:spPr bwMode="auto">
          <a:xfrm rot="19861099">
            <a:off x="529231" y="7058805"/>
            <a:ext cx="1082094" cy="1082094"/>
          </a:xfrm>
          <a:prstGeom prst="rect">
            <a:avLst/>
          </a:prstGeom>
          <a:noFill/>
          <a:ln w="9525">
            <a:noFill/>
            <a:miter lim="800000"/>
            <a:headEnd/>
            <a:tailEnd/>
          </a:ln>
        </p:spPr>
      </p:pic>
      <p:pic>
        <p:nvPicPr>
          <p:cNvPr id="25" name="Picture 24" descr="Michael Recycle: Amazon.co.uk: Ellie Bethel, Alexandra Colombo:  9781845392819: Books">
            <a:extLst>
              <a:ext uri="{FF2B5EF4-FFF2-40B4-BE49-F238E27FC236}">
                <a16:creationId xmlns:a16="http://schemas.microsoft.com/office/drawing/2014/main" id="{A86877DC-26A8-9711-3EC5-8DC0A4925E5E}"/>
              </a:ext>
            </a:extLst>
          </p:cNvPr>
          <p:cNvPicPr>
            <a:picLocks noChangeAspect="1"/>
          </p:cNvPicPr>
          <p:nvPr/>
        </p:nvPicPr>
        <p:blipFill>
          <a:blip r:embed="rId16"/>
          <a:srcRect/>
          <a:stretch>
            <a:fillRect/>
          </a:stretch>
        </p:blipFill>
        <p:spPr bwMode="auto">
          <a:xfrm>
            <a:off x="1141267" y="5538843"/>
            <a:ext cx="946092" cy="946092"/>
          </a:xfrm>
          <a:prstGeom prst="rect">
            <a:avLst/>
          </a:prstGeom>
          <a:noFill/>
          <a:ln w="9525">
            <a:noFill/>
            <a:miter lim="800000"/>
            <a:headEnd/>
            <a:tailEnd/>
          </a:ln>
        </p:spPr>
      </p:pic>
      <p:pic>
        <p:nvPicPr>
          <p:cNvPr id="26" name="Picture 25" descr="Review &amp;amp; Giveaway: Let&amp;#39;s Investigate Plastic Pollution">
            <a:extLst>
              <a:ext uri="{FF2B5EF4-FFF2-40B4-BE49-F238E27FC236}">
                <a16:creationId xmlns:a16="http://schemas.microsoft.com/office/drawing/2014/main" id="{73787F88-910A-B769-F6F7-52606AA2882D}"/>
              </a:ext>
            </a:extLst>
          </p:cNvPr>
          <p:cNvPicPr>
            <a:picLocks noChangeAspect="1"/>
          </p:cNvPicPr>
          <p:nvPr/>
        </p:nvPicPr>
        <p:blipFill>
          <a:blip r:embed="rId17"/>
          <a:srcRect/>
          <a:stretch>
            <a:fillRect/>
          </a:stretch>
        </p:blipFill>
        <p:spPr bwMode="auto">
          <a:xfrm>
            <a:off x="4533709" y="6962084"/>
            <a:ext cx="912495" cy="1214120"/>
          </a:xfrm>
          <a:prstGeom prst="rect">
            <a:avLst/>
          </a:prstGeom>
          <a:noFill/>
          <a:ln w="9525">
            <a:noFill/>
            <a:miter lim="800000"/>
            <a:headEnd/>
            <a:tailEnd/>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Treasure Island,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Table 6">
            <a:extLst>
              <a:ext uri="{FF2B5EF4-FFF2-40B4-BE49-F238E27FC236}">
                <a16:creationId xmlns:a16="http://schemas.microsoft.com/office/drawing/2014/main" id="{3956A806-1CD7-B80C-3E4C-50FAD72406C5}"/>
              </a:ext>
            </a:extLst>
          </p:cNvPr>
          <p:cNvGraphicFramePr>
            <a:graphicFrameLocks noGrp="1"/>
          </p:cNvGraphicFramePr>
          <p:nvPr>
            <p:extLst>
              <p:ext uri="{D42A27DB-BD31-4B8C-83A1-F6EECF244321}">
                <p14:modId xmlns:p14="http://schemas.microsoft.com/office/powerpoint/2010/main" val="2550690092"/>
              </p:ext>
            </p:extLst>
          </p:nvPr>
        </p:nvGraphicFramePr>
        <p:xfrm>
          <a:off x="292571" y="1346200"/>
          <a:ext cx="6214246" cy="7284047"/>
        </p:xfrm>
        <a:graphic>
          <a:graphicData uri="http://schemas.openxmlformats.org/drawingml/2006/table">
            <a:tbl>
              <a:tblPr firstRow="1" firstCol="1" bandRow="1">
                <a:tableStyleId>{5C22544A-7EE6-4342-B048-85BDC9FD1C3A}</a:tableStyleId>
              </a:tblPr>
              <a:tblGrid>
                <a:gridCol w="877981">
                  <a:extLst>
                    <a:ext uri="{9D8B030D-6E8A-4147-A177-3AD203B41FA5}">
                      <a16:colId xmlns:a16="http://schemas.microsoft.com/office/drawing/2014/main" val="1887582126"/>
                    </a:ext>
                  </a:extLst>
                </a:gridCol>
                <a:gridCol w="2531166">
                  <a:extLst>
                    <a:ext uri="{9D8B030D-6E8A-4147-A177-3AD203B41FA5}">
                      <a16:colId xmlns:a16="http://schemas.microsoft.com/office/drawing/2014/main" val="214606671"/>
                    </a:ext>
                  </a:extLst>
                </a:gridCol>
                <a:gridCol w="2805099">
                  <a:extLst>
                    <a:ext uri="{9D8B030D-6E8A-4147-A177-3AD203B41FA5}">
                      <a16:colId xmlns:a16="http://schemas.microsoft.com/office/drawing/2014/main" val="2449735246"/>
                    </a:ext>
                  </a:extLst>
                </a:gridCol>
              </a:tblGrid>
              <a:tr h="262494">
                <a:tc>
                  <a:txBody>
                    <a:bodyPr/>
                    <a:lstStyle/>
                    <a:p>
                      <a:pPr algn="l">
                        <a:lnSpc>
                          <a:spcPct val="110000"/>
                        </a:lnSpc>
                        <a:spcAft>
                          <a:spcPts val="600"/>
                        </a:spcAft>
                      </a:pPr>
                      <a:r>
                        <a:rPr lang="en-US" sz="1100" dirty="0">
                          <a:solidFill>
                            <a:schemeClr val="tx1"/>
                          </a:solidFill>
                          <a:effectLst/>
                        </a:rPr>
                        <a:t>Book Title</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1100" dirty="0">
                          <a:solidFill>
                            <a:schemeClr val="tx1"/>
                          </a:solidFill>
                          <a:effectLst/>
                        </a:rPr>
                        <a:t>What is it about?</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1100" dirty="0">
                          <a:solidFill>
                            <a:schemeClr val="tx1"/>
                          </a:solidFill>
                          <a:effectLst/>
                        </a:rPr>
                        <a:t>What your teachers think about the book…</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2084854053"/>
                  </a:ext>
                </a:extLst>
              </a:tr>
              <a:tr h="648000">
                <a:tc>
                  <a:txBody>
                    <a:bodyPr/>
                    <a:lstStyle/>
                    <a:p>
                      <a:pPr algn="l">
                        <a:lnSpc>
                          <a:spcPct val="110000"/>
                        </a:lnSpc>
                        <a:spcAft>
                          <a:spcPts val="600"/>
                        </a:spcAft>
                      </a:pPr>
                      <a:r>
                        <a:rPr lang="en-US" sz="700" dirty="0">
                          <a:effectLst/>
                        </a:rPr>
                        <a:t>The Big Book of the Blue: Yuval </a:t>
                      </a:r>
                      <a:r>
                        <a:rPr lang="en-US" sz="700" dirty="0" err="1">
                          <a:effectLst/>
                        </a:rPr>
                        <a:t>Zommer</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A non-fiction text providing the answers to many questions about the sea and all the creatures who live there.  Each new double page is a new adventure, under the general heading.  Each picture is one to explore, things to find out, things to count and ever more details to be seen.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Quirky illustrations show off all kinds of sea creatures and the chatty, funny and amazing facts make it a book to be looked at many times.  Could be a way in for more reluctant readers as the text is presented in small snippets and is heavily supported by powerful illustrations.</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949504064"/>
                  </a:ext>
                </a:extLst>
              </a:tr>
              <a:tr h="985610">
                <a:tc>
                  <a:txBody>
                    <a:bodyPr/>
                    <a:lstStyle/>
                    <a:p>
                      <a:pPr algn="l" fontAlgn="base">
                        <a:lnSpc>
                          <a:spcPts val="1120"/>
                        </a:lnSpc>
                        <a:spcAft>
                          <a:spcPts val="600"/>
                        </a:spcAft>
                      </a:pPr>
                      <a:r>
                        <a:rPr lang="en-US" sz="700">
                          <a:effectLst/>
                        </a:rPr>
                        <a:t>The Proudest Blue: Ibtihaj Muhammad</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1050"/>
                        </a:spcAft>
                      </a:pPr>
                      <a:r>
                        <a:rPr lang="en-US" sz="700" dirty="0">
                          <a:effectLst/>
                        </a:rPr>
                        <a:t>Written by </a:t>
                      </a:r>
                      <a:r>
                        <a:rPr lang="en-US" sz="700" dirty="0" err="1">
                          <a:effectLst/>
                        </a:rPr>
                        <a:t>Ibtihaj</a:t>
                      </a:r>
                      <a:r>
                        <a:rPr lang="en-US" sz="700" dirty="0">
                          <a:effectLst/>
                        </a:rPr>
                        <a:t> Muhammad (a fencer and first Muslim American woman in hijab to compete and to win a medal for the US in the Olympic Games).  </a:t>
                      </a:r>
                      <a:endParaRPr lang="en-GB" sz="700" dirty="0">
                        <a:effectLst/>
                      </a:endParaRPr>
                    </a:p>
                    <a:p>
                      <a:pPr algn="l">
                        <a:lnSpc>
                          <a:spcPct val="110000"/>
                        </a:lnSpc>
                        <a:spcAft>
                          <a:spcPts val="1050"/>
                        </a:spcAft>
                      </a:pPr>
                      <a:r>
                        <a:rPr lang="en-US" sz="700" dirty="0">
                          <a:effectLst/>
                        </a:rPr>
                        <a:t>A ground-breaking picture book about religion, sisterhood and identity.  </a:t>
                      </a:r>
                      <a:r>
                        <a:rPr lang="en-US" sz="700" dirty="0" err="1">
                          <a:effectLst/>
                        </a:rPr>
                        <a:t>Asiya's</a:t>
                      </a:r>
                      <a:r>
                        <a:rPr lang="en-US" sz="700" dirty="0">
                          <a:effectLst/>
                        </a:rPr>
                        <a:t> hijab is like the ocean and the sky, no line between them, saying hello with a loud wave.</a:t>
                      </a:r>
                      <a:br>
                        <a:rPr lang="en-US" sz="700" dirty="0">
                          <a:effectLst/>
                        </a:rPr>
                      </a:br>
                      <a:r>
                        <a:rPr lang="en-US" sz="700" dirty="0">
                          <a:effectLst/>
                        </a:rPr>
                        <a:t>It’s Faizah’s first day of school, and her older sister </a:t>
                      </a:r>
                      <a:r>
                        <a:rPr lang="en-US" sz="700" dirty="0" err="1">
                          <a:effectLst/>
                        </a:rPr>
                        <a:t>Asiya’s</a:t>
                      </a:r>
                      <a:r>
                        <a:rPr lang="en-US" sz="700" dirty="0">
                          <a:effectLst/>
                        </a:rPr>
                        <a:t> first day of hijab – made of a beautiful blue fabric. But not everyone sees hijab as beautiful. In the face of hurtful, confusing words, will Faizah find new ways to be strong?</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True Story – representing communities and diversity.  This is an uplifting, universal story of new experiences, the unbreakable bond shared by siblings and of being proud of who you are. Fantastic for self-esteem and recommended by all members of Y2 Team.</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911510661"/>
                  </a:ext>
                </a:extLst>
              </a:tr>
              <a:tr h="749108">
                <a:tc>
                  <a:txBody>
                    <a:bodyPr/>
                    <a:lstStyle/>
                    <a:p>
                      <a:pPr algn="l" fontAlgn="base">
                        <a:lnSpc>
                          <a:spcPts val="1120"/>
                        </a:lnSpc>
                        <a:spcAft>
                          <a:spcPts val="600"/>
                        </a:spcAft>
                      </a:pPr>
                      <a:r>
                        <a:rPr lang="en-US" sz="700">
                          <a:effectLst/>
                        </a:rPr>
                        <a:t>The Secret of Black Rock</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1050"/>
                        </a:spcAft>
                      </a:pPr>
                      <a:r>
                        <a:rPr lang="en-US" sz="700">
                          <a:effectLst/>
                        </a:rPr>
                        <a:t>A modern folk- tale which tells the story of an adventurous girl who must protect a peaceful living creature.  Erin loves to lie on a jetty, looking for the weirdest fish in the sea – the weirder the better! And she knows the best ones must be further out, where her Mum won’t let her go…Out there in the deepest sea lies the Black Rock: a huge, dark and spiky mass that is said to destroy any boats that come near it.  Can Erin uncover the truth behind the mysterious legend?</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It is a deceptively simple tale of acceptance and bravery with a positive ecological slant in which nature wins over machines and shows Erin’s Mum succeeding in a typically male dominated profession.  It show cases a girl with a large heart, courage, sense of adventure and the ability to stand up for what she believes.</a:t>
                      </a:r>
                      <a:endParaRPr lang="en-GB" sz="700" dirty="0">
                        <a:effectLst/>
                      </a:endParaRPr>
                    </a:p>
                    <a:p>
                      <a:pPr algn="l">
                        <a:lnSpc>
                          <a:spcPct val="110000"/>
                        </a:lnSpc>
                        <a:spcAft>
                          <a:spcPts val="600"/>
                        </a:spcAft>
                      </a:pPr>
                      <a:r>
                        <a:rPr lang="en-US" sz="700" dirty="0">
                          <a:effectLst/>
                        </a:rPr>
                        <a:t>Non-linear time sequence.</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1515373060"/>
                  </a:ext>
                </a:extLst>
              </a:tr>
              <a:tr h="718150">
                <a:tc>
                  <a:txBody>
                    <a:bodyPr/>
                    <a:lstStyle/>
                    <a:p>
                      <a:pPr algn="l">
                        <a:lnSpc>
                          <a:spcPct val="110000"/>
                        </a:lnSpc>
                        <a:spcAft>
                          <a:spcPts val="600"/>
                        </a:spcAft>
                      </a:pPr>
                      <a:r>
                        <a:rPr lang="en-US" sz="700">
                          <a:effectLst/>
                        </a:rPr>
                        <a:t>Shark Lady: The true story of how Eugenie Clark became the ocean’s most fearless Scientist</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spcAft>
                          <a:spcPts val="640"/>
                        </a:spcAft>
                      </a:pPr>
                      <a:r>
                        <a:rPr lang="en-US" sz="700" dirty="0">
                          <a:effectLst/>
                        </a:rPr>
                        <a:t>This is the true story of a woman who dared to dive, defy, discover and inspire.  Eugenie Clark fell in love with sharks but quickly discovered that many people found sharks to be ugly and scary – and they didn’t think women should be scientists.  This book is Eugenie’s story of her journey in showing the world that sharks should be admired rather than feared and that women can do anything they set their mind to.</a:t>
                      </a:r>
                      <a:endParaRPr lang="en-GB" sz="700" dirty="0">
                        <a:effectLst/>
                      </a:endParaRPr>
                    </a:p>
                    <a:p>
                      <a:pPr algn="l">
                        <a:spcAft>
                          <a:spcPts val="640"/>
                        </a:spcAft>
                      </a:pPr>
                      <a:r>
                        <a:rPr lang="en-US" sz="700" dirty="0">
                          <a:effectLst/>
                        </a:rPr>
                        <a:t>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Representation/ true story/ simple biography. The book is a celebration of the wonder of nature and of a daring woman who changed the way the world saw the ocean.  Fun facts and a timeline covey Eugenie’s courage and determination. We really like this book!</a:t>
                      </a:r>
                      <a:endParaRPr lang="en-GB" sz="700" dirty="0">
                        <a:effectLst/>
                      </a:endParaRPr>
                    </a:p>
                    <a:p>
                      <a:pPr algn="l">
                        <a:lnSpc>
                          <a:spcPct val="110000"/>
                        </a:lnSpc>
                        <a:spcAft>
                          <a:spcPts val="600"/>
                        </a:spcAft>
                      </a:pPr>
                      <a:r>
                        <a:rPr lang="en-US" sz="700" dirty="0">
                          <a:effectLst/>
                        </a:rPr>
                        <a:t>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1359081933"/>
                  </a:ext>
                </a:extLst>
              </a:tr>
              <a:tr h="718150">
                <a:tc>
                  <a:txBody>
                    <a:bodyPr/>
                    <a:lstStyle/>
                    <a:p>
                      <a:pPr algn="l">
                        <a:lnSpc>
                          <a:spcPct val="110000"/>
                        </a:lnSpc>
                        <a:spcAft>
                          <a:spcPts val="600"/>
                        </a:spcAft>
                      </a:pPr>
                      <a:r>
                        <a:rPr lang="en-US" sz="700">
                          <a:effectLst/>
                        </a:rPr>
                        <a:t>Flotsam</a:t>
                      </a:r>
                      <a:endParaRPr lang="en-GB" sz="700">
                        <a:effectLst/>
                      </a:endParaRPr>
                    </a:p>
                    <a:p>
                      <a:pPr algn="l">
                        <a:lnSpc>
                          <a:spcPct val="110000"/>
                        </a:lnSpc>
                        <a:spcAft>
                          <a:spcPts val="600"/>
                        </a:spcAft>
                      </a:pPr>
                      <a:r>
                        <a:rPr lang="en-US" sz="700">
                          <a:effectLst/>
                        </a:rPr>
                        <a:t>David Wiuesner</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spcAft>
                          <a:spcPts val="640"/>
                        </a:spcAft>
                      </a:pPr>
                      <a:r>
                        <a:rPr lang="en-US" sz="700">
                          <a:effectLst/>
                        </a:rPr>
                        <a:t>A wordless picture book that offers endless opportunities for discussions.  A beach combing boy finds a washed up camera on the shore and when the film is developed it reveals new world of creatures in the ocean.</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The incredible illustrations provide the perfect chance to imagination, create and explore.  There is no right or wrong in this book it is how you choose to interpret the illustrations through your imagination – everyone’s thoughts are different.</a:t>
                      </a:r>
                      <a:endParaRPr lang="en-GB" sz="700" dirty="0">
                        <a:effectLst/>
                      </a:endParaRPr>
                    </a:p>
                    <a:p>
                      <a:pPr algn="l">
                        <a:lnSpc>
                          <a:spcPct val="110000"/>
                        </a:lnSpc>
                        <a:spcAft>
                          <a:spcPts val="600"/>
                        </a:spcAft>
                      </a:pPr>
                      <a:r>
                        <a:rPr lang="en-US" sz="700" dirty="0">
                          <a:effectLst/>
                        </a:rPr>
                        <a:t>Resistant Texts – assembling meaning around picture clues.</a:t>
                      </a:r>
                    </a:p>
                    <a:p>
                      <a:pPr algn="l">
                        <a:lnSpc>
                          <a:spcPct val="110000"/>
                        </a:lnSpc>
                        <a:spcAft>
                          <a:spcPts val="600"/>
                        </a:spcAft>
                      </a:pPr>
                      <a:r>
                        <a:rPr lang="en-US" sz="700" dirty="0">
                          <a:effectLst/>
                          <a:latin typeface="Calibri" panose="020F0502020204030204" pitchFamily="34" charset="0"/>
                          <a:ea typeface="Times New Roman" panose="02020603050405020304" pitchFamily="18" charset="0"/>
                          <a:cs typeface="Times New Roman" panose="02020603050405020304" pitchFamily="18" charset="0"/>
                        </a:rPr>
                        <a:t>Again – this is a picture book with no words.</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1537142520"/>
                  </a:ext>
                </a:extLst>
              </a:tr>
              <a:tr h="718150">
                <a:tc>
                  <a:txBody>
                    <a:bodyPr/>
                    <a:lstStyle/>
                    <a:p>
                      <a:pPr algn="l">
                        <a:lnSpc>
                          <a:spcPct val="110000"/>
                        </a:lnSpc>
                        <a:spcAft>
                          <a:spcPts val="600"/>
                        </a:spcAft>
                      </a:pPr>
                      <a:r>
                        <a:rPr lang="en-US" sz="700">
                          <a:effectLst/>
                        </a:rPr>
                        <a:t>The Paperbag Prince Colin Thompson</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spcAft>
                          <a:spcPts val="640"/>
                        </a:spcAft>
                      </a:pPr>
                      <a:r>
                        <a:rPr lang="en-US" sz="700" dirty="0">
                          <a:effectLst/>
                        </a:rPr>
                        <a:t>The </a:t>
                      </a:r>
                      <a:r>
                        <a:rPr lang="en-US" sz="700" dirty="0" err="1">
                          <a:effectLst/>
                        </a:rPr>
                        <a:t>Paperbag</a:t>
                      </a:r>
                      <a:r>
                        <a:rPr lang="en-US" sz="700" dirty="0">
                          <a:effectLst/>
                        </a:rPr>
                        <a:t> Prince is an old man living in a railway carriage on a rubbish dump. But he knows that even rubbish can sometimes contain treasure, and that if he stays long enough, gentle nature will heal the countryside and make the green come again.</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Beautifully illustrated book with small details to generate discussion – conservation, recycling, respect for wildlife, kindness and trust.  It doesn’t have the typical happy ending as not everything is cleaned up and tidy.  A story with a male protagonist who is patient, eccentric, nurturing and quiet.</a:t>
                      </a:r>
                      <a:endParaRPr lang="en-GB" sz="700" dirty="0">
                        <a:effectLst/>
                      </a:endParaRPr>
                    </a:p>
                    <a:p>
                      <a:pPr algn="l">
                        <a:lnSpc>
                          <a:spcPct val="110000"/>
                        </a:lnSpc>
                        <a:spcAft>
                          <a:spcPts val="600"/>
                        </a:spcAft>
                      </a:pPr>
                      <a:r>
                        <a:rPr lang="en-US" sz="700" dirty="0">
                          <a:effectLst/>
                        </a:rPr>
                        <a:t>Narratively complex.</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1196331856"/>
                  </a:ext>
                </a:extLst>
              </a:tr>
              <a:tr h="760147">
                <a:tc>
                  <a:txBody>
                    <a:bodyPr/>
                    <a:lstStyle/>
                    <a:p>
                      <a:pPr algn="l">
                        <a:lnSpc>
                          <a:spcPct val="110000"/>
                        </a:lnSpc>
                        <a:spcAft>
                          <a:spcPts val="600"/>
                        </a:spcAft>
                      </a:pPr>
                      <a:r>
                        <a:rPr lang="en-US" sz="700">
                          <a:effectLst/>
                        </a:rPr>
                        <a:t>Seal Surfer</a:t>
                      </a:r>
                      <a:endParaRPr lang="en-GB" sz="700">
                        <a:effectLst/>
                      </a:endParaRPr>
                    </a:p>
                    <a:p>
                      <a:pPr algn="l">
                        <a:lnSpc>
                          <a:spcPct val="110000"/>
                        </a:lnSpc>
                        <a:spcAft>
                          <a:spcPts val="600"/>
                        </a:spcAft>
                      </a:pPr>
                      <a:r>
                        <a:rPr lang="en-US" sz="700">
                          <a:effectLst/>
                        </a:rPr>
                        <a:t>Michael Foreman</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spcAft>
                          <a:spcPts val="640"/>
                        </a:spcAft>
                      </a:pPr>
                      <a:r>
                        <a:rPr lang="en-US" sz="700">
                          <a:effectLst/>
                        </a:rPr>
                        <a:t>Ben, a young disabled boy, loves the ocean.  One afternoon, when he witnesses the birth of a seal, the boys bond with the sea grows even stronger.  Season after season, Ben watches the young pup do many of the same things he loves to do: swim, fish, bask in the sun--and surf! Ben and the seal glide with the swells, watching for good waves together. But danger looms, and soon Ben will have to rely on his ocean friend not only for companionship but for his very survival.</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Shows the seasons over a couple of years and shows the life cycle of the seal and links well to habitats and adaptation.  It shows the passage of time, change and history.  Although Ben has an adapted surfboard this is not the focus of the story and inclusive outcomes of the story teach it all!</a:t>
                      </a:r>
                      <a:endParaRPr lang="en-GB" sz="700" dirty="0">
                        <a:effectLst/>
                      </a:endParaRPr>
                    </a:p>
                    <a:p>
                      <a:pPr algn="l">
                        <a:lnSpc>
                          <a:spcPct val="110000"/>
                        </a:lnSpc>
                        <a:spcAft>
                          <a:spcPts val="600"/>
                        </a:spcAft>
                      </a:pPr>
                      <a:r>
                        <a:rPr lang="en-US" sz="700" dirty="0">
                          <a:effectLst/>
                        </a:rPr>
                        <a:t> </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3208701934"/>
                  </a:ext>
                </a:extLst>
              </a:tr>
              <a:tr h="725101">
                <a:tc>
                  <a:txBody>
                    <a:bodyPr/>
                    <a:lstStyle/>
                    <a:p>
                      <a:pPr algn="l">
                        <a:lnSpc>
                          <a:spcPct val="110000"/>
                        </a:lnSpc>
                        <a:spcAft>
                          <a:spcPts val="600"/>
                        </a:spcAft>
                      </a:pPr>
                      <a:r>
                        <a:rPr lang="en-US" sz="700">
                          <a:effectLst/>
                        </a:rPr>
                        <a:t>Rubbish and Recycling by Alex Frith</a:t>
                      </a:r>
                      <a:endParaRPr lang="en-GB" sz="700">
                        <a:effectLst/>
                      </a:endParaRPr>
                    </a:p>
                    <a:p>
                      <a:pPr algn="l">
                        <a:lnSpc>
                          <a:spcPct val="110000"/>
                        </a:lnSpc>
                        <a:spcAft>
                          <a:spcPts val="600"/>
                        </a:spcAft>
                      </a:pPr>
                      <a:r>
                        <a:rPr lang="en-US" sz="700">
                          <a:effectLst/>
                        </a:rPr>
                        <a:t>Usborne</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spcAft>
                          <a:spcPts val="640"/>
                        </a:spcAft>
                      </a:pPr>
                      <a:r>
                        <a:rPr lang="en-US" sz="700">
                          <a:effectLst/>
                        </a:rPr>
                        <a:t>This book takes a comprehensive look at what happens to our rubbish – how it is collected right through to being recycled.  </a:t>
                      </a:r>
                      <a:endParaRPr lang="en-GB"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tc>
                  <a:txBody>
                    <a:bodyPr/>
                    <a:lstStyle/>
                    <a:p>
                      <a:pPr algn="l">
                        <a:lnSpc>
                          <a:spcPct val="110000"/>
                        </a:lnSpc>
                        <a:spcAft>
                          <a:spcPts val="600"/>
                        </a:spcAft>
                      </a:pPr>
                      <a:r>
                        <a:rPr lang="en-US" sz="700" dirty="0">
                          <a:effectLst/>
                        </a:rPr>
                        <a:t>Flaps to lift up, engaging illustrations and fun facts – this book is packed full of information on recycling and resource recovery – all presented in a unique and motivating way.  The pictures themselves communicate a huge amount of information and the language used is accurate and not over simplified.   Lots of environmental scientific vocabulary. This one is great to reinforce our topic.</a:t>
                      </a: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541" marR="31541" marT="0" marB="0"/>
                </a:tc>
                <a:extLst>
                  <a:ext uri="{0D108BD9-81ED-4DB2-BD59-A6C34878D82A}">
                    <a16:rowId xmlns:a16="http://schemas.microsoft.com/office/drawing/2014/main" val="3329914666"/>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http://www.w3.org/XML/1998/namespace"/>
    <ds:schemaRef ds:uri="http://schemas.microsoft.com/office/infopath/2007/PartnerControls"/>
    <ds:schemaRef ds:uri="648e69cc-640f-431f-b062-262d95adac52"/>
    <ds:schemaRef ds:uri="http://schemas.microsoft.com/office/2006/metadata/properties"/>
    <ds:schemaRef ds:uri="http://purl.org/dc/dcmitype/"/>
    <ds:schemaRef ds:uri="http://schemas.openxmlformats.org/package/2006/metadata/core-properties"/>
    <ds:schemaRef ds:uri="http://schemas.microsoft.com/office/2006/documentManagement/types"/>
    <ds:schemaRef ds:uri="061ec3ad-226f-4eb4-9e91-45b4f692dd17"/>
    <ds:schemaRef ds:uri="http://purl.org/dc/terms/"/>
    <ds:schemaRef ds:uri="http://purl.org/dc/elements/1.1/"/>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1900</Words>
  <Application>Microsoft Office PowerPoint</Application>
  <PresentationFormat>A4 Paper (210x297 mm)</PresentationFormat>
  <Paragraphs>117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44</cp:revision>
  <cp:lastPrinted>2022-07-18T12:54:16Z</cp:lastPrinted>
  <dcterms:created xsi:type="dcterms:W3CDTF">2020-04-17T10:06:09Z</dcterms:created>
  <dcterms:modified xsi:type="dcterms:W3CDTF">2022-07-18T12:59:49Z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