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07/02/2023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68"/>
            <a:ext cx="6452349" cy="384031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particular book and not something else?</a:t>
            </a:r>
          </a:p>
          <a:p>
            <a:endParaRPr lang="en-GB" sz="1400" b="1" dirty="0">
              <a:solidFill>
                <a:schemeClr val="tx1"/>
              </a:solidFill>
            </a:endParaRPr>
          </a:p>
          <a:p>
            <a:r>
              <a:rPr lang="en-GB" sz="1400" dirty="0">
                <a:solidFill>
                  <a:schemeClr val="tx1"/>
                </a:solidFill>
              </a:rPr>
              <a:t>The ducklings are coming – the ducklings are coming! This is such a magical time in Y1 and witnessing ducklings hatching from their eggs will certainly capture the children’s interest. In previous years, Year 1 children have explored lifecycles of animals but have used chicks as their focus. As a team, we wanted the children to have the same curriculum enrichment as in previous years but to also support children’s learning of our key values through our lead book.</a:t>
            </a:r>
          </a:p>
          <a:p>
            <a:r>
              <a:rPr lang="en-GB" sz="1400" dirty="0">
                <a:solidFill>
                  <a:schemeClr val="tx1"/>
                </a:solidFill>
              </a:rPr>
              <a:t>In the Ugly Duckling we have an opportunity to develop the children’s understanding of differences and explore themes of empathy, tolerance and kindness alongside developing skills of reading and writing. </a:t>
            </a:r>
          </a:p>
          <a:p>
            <a:r>
              <a:rPr lang="en-GB" sz="1400" dirty="0">
                <a:solidFill>
                  <a:schemeClr val="tx1"/>
                </a:solidFill>
              </a:rPr>
              <a:t>This story, by Mara </a:t>
            </a:r>
            <a:r>
              <a:rPr lang="en-GB" sz="1400" dirty="0" err="1">
                <a:solidFill>
                  <a:schemeClr val="tx1"/>
                </a:solidFill>
              </a:rPr>
              <a:t>Alperin</a:t>
            </a:r>
            <a:r>
              <a:rPr lang="en-GB" sz="1400" dirty="0">
                <a:solidFill>
                  <a:schemeClr val="tx1"/>
                </a:solidFill>
              </a:rPr>
              <a:t>, alongside our other leading texts, will provide excellent models for our own story telling. In a similar way to our previous unit, our writing focus continues to be on adapting known stories to support in the innovation of our own ‘new’ stories. Children can expect to develop their story telling skills through actions and words as well as develop their vocabulary.</a:t>
            </a:r>
          </a:p>
          <a:p>
            <a:r>
              <a:rPr lang="en-GB" sz="1400" dirty="0">
                <a:solidFill>
                  <a:schemeClr val="tx1"/>
                </a:solidFill>
              </a:rPr>
              <a:t>But above all else, children will keep coming back to the moral message in this story: treat everyone with kindness and respect.</a:t>
            </a: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Ugly Duckling</a:t>
            </a:r>
          </a:p>
        </p:txBody>
      </p:sp>
      <p:sp>
        <p:nvSpPr>
          <p:cNvPr id="51" name="Rectangle 50">
            <a:extLst>
              <a:ext uri="{FF2B5EF4-FFF2-40B4-BE49-F238E27FC236}">
                <a16:creationId xmlns:a16="http://schemas.microsoft.com/office/drawing/2014/main" id="{FF0A0C2D-53E1-DCE5-3229-DFA113DB078B}"/>
              </a:ext>
            </a:extLst>
          </p:cNvPr>
          <p:cNvSpPr/>
          <p:nvPr/>
        </p:nvSpPr>
        <p:spPr>
          <a:xfrm>
            <a:off x="3539076" y="5790871"/>
            <a:ext cx="3074719" cy="133740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endParaRPr lang="en-GB" sz="1400" b="1" dirty="0">
              <a:solidFill>
                <a:schemeClr val="tx1"/>
              </a:solidFill>
            </a:endParaRPr>
          </a:p>
          <a:p>
            <a:r>
              <a:rPr lang="en-GB" sz="1400" dirty="0">
                <a:solidFill>
                  <a:schemeClr val="tx1"/>
                </a:solidFill>
                <a:ea typeface="Calibri" panose="020F0502020204030204" pitchFamily="34" charset="0"/>
                <a:cs typeface="Times New Roman" panose="02020603050405020304" pitchFamily="18" charset="0"/>
              </a:rPr>
              <a:t>Kindness. This book exists to teach children about the importance of choosing kind – it really is that simple!</a:t>
            </a:r>
          </a:p>
        </p:txBody>
      </p:sp>
      <p:sp>
        <p:nvSpPr>
          <p:cNvPr id="3" name="Rectangle 2">
            <a:extLst>
              <a:ext uri="{FF2B5EF4-FFF2-40B4-BE49-F238E27FC236}">
                <a16:creationId xmlns:a16="http://schemas.microsoft.com/office/drawing/2014/main" id="{8C6630C6-A9E2-AB42-C4FD-57FCB397B1FF}"/>
              </a:ext>
            </a:extLst>
          </p:cNvPr>
          <p:cNvSpPr/>
          <p:nvPr/>
        </p:nvSpPr>
        <p:spPr>
          <a:xfrm>
            <a:off x="3593463" y="7286459"/>
            <a:ext cx="2804742" cy="118126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 </a:t>
            </a:r>
          </a:p>
          <a:p>
            <a:endParaRPr lang="en-GB" sz="1400" b="1"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How did the ugly duckling feel at the start and at the end of the story? </a:t>
            </a:r>
          </a:p>
        </p:txBody>
      </p:sp>
      <p:pic>
        <p:nvPicPr>
          <p:cNvPr id="2052" name="Picture 4" descr="The Ugly Duckling (My First Fairy Tales) : Alperin, Mara, Eastland, Sue:  Amazon.co.uk: Books">
            <a:extLst>
              <a:ext uri="{FF2B5EF4-FFF2-40B4-BE49-F238E27FC236}">
                <a16:creationId xmlns:a16="http://schemas.microsoft.com/office/drawing/2014/main" id="{C7DCE8F1-8F53-16F4-8834-044FAF8241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446" y="5790870"/>
            <a:ext cx="3267553" cy="299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5979422"/>
            <a:ext cx="6455787" cy="310857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r>
              <a:rPr lang="en-GB" sz="1100" dirty="0">
                <a:solidFill>
                  <a:schemeClr val="tx1"/>
                </a:solidFill>
              </a:rPr>
              <a:t>Chatting about doing things in the correct order would be very helpful. What is the sequence of getting dressed in the morning? Can things be done in any order? Get the message across to your child that whilst some events can happen in any order, this is not always the case. Somethings have to be sequenced before others.</a:t>
            </a:r>
          </a:p>
          <a:p>
            <a:endParaRPr lang="en-GB" sz="1100" dirty="0">
              <a:solidFill>
                <a:schemeClr val="tx1"/>
              </a:solidFill>
            </a:endParaRPr>
          </a:p>
          <a:p>
            <a:r>
              <a:rPr lang="en-GB" sz="1200" dirty="0">
                <a:solidFill>
                  <a:schemeClr val="tx1"/>
                </a:solidFill>
              </a:rPr>
              <a:t>Writing Tasks:</a:t>
            </a:r>
          </a:p>
          <a:p>
            <a:pPr marL="228600" indent="-228600">
              <a:buAutoNum type="arabicParenR"/>
            </a:pPr>
            <a:r>
              <a:rPr lang="en-GB" sz="1200" dirty="0">
                <a:solidFill>
                  <a:schemeClr val="tx1"/>
                </a:solidFill>
              </a:rPr>
              <a:t>Grab your favourite fairy tale. Read it through. Try to retell the story in your own words. You might even think of your own story actions with your hands to help you remember key words in the story.</a:t>
            </a:r>
          </a:p>
          <a:p>
            <a:pPr marL="228600" indent="-228600">
              <a:buAutoNum type="arabicParenR"/>
            </a:pPr>
            <a:r>
              <a:rPr lang="en-GB" sz="1200" dirty="0">
                <a:solidFill>
                  <a:schemeClr val="tx1"/>
                </a:solidFill>
              </a:rPr>
              <a:t>What do you do before you come to school? Talk with your child about their routine. What do they do first? Do we do things in the same order? Draw pictures of your routine.</a:t>
            </a:r>
          </a:p>
          <a:p>
            <a:pPr marL="228600" indent="-228600">
              <a:buAutoNum type="arabicParenR"/>
            </a:pPr>
            <a:r>
              <a:rPr lang="en-GB" sz="1200" dirty="0">
                <a:solidFill>
                  <a:schemeClr val="tx1"/>
                </a:solidFill>
              </a:rPr>
              <a:t>Tell those other ducklings how to be kind! Give them a list of instructions on what they should do. What would you tell them ‘First’? What ‘Next’?</a:t>
            </a:r>
          </a:p>
          <a:p>
            <a:endParaRPr lang="en-GB" sz="900" dirty="0">
              <a:solidFill>
                <a:schemeClr val="tx1"/>
              </a:solidFill>
            </a:endParaRPr>
          </a:p>
          <a:p>
            <a:endParaRPr lang="en-GB" sz="1100" i="1" dirty="0">
              <a:solidFill>
                <a:schemeClr val="tx1"/>
              </a:solidFill>
            </a:endParaRPr>
          </a:p>
          <a:p>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444175"/>
            <a:ext cx="6455787" cy="148037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adapt the problem in The Ugly Duckling and will come up with their own ideas of problems that he might face that would fit with the existing story.</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create an information booklet, complete with diagrams, to explain the lifecycle of animals.</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write facts about dinosaurs and then explore fiction writing where they can create and describe their own dinosaur. </a:t>
            </a:r>
            <a:endParaRPr lang="en-GB" sz="1400"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317981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There’s plenty to be learnt this half term. As always, we continue to reinforce and make concrete our understanding and use of basic punctuation including full stops, capital letters and finger spaces. </a:t>
            </a:r>
          </a:p>
          <a:p>
            <a:r>
              <a:rPr lang="en-GB" sz="1200" dirty="0">
                <a:solidFill>
                  <a:schemeClr val="tx1"/>
                </a:solidFill>
                <a:latin typeface="Calibri" panose="020F0502020204030204" pitchFamily="34" charset="0"/>
                <a:cs typeface="Calibri" panose="020F0502020204030204" pitchFamily="34" charset="0"/>
              </a:rPr>
              <a:t>We teach how to retell stories using actions.</a:t>
            </a:r>
          </a:p>
          <a:p>
            <a:r>
              <a:rPr lang="en-GB" sz="1200" dirty="0">
                <a:solidFill>
                  <a:schemeClr val="tx1"/>
                </a:solidFill>
                <a:latin typeface="Calibri" panose="020F0502020204030204" pitchFamily="34" charset="0"/>
                <a:cs typeface="Calibri" panose="020F0502020204030204" pitchFamily="34" charset="0"/>
              </a:rPr>
              <a:t>Ordering events is an important thread that runs through the half term.</a:t>
            </a:r>
          </a:p>
          <a:p>
            <a:r>
              <a:rPr lang="en-GB" sz="1200" dirty="0">
                <a:solidFill>
                  <a:schemeClr val="tx1"/>
                </a:solidFill>
                <a:latin typeface="Calibri" panose="020F0502020204030204" pitchFamily="34" charset="0"/>
                <a:cs typeface="Calibri" panose="020F0502020204030204" pitchFamily="34" charset="0"/>
              </a:rPr>
              <a:t>We write sentences that are sequenced in the correct order.</a:t>
            </a:r>
          </a:p>
          <a:p>
            <a:r>
              <a:rPr lang="en-GB" sz="1200" dirty="0">
                <a:solidFill>
                  <a:schemeClr val="tx1"/>
                </a:solidFill>
                <a:latin typeface="Calibri" panose="020F0502020204030204" pitchFamily="34" charset="0"/>
                <a:cs typeface="Calibri" panose="020F0502020204030204" pitchFamily="34" charset="0"/>
              </a:rPr>
              <a:t>With a focus on story dilemmas (the problem in a story), we begin to consider how we can add to or change a problem in a story to put our own stamp on our writing. That poor ugly duckling will have the weight of the world on his little shoulders by the time the Year 1 children invent their own ideas for problems he can encounter!</a:t>
            </a:r>
          </a:p>
          <a:p>
            <a:r>
              <a:rPr lang="en-GB" sz="1200" dirty="0">
                <a:solidFill>
                  <a:schemeClr val="tx1"/>
                </a:solidFill>
                <a:latin typeface="Calibri" panose="020F0502020204030204" pitchFamily="34" charset="0"/>
                <a:cs typeface="Calibri" panose="020F0502020204030204" pitchFamily="34" charset="0"/>
              </a:rPr>
              <a:t>As we switch to non-fiction writing, sequencing events in the right order continues as a focus.</a:t>
            </a:r>
          </a:p>
          <a:p>
            <a:r>
              <a:rPr lang="en-GB" sz="1200" dirty="0">
                <a:solidFill>
                  <a:schemeClr val="tx1"/>
                </a:solidFill>
                <a:latin typeface="Calibri" panose="020F0502020204030204" pitchFamily="34" charset="0"/>
                <a:cs typeface="Calibri" panose="020F0502020204030204" pitchFamily="34" charset="0"/>
              </a:rPr>
              <a:t>We look at diagrams and pictures and how they sometimes need to be followed in a correct order too.</a:t>
            </a:r>
          </a:p>
          <a:p>
            <a:r>
              <a:rPr lang="en-GB" sz="1200" dirty="0">
                <a:solidFill>
                  <a:schemeClr val="tx1"/>
                </a:solidFill>
                <a:latin typeface="Calibri" panose="020F0502020204030204" pitchFamily="34" charset="0"/>
                <a:cs typeface="Calibri" panose="020F0502020204030204" pitchFamily="34" charset="0"/>
              </a:rPr>
              <a:t>Finally, Year 1 consider the features of an information booklet (including diagrams) and add some interesting facts. </a:t>
            </a: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3046988"/>
          </a:xfrm>
          <a:prstGeom prst="rect">
            <a:avLst/>
          </a:prstGeom>
          <a:noFill/>
        </p:spPr>
        <p:txBody>
          <a:bodyPr wrap="square">
            <a:spAutoFit/>
          </a:bodyPr>
          <a:lstStyle/>
          <a:p>
            <a:pPr algn="ctr"/>
            <a:r>
              <a:rPr lang="en-GB" sz="2000" b="1" dirty="0">
                <a:solidFill>
                  <a:schemeClr val="tx1"/>
                </a:solidFill>
              </a:rPr>
              <a:t>Other texts we use </a:t>
            </a:r>
            <a:r>
              <a:rPr lang="en-GB" sz="2000" b="1" dirty="0"/>
              <a:t>in school:</a:t>
            </a: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pic>
        <p:nvPicPr>
          <p:cNvPr id="1035" name="Picture 11" descr="Egg to Chicken (Lifecycles): Amazon.co.uk: Camilla de la Bedoyere:  9781848352247: Books">
            <a:extLst>
              <a:ext uri="{FF2B5EF4-FFF2-40B4-BE49-F238E27FC236}">
                <a16:creationId xmlns:a16="http://schemas.microsoft.com/office/drawing/2014/main" id="{67379C9E-62CF-105D-2BE9-7CAE4C3476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967" y="1574777"/>
            <a:ext cx="187079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f I had a dinosaur: Amazon.co.uk: Gabby Dawnay, Alex Barrow:  9780500650998: Books">
            <a:extLst>
              <a:ext uri="{FF2B5EF4-FFF2-40B4-BE49-F238E27FC236}">
                <a16:creationId xmlns:a16="http://schemas.microsoft.com/office/drawing/2014/main" id="{6837806D-48D1-4A9E-DE3B-BC6D49B8B17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834" t="4286" r="28180" b="10317"/>
          <a:stretch/>
        </p:blipFill>
        <p:spPr bwMode="auto">
          <a:xfrm>
            <a:off x="2451356" y="1593856"/>
            <a:ext cx="1840985" cy="187642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inosaur Lady by Linda Skeers, Marta Alvarez Miguens | Waterstones">
            <a:extLst>
              <a:ext uri="{FF2B5EF4-FFF2-40B4-BE49-F238E27FC236}">
                <a16:creationId xmlns:a16="http://schemas.microsoft.com/office/drawing/2014/main" id="{6B9D6D44-ECE8-5571-D7FE-DF431ACC00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1766" y="1574777"/>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8D9ECA8-20C5-089B-95D8-17FE6D340AD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500" y="3886027"/>
            <a:ext cx="1480891" cy="1890046"/>
          </a:xfrm>
          <a:prstGeom prst="rect">
            <a:avLst/>
          </a:prstGeom>
        </p:spPr>
      </p:pic>
      <p:sp>
        <p:nvSpPr>
          <p:cNvPr id="23" name="TextBox 22">
            <a:extLst>
              <a:ext uri="{FF2B5EF4-FFF2-40B4-BE49-F238E27FC236}">
                <a16:creationId xmlns:a16="http://schemas.microsoft.com/office/drawing/2014/main" id="{E00E9848-167A-0C91-340E-21D3B20A4FEC}"/>
              </a:ext>
            </a:extLst>
          </p:cNvPr>
          <p:cNvSpPr txBox="1"/>
          <p:nvPr/>
        </p:nvSpPr>
        <p:spPr>
          <a:xfrm>
            <a:off x="1728743" y="4066917"/>
            <a:ext cx="2775413" cy="1338828"/>
          </a:xfrm>
          <a:prstGeom prst="rect">
            <a:avLst/>
          </a:prstGeom>
          <a:noFill/>
        </p:spPr>
        <p:txBody>
          <a:bodyPr wrap="square">
            <a:spAutoFit/>
          </a:bodyPr>
          <a:lstStyle/>
          <a:p>
            <a:r>
              <a:rPr lang="en-GB" sz="1050" dirty="0">
                <a:effectLst/>
                <a:latin typeface="Calibri" panose="020F0502020204030204" pitchFamily="34" charset="0"/>
                <a:ea typeface="Times New Roman" panose="02020603050405020304" pitchFamily="18" charset="0"/>
                <a:cs typeface="Calibri" panose="020F0502020204030204" pitchFamily="34" charset="0"/>
              </a:rPr>
              <a:t>For children who are particularly interested in dinosaurs and dinosaur facts. This jam-packed book provides simple and friendly answers to questions such as “Why do dinosaurs have tricky names?”, “Could dinosaurs swim?”, “How big was the biggest dinosaur?” and lots more. </a:t>
            </a:r>
            <a:br>
              <a:rPr lang="en-GB" sz="1800" dirty="0">
                <a:solidFill>
                  <a:srgbClr val="4C4C4C"/>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en-GB" dirty="0"/>
          </a:p>
        </p:txBody>
      </p:sp>
      <p:pic>
        <p:nvPicPr>
          <p:cNvPr id="24" name="Picture 23">
            <a:extLst>
              <a:ext uri="{FF2B5EF4-FFF2-40B4-BE49-F238E27FC236}">
                <a16:creationId xmlns:a16="http://schemas.microsoft.com/office/drawing/2014/main" id="{B79176C5-C498-09A8-2CF9-39E9597B8D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59574" y="4293482"/>
            <a:ext cx="1779104" cy="2760204"/>
          </a:xfrm>
          <a:prstGeom prst="rect">
            <a:avLst/>
          </a:prstGeom>
        </p:spPr>
      </p:pic>
      <p:sp>
        <p:nvSpPr>
          <p:cNvPr id="26" name="TextBox 25">
            <a:extLst>
              <a:ext uri="{FF2B5EF4-FFF2-40B4-BE49-F238E27FC236}">
                <a16:creationId xmlns:a16="http://schemas.microsoft.com/office/drawing/2014/main" id="{2830783E-DF24-417C-2E1E-8F70B1F8811D}"/>
              </a:ext>
            </a:extLst>
          </p:cNvPr>
          <p:cNvSpPr txBox="1"/>
          <p:nvPr/>
        </p:nvSpPr>
        <p:spPr>
          <a:xfrm>
            <a:off x="3063616" y="7515615"/>
            <a:ext cx="3699455" cy="1631216"/>
          </a:xfrm>
          <a:prstGeom prst="rect">
            <a:avLst/>
          </a:prstGeom>
          <a:noFill/>
        </p:spPr>
        <p:txBody>
          <a:bodyPr wrap="square">
            <a:spAutoFit/>
          </a:bodyPr>
          <a:lstStyle/>
          <a:p>
            <a:r>
              <a:rPr lang="en-GB"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Surviving and finding a safe place to lay her eggs is difficult for Hypsilophodon with dinosaurs like Tyrannosaurus Rex around. When she falls into a mysterious pool and finds herself on a modern farm there are still problems. Finally she finds a safe place to hatch her babies, but how can she keep thirteen baby dinosaurs safe and secret? When the farmer catches one - Hector - and plans to take him to the vet, it's up to Hypsilophodon and her </a:t>
            </a:r>
            <a:r>
              <a:rPr lang="en-GB"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fiesty</a:t>
            </a:r>
            <a:r>
              <a:rPr lang="en-GB"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daughter, Henrietta, to get him back. After a daring rescue, Hypsilophodon takes all her youngsters back through the mysterious pool to her own world.</a:t>
            </a:r>
            <a:endParaRPr lang="en-GB" sz="1000" dirty="0">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5B9EF1DD-09BF-6DCC-4075-75F8455BEB67}"/>
              </a:ext>
            </a:extLst>
          </p:cNvPr>
          <p:cNvPicPr>
            <a:picLocks noChangeAspect="1"/>
          </p:cNvPicPr>
          <p:nvPr/>
        </p:nvPicPr>
        <p:blipFill rotWithShape="1">
          <a:blip r:embed="rId13">
            <a:extLst>
              <a:ext uri="{28A0092B-C50C-407E-A947-70E740481C1C}">
                <a14:useLocalDpi xmlns:a14="http://schemas.microsoft.com/office/drawing/2010/main" val="0"/>
              </a:ext>
            </a:extLst>
          </a:blip>
          <a:srcRect t="4140" r="60698" b="13207"/>
          <a:stretch/>
        </p:blipFill>
        <p:spPr>
          <a:xfrm>
            <a:off x="105060" y="6051203"/>
            <a:ext cx="2252139" cy="2280020"/>
          </a:xfrm>
          <a:prstGeom prst="rect">
            <a:avLst/>
          </a:prstGeom>
        </p:spPr>
      </p:pic>
      <p:sp>
        <p:nvSpPr>
          <p:cNvPr id="30" name="TextBox 29">
            <a:extLst>
              <a:ext uri="{FF2B5EF4-FFF2-40B4-BE49-F238E27FC236}">
                <a16:creationId xmlns:a16="http://schemas.microsoft.com/office/drawing/2014/main" id="{A6275AC8-5DA3-7B5D-8F63-82CC07023DE9}"/>
              </a:ext>
            </a:extLst>
          </p:cNvPr>
          <p:cNvSpPr txBox="1"/>
          <p:nvPr/>
        </p:nvSpPr>
        <p:spPr>
          <a:xfrm>
            <a:off x="2391041" y="5542463"/>
            <a:ext cx="2153407" cy="1938992"/>
          </a:xfrm>
          <a:prstGeom prst="rect">
            <a:avLst/>
          </a:prstGeom>
          <a:noFill/>
        </p:spPr>
        <p:txBody>
          <a:bodyPr wrap="square">
            <a:spAutoFit/>
          </a:bodyPr>
          <a:lstStyle/>
          <a:p>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book very cleverly identifies our similarities and differences and demonstrates how these enhance our every day lives.  The sparse, rhyming text jogs along beautifully and the wonderfully funny, detailed illustrations are full of humour, joy and affection. This book provides a brilliantly simple way to explain the advantages of difference to young children in a warm and entertaining way.</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1029</Words>
  <Application>Microsoft Office PowerPoint</Application>
  <PresentationFormat>A4 Paper (210x297 mm)</PresentationFormat>
  <Paragraphs>62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73</cp:revision>
  <cp:lastPrinted>2022-12-01T12:26:52Z</cp:lastPrinted>
  <dcterms:created xsi:type="dcterms:W3CDTF">2020-04-17T10:06:09Z</dcterms:created>
  <dcterms:modified xsi:type="dcterms:W3CDTF">2023-02-07T16:21:13Z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