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100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01/12/2022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Sue Hendra</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4145255"/>
            <a:ext cx="6455787" cy="467386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algn="ctr">
              <a:lnSpc>
                <a:spcPct val="150000"/>
              </a:lnSpc>
            </a:pPr>
            <a:r>
              <a:rPr lang="en-GB" sz="1200" b="1" dirty="0">
                <a:solidFill>
                  <a:schemeClr val="tx1"/>
                </a:solidFill>
              </a:rPr>
              <a:t>Imitation, Innovation and Application</a:t>
            </a:r>
          </a:p>
          <a:p>
            <a:pPr algn="just"/>
            <a:r>
              <a:rPr lang="en-GB" sz="1100" dirty="0">
                <a:solidFill>
                  <a:schemeClr val="tx1"/>
                </a:solidFill>
              </a:rPr>
              <a:t>We choose Sue Hendra as our author for this half term as she provides the best role model for the English skills that we want our children to develop at this point of Year 1. Her stories are delightfully appealing to Year 1 but there’s a reason why… </a:t>
            </a:r>
          </a:p>
          <a:p>
            <a:pPr algn="just"/>
            <a:endParaRPr lang="en-GB" sz="1100" dirty="0">
              <a:solidFill>
                <a:schemeClr val="tx1"/>
              </a:solidFill>
            </a:endParaRPr>
          </a:p>
          <a:p>
            <a:pPr algn="just"/>
            <a:r>
              <a:rPr lang="en-GB" sz="1100" dirty="0">
                <a:solidFill>
                  <a:schemeClr val="tx1"/>
                </a:solidFill>
              </a:rPr>
              <a:t>Each of Sue Hendra’s books have a lead character who shows predictable character traits and a villain who is equally predictable. Each story, although different, follows the same predictable structure. It is that familiarity that we pounce on! Once we are familiar with Sue Hendra’s story structure, we can learn how she creates an enjoyable story and do the same.</a:t>
            </a:r>
          </a:p>
          <a:p>
            <a:pPr algn="just"/>
            <a:endParaRPr lang="en-GB" sz="1100" dirty="0">
              <a:solidFill>
                <a:schemeClr val="tx1"/>
              </a:solidFill>
            </a:endParaRPr>
          </a:p>
          <a:p>
            <a:pPr algn="just"/>
            <a:r>
              <a:rPr lang="en-GB" sz="1100" dirty="0">
                <a:solidFill>
                  <a:schemeClr val="tx1"/>
                </a:solidFill>
                <a:cs typeface="Calibri" panose="020F0502020204030204" pitchFamily="34" charset="0"/>
              </a:rPr>
              <a:t>This unit supports children with independent writing skills (so that they are then able to create their own stories) through 3 steps. In step 1, we </a:t>
            </a:r>
            <a:r>
              <a:rPr lang="en-GB" sz="1100" b="1" dirty="0">
                <a:solidFill>
                  <a:schemeClr val="tx1"/>
                </a:solidFill>
                <a:cs typeface="Calibri" panose="020F0502020204030204" pitchFamily="34" charset="0"/>
              </a:rPr>
              <a:t>imitate</a:t>
            </a:r>
            <a:r>
              <a:rPr lang="en-GB" sz="1100" dirty="0">
                <a:solidFill>
                  <a:schemeClr val="tx1"/>
                </a:solidFill>
                <a:cs typeface="Calibri" panose="020F0502020204030204" pitchFamily="34" charset="0"/>
              </a:rPr>
              <a:t>. This means listening to lots of Sue Hendra stories, predicting what happens (and recognising how it’s so easy to predict ) and internalising how stories are sequenced and structured. Children retell the Sue Hendra stories and this can be supported through actions.</a:t>
            </a:r>
          </a:p>
          <a:p>
            <a:pPr algn="just"/>
            <a:endParaRPr lang="en-GB" sz="1100" dirty="0">
              <a:solidFill>
                <a:schemeClr val="tx1"/>
              </a:solidFill>
              <a:cs typeface="Calibri" panose="020F0502020204030204" pitchFamily="34" charset="0"/>
            </a:endParaRPr>
          </a:p>
          <a:p>
            <a:pPr algn="just"/>
            <a:r>
              <a:rPr lang="en-GB" sz="1100" dirty="0">
                <a:solidFill>
                  <a:schemeClr val="tx1"/>
                </a:solidFill>
                <a:cs typeface="Calibri" panose="020F0502020204030204" pitchFamily="34" charset="0"/>
              </a:rPr>
              <a:t> Step 2 is all about </a:t>
            </a:r>
            <a:r>
              <a:rPr lang="en-GB" sz="1100" b="1" dirty="0">
                <a:solidFill>
                  <a:schemeClr val="tx1"/>
                </a:solidFill>
                <a:cs typeface="Calibri" panose="020F0502020204030204" pitchFamily="34" charset="0"/>
              </a:rPr>
              <a:t>innovation.</a:t>
            </a:r>
            <a:r>
              <a:rPr lang="en-GB" sz="1100" dirty="0">
                <a:solidFill>
                  <a:schemeClr val="tx1"/>
                </a:solidFill>
                <a:cs typeface="Calibri" panose="020F0502020204030204" pitchFamily="34" charset="0"/>
              </a:rPr>
              <a:t> Now the children know how the story works, they can begin to make sensible substitutions. (So instead of a potato being the hero, they could change it to a carrot.) They may add their own ideas or alter some of the events. But what stays the same is the style that Sue Hendra models. So far so good! </a:t>
            </a:r>
          </a:p>
          <a:p>
            <a:pPr algn="just"/>
            <a:endParaRPr lang="en-GB" sz="1100" dirty="0">
              <a:solidFill>
                <a:schemeClr val="tx1"/>
              </a:solidFill>
              <a:cs typeface="Calibri" panose="020F0502020204030204" pitchFamily="34" charset="0"/>
            </a:endParaRPr>
          </a:p>
          <a:p>
            <a:pPr algn="just"/>
            <a:r>
              <a:rPr lang="en-GB" sz="1100" dirty="0">
                <a:solidFill>
                  <a:schemeClr val="tx1"/>
                </a:solidFill>
                <a:cs typeface="Calibri" panose="020F0502020204030204" pitchFamily="34" charset="0"/>
              </a:rPr>
              <a:t>The final stage is </a:t>
            </a:r>
            <a:r>
              <a:rPr lang="en-GB" sz="1100" b="1" dirty="0">
                <a:solidFill>
                  <a:schemeClr val="tx1"/>
                </a:solidFill>
                <a:cs typeface="Calibri" panose="020F0502020204030204" pitchFamily="34" charset="0"/>
              </a:rPr>
              <a:t>application</a:t>
            </a:r>
            <a:r>
              <a:rPr lang="en-GB" sz="1100" dirty="0">
                <a:solidFill>
                  <a:schemeClr val="tx1"/>
                </a:solidFill>
                <a:cs typeface="Calibri" panose="020F0502020204030204" pitchFamily="34" charset="0"/>
              </a:rPr>
              <a:t>. This gives the children a chance to combine the techniques they’ve learned and create their own story. The end result is that Year 1 children have written their own story that could have been written by Sue Hendra herself</a:t>
            </a:r>
            <a:r>
              <a:rPr lang="en-GB" sz="1200" dirty="0">
                <a:solidFill>
                  <a:schemeClr val="tx1"/>
                </a:solidFill>
                <a:latin typeface="Calibri" panose="020F0502020204030204" pitchFamily="34" charset="0"/>
                <a:cs typeface="Calibri" panose="020F0502020204030204" pitchFamily="34" charset="0"/>
              </a:rPr>
              <a:t>.</a:t>
            </a:r>
          </a:p>
          <a:p>
            <a:pPr algn="ct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pic>
        <p:nvPicPr>
          <p:cNvPr id="1026" name="Picture 2" descr="Supertato : Hendra, Sue, Linnet, Paul: Amazon.co.uk: Books">
            <a:extLst>
              <a:ext uri="{FF2B5EF4-FFF2-40B4-BE49-F238E27FC236}">
                <a16:creationId xmlns:a16="http://schemas.microsoft.com/office/drawing/2014/main" id="{1E79799C-4B8B-0C15-E0C9-86E059F49C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603" y="1794201"/>
            <a:ext cx="2136656" cy="2139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ertato Carnival Catastro-Pea! : Hendra, Sue, Linnet, Paul: Amazon.co.uk:  Books">
            <a:extLst>
              <a:ext uri="{FF2B5EF4-FFF2-40B4-BE49-F238E27FC236}">
                <a16:creationId xmlns:a16="http://schemas.microsoft.com/office/drawing/2014/main" id="{BAACB172-A638-CC8B-3D2A-B46169CB69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4441" y="1778711"/>
            <a:ext cx="2152125" cy="2155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rry the Fish with Fingers : Hendra, Sue, Linnet, Paul: Amazon.co.uk: Books">
            <a:extLst>
              <a:ext uri="{FF2B5EF4-FFF2-40B4-BE49-F238E27FC236}">
                <a16:creationId xmlns:a16="http://schemas.microsoft.com/office/drawing/2014/main" id="{9D126164-16E7-3E3D-46F9-64DAA7E88A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3624" y="1813250"/>
            <a:ext cx="2117634" cy="212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488681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endParaRPr lang="en-GB" sz="1100" dirty="0">
              <a:solidFill>
                <a:schemeClr val="tx1"/>
              </a:solidFill>
            </a:endParaRPr>
          </a:p>
          <a:p>
            <a:pPr marL="228600" indent="-228600">
              <a:buAutoNum type="arabicParenR"/>
            </a:pPr>
            <a:r>
              <a:rPr lang="en-GB" sz="1100" dirty="0">
                <a:solidFill>
                  <a:schemeClr val="tx1"/>
                </a:solidFill>
              </a:rPr>
              <a:t>Spend some time with a fairy tale that your child knows well, such as Goldilocks. Read the book together a couple of times first over the week. Then, using the pictures in the book as a prompt, begin to support your child to retell the story for themselves.</a:t>
            </a:r>
          </a:p>
          <a:p>
            <a:pPr marL="228600" indent="-228600">
              <a:buAutoNum type="arabicParenR"/>
            </a:pPr>
            <a:r>
              <a:rPr lang="en-GB" sz="1100" dirty="0">
                <a:solidFill>
                  <a:schemeClr val="tx1"/>
                </a:solidFill>
              </a:rPr>
              <a:t>Using the same familiar tale that you looked at for homework last week, create a series of pictures of each main event in the story. A good way to do this would be by providing your child with boxes on paper. To extend this, cut the boxes out, muddle them up and ask your child to re-sequence the events correctly.</a:t>
            </a:r>
          </a:p>
          <a:p>
            <a:pPr marL="228600" indent="-228600">
              <a:buAutoNum type="arabicParenR"/>
            </a:pPr>
            <a:r>
              <a:rPr lang="en-GB" sz="1100" dirty="0">
                <a:solidFill>
                  <a:schemeClr val="tx1"/>
                </a:solidFill>
              </a:rPr>
              <a:t>Continuing with the same story, talk about the main events once again. What were the most important parts of the story? Can you write a sentence for each step in the story. Use the pictures in boxes that you created last week to help.</a:t>
            </a:r>
          </a:p>
          <a:p>
            <a:pPr marL="228600" indent="-228600">
              <a:buAutoNum type="arabicParenR"/>
            </a:pPr>
            <a:r>
              <a:rPr lang="en-GB" sz="1100" dirty="0">
                <a:solidFill>
                  <a:schemeClr val="tx1"/>
                </a:solidFill>
              </a:rPr>
              <a:t>Still working with the same story, look at the book once again. What could be changed in the story without changing the ending? For example, if you have chosen Goldilocks as your book, instead of porridge the bears could eat Weetabix. Instead of Goldilocks breaking Baby Bear’s chair, she could break his Nintendo Switch. Have fun exploring and changing parts of the story.</a:t>
            </a:r>
          </a:p>
          <a:p>
            <a:pPr marL="228600" indent="-228600">
              <a:buAutoNum type="arabicParenR"/>
            </a:pPr>
            <a:r>
              <a:rPr lang="en-GB" sz="1100" dirty="0">
                <a:solidFill>
                  <a:schemeClr val="tx1"/>
                </a:solidFill>
              </a:rPr>
              <a:t>Last week you thought of sensible ways to substitute parts of the story, go back to creating a series of pictures… But this time use the changes your child came up with in last week’s homework.</a:t>
            </a:r>
          </a:p>
          <a:p>
            <a:pPr marL="228600" indent="-228600">
              <a:buAutoNum type="arabicParenR"/>
            </a:pPr>
            <a:r>
              <a:rPr lang="en-GB" sz="1100" dirty="0">
                <a:solidFill>
                  <a:schemeClr val="tx1"/>
                </a:solidFill>
              </a:rPr>
              <a:t>You might have guessed it already but this week, take your pictures from the last homework and add sentences to the key events of your child’s innovated story.</a:t>
            </a:r>
          </a:p>
          <a:p>
            <a:pPr marL="228600" indent="-228600">
              <a:buAutoNum type="arabicParenR"/>
            </a:pPr>
            <a:endParaRPr lang="en-GB" sz="1100"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877998"/>
            <a:ext cx="6535411" cy="32441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a:t>
            </a:r>
            <a:r>
              <a:rPr lang="en-GB" sz="1100" dirty="0" err="1">
                <a:solidFill>
                  <a:schemeClr val="tx1"/>
                </a:solidFill>
              </a:rPr>
              <a:t>Supertato</a:t>
            </a:r>
            <a:r>
              <a:rPr lang="en-GB" sz="1100" dirty="0">
                <a:solidFill>
                  <a:schemeClr val="tx1"/>
                </a:solidFill>
              </a:rPr>
              <a:t>,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5">
            <a:extLst>
              <a:ext uri="{FF2B5EF4-FFF2-40B4-BE49-F238E27FC236}">
                <a16:creationId xmlns:a16="http://schemas.microsoft.com/office/drawing/2014/main" id="{460069F5-3238-0104-6EFA-1E7E0BE5F3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0832" y="6758648"/>
            <a:ext cx="1440887" cy="17755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A18BA8-DCD9-EE50-6763-8446B83A82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281" y="6743099"/>
            <a:ext cx="1486583" cy="1513985"/>
          </a:xfrm>
          <a:prstGeom prst="rect">
            <a:avLst/>
          </a:prstGeom>
        </p:spPr>
      </p:pic>
      <p:pic>
        <p:nvPicPr>
          <p:cNvPr id="4" name="Picture 14">
            <a:extLst>
              <a:ext uri="{FF2B5EF4-FFF2-40B4-BE49-F238E27FC236}">
                <a16:creationId xmlns:a16="http://schemas.microsoft.com/office/drawing/2014/main" id="{4C0D8880-43B9-0196-4FF2-8206725A16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1630" y="6723067"/>
            <a:ext cx="1477370" cy="17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28A42CC3-AA6B-94DC-9981-2F442D9055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7536" y="6753170"/>
            <a:ext cx="1481670" cy="149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16" name="Rectangle 15">
            <a:extLst>
              <a:ext uri="{FF2B5EF4-FFF2-40B4-BE49-F238E27FC236}">
                <a16:creationId xmlns:a16="http://schemas.microsoft.com/office/drawing/2014/main" id="{9B72E381-55A1-826F-EE74-997551EAB0DA}"/>
              </a:ext>
            </a:extLst>
          </p:cNvPr>
          <p:cNvSpPr/>
          <p:nvPr/>
        </p:nvSpPr>
        <p:spPr>
          <a:xfrm>
            <a:off x="137047" y="1103336"/>
            <a:ext cx="6583903" cy="791366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a:extLst>
              <a:ext uri="{FF2B5EF4-FFF2-40B4-BE49-F238E27FC236}">
                <a16:creationId xmlns:a16="http://schemas.microsoft.com/office/drawing/2014/main" id="{4A1B6F47-1972-5FA4-2327-23D9E19ECD86}"/>
              </a:ext>
            </a:extLst>
          </p:cNvPr>
          <p:cNvGraphicFramePr>
            <a:graphicFrameLocks noGrp="1"/>
          </p:cNvGraphicFramePr>
          <p:nvPr>
            <p:extLst>
              <p:ext uri="{D42A27DB-BD31-4B8C-83A1-F6EECF244321}">
                <p14:modId xmlns:p14="http://schemas.microsoft.com/office/powerpoint/2010/main" val="2963632712"/>
              </p:ext>
            </p:extLst>
          </p:nvPr>
        </p:nvGraphicFramePr>
        <p:xfrm>
          <a:off x="241299" y="1475520"/>
          <a:ext cx="6375400" cy="7423536"/>
        </p:xfrm>
        <a:graphic>
          <a:graphicData uri="http://schemas.openxmlformats.org/drawingml/2006/table">
            <a:tbl>
              <a:tblPr firstRow="1" firstCol="1" bandRow="1">
                <a:tableStyleId>{5C22544A-7EE6-4342-B048-85BDC9FD1C3A}</a:tableStyleId>
              </a:tblPr>
              <a:tblGrid>
                <a:gridCol w="783999">
                  <a:extLst>
                    <a:ext uri="{9D8B030D-6E8A-4147-A177-3AD203B41FA5}">
                      <a16:colId xmlns:a16="http://schemas.microsoft.com/office/drawing/2014/main" val="919184377"/>
                    </a:ext>
                  </a:extLst>
                </a:gridCol>
                <a:gridCol w="4505292">
                  <a:extLst>
                    <a:ext uri="{9D8B030D-6E8A-4147-A177-3AD203B41FA5}">
                      <a16:colId xmlns:a16="http://schemas.microsoft.com/office/drawing/2014/main" val="1738747844"/>
                    </a:ext>
                  </a:extLst>
                </a:gridCol>
                <a:gridCol w="1086109">
                  <a:extLst>
                    <a:ext uri="{9D8B030D-6E8A-4147-A177-3AD203B41FA5}">
                      <a16:colId xmlns:a16="http://schemas.microsoft.com/office/drawing/2014/main" val="999377673"/>
                    </a:ext>
                  </a:extLst>
                </a:gridCol>
              </a:tblGrid>
              <a:tr h="522363">
                <a:tc>
                  <a:txBody>
                    <a:bodyPr/>
                    <a:lstStyle/>
                    <a:p>
                      <a:pPr algn="l">
                        <a:lnSpc>
                          <a:spcPct val="110000"/>
                        </a:lnSpc>
                        <a:spcAft>
                          <a:spcPts val="600"/>
                        </a:spcAft>
                      </a:pPr>
                      <a:r>
                        <a:rPr lang="en-GB" sz="800">
                          <a:effectLst/>
                        </a:rPr>
                        <a:t>Title </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800" dirty="0">
                          <a:effectLst/>
                        </a:rPr>
                        <a:t> What is about?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800" dirty="0">
                          <a:effectLst/>
                        </a:rPr>
                        <a:t>Why is it chosen?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extLst>
                  <a:ext uri="{0D108BD9-81ED-4DB2-BD59-A6C34878D82A}">
                    <a16:rowId xmlns:a16="http://schemas.microsoft.com/office/drawing/2014/main" val="3418172953"/>
                  </a:ext>
                </a:extLst>
              </a:tr>
              <a:tr h="1572889">
                <a:tc>
                  <a:txBody>
                    <a:bodyPr/>
                    <a:lstStyle/>
                    <a:p>
                      <a:pPr algn="l">
                        <a:lnSpc>
                          <a:spcPct val="110000"/>
                        </a:lnSpc>
                        <a:spcAft>
                          <a:spcPts val="600"/>
                        </a:spcAft>
                      </a:pPr>
                      <a:r>
                        <a:rPr lang="en-GB" sz="1050">
                          <a:effectLst/>
                        </a:rPr>
                        <a:t> ‘The Dot’- Peter Reynolds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r>
                        <a:rPr lang="en-GB" sz="1200" dirty="0">
                          <a:effectLst/>
                        </a:rPr>
                        <a:t>Art class is over, but Vashti is sitting glued to her chair in front of a blank piece of paper. The words of her teacher are a gentle invitation to express herself. But Vashti can't draw - she's no artist. To prove her point, Vashti jabs at a blank sheet of paper to make an unremarkable and angry mark. "There!" she says.</a:t>
                      </a:r>
                      <a:br>
                        <a:rPr lang="en-GB" sz="1200" dirty="0">
                          <a:effectLst/>
                        </a:rPr>
                      </a:br>
                      <a:br>
                        <a:rPr lang="en-GB" sz="1200" dirty="0">
                          <a:effectLst/>
                        </a:rPr>
                      </a:br>
                      <a:r>
                        <a:rPr lang="en-GB" sz="1200" dirty="0">
                          <a:effectLst/>
                        </a:rPr>
                        <a:t>That one little dot marks the beginning of Vashti's journey of surprise and self-discovery. That special moment is the core of Peter H. Reynolds's delicate fable about the creative spirit in all of us.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1200" dirty="0">
                          <a:effectLst/>
                        </a:rPr>
                        <a:t>Encouraging resilience in art</a:t>
                      </a:r>
                    </a:p>
                    <a:p>
                      <a:pPr algn="l">
                        <a:lnSpc>
                          <a:spcPct val="110000"/>
                        </a:lnSpc>
                        <a:spcAft>
                          <a:spcPts val="600"/>
                        </a:spcAft>
                      </a:pPr>
                      <a:r>
                        <a:rPr lang="en-GB" sz="1200" dirty="0">
                          <a:effectLst/>
                        </a:rPr>
                        <a:t>PSHE link to kindness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extLst>
                  <a:ext uri="{0D108BD9-81ED-4DB2-BD59-A6C34878D82A}">
                    <a16:rowId xmlns:a16="http://schemas.microsoft.com/office/drawing/2014/main" val="860656950"/>
                  </a:ext>
                </a:extLst>
              </a:tr>
              <a:tr h="1306757">
                <a:tc>
                  <a:txBody>
                    <a:bodyPr/>
                    <a:lstStyle/>
                    <a:p>
                      <a:pPr algn="l">
                        <a:lnSpc>
                          <a:spcPct val="110000"/>
                        </a:lnSpc>
                        <a:spcAft>
                          <a:spcPts val="600"/>
                        </a:spcAft>
                      </a:pPr>
                      <a:r>
                        <a:rPr lang="en-GB" sz="1050">
                          <a:effectLst/>
                        </a:rPr>
                        <a:t>‘Beautiful Oops’- Barney Saltzberg</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fontAlgn="base">
                        <a:lnSpc>
                          <a:spcPct val="110000"/>
                        </a:lnSpc>
                        <a:spcAft>
                          <a:spcPts val="600"/>
                        </a:spcAft>
                      </a:pPr>
                      <a:r>
                        <a:rPr lang="en-GB" sz="1200" dirty="0">
                          <a:effectLst/>
                        </a:rPr>
                        <a:t>A torn piece of paper, a spill, a smudge can all be transformed into something beautiful. Every oops mistake is worth exploring – you never know what you will create. This inventive, brightly-coloured novelty book is perfect for discussing the value of mistakes as part of a growth mindset and encouraging creativity and perseverance. </a:t>
                      </a:r>
                    </a:p>
                    <a:p>
                      <a:pPr algn="l"/>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1200">
                          <a:effectLst/>
                        </a:rPr>
                        <a:t>Encouraging resilience in Art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extLst>
                  <a:ext uri="{0D108BD9-81ED-4DB2-BD59-A6C34878D82A}">
                    <a16:rowId xmlns:a16="http://schemas.microsoft.com/office/drawing/2014/main" val="734482735"/>
                  </a:ext>
                </a:extLst>
              </a:tr>
              <a:tr h="1128149">
                <a:tc>
                  <a:txBody>
                    <a:bodyPr/>
                    <a:lstStyle/>
                    <a:p>
                      <a:pPr algn="l">
                        <a:lnSpc>
                          <a:spcPct val="110000"/>
                        </a:lnSpc>
                        <a:spcAft>
                          <a:spcPts val="600"/>
                        </a:spcAft>
                      </a:pPr>
                      <a:r>
                        <a:rPr lang="en-GB" sz="1050">
                          <a:effectLst/>
                        </a:rPr>
                        <a:t>Various titles by Sue Hendra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r>
                        <a:rPr lang="en-GB" sz="1200" dirty="0">
                          <a:effectLst/>
                        </a:rPr>
                        <a:t>Sue Hendra collection- Meet Barry, the fish with fingers, No-Bot, the robot with no bottom, and many more weird and wonderful characters in The Sue Hendra Collection! You will get lost in the colour and crazy worlds that the bestselling picture book author has created.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1200">
                          <a:effectLst/>
                        </a:rPr>
                        <a:t>Links to the Sue Hendra topic and PSHE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extLst>
                  <a:ext uri="{0D108BD9-81ED-4DB2-BD59-A6C34878D82A}">
                    <a16:rowId xmlns:a16="http://schemas.microsoft.com/office/drawing/2014/main" val="1641853174"/>
                  </a:ext>
                </a:extLst>
              </a:tr>
              <a:tr h="1256799">
                <a:tc>
                  <a:txBody>
                    <a:bodyPr/>
                    <a:lstStyle/>
                    <a:p>
                      <a:pPr algn="l">
                        <a:lnSpc>
                          <a:spcPct val="110000"/>
                        </a:lnSpc>
                        <a:spcAft>
                          <a:spcPts val="600"/>
                        </a:spcAft>
                      </a:pPr>
                      <a:r>
                        <a:rPr lang="en-GB" sz="1050">
                          <a:effectLst/>
                        </a:rPr>
                        <a:t>The Art Book  For Children – </a:t>
                      </a:r>
                    </a:p>
                    <a:p>
                      <a:pPr algn="l">
                        <a:lnSpc>
                          <a:spcPct val="110000"/>
                        </a:lnSpc>
                        <a:spcAft>
                          <a:spcPts val="600"/>
                        </a:spcAft>
                      </a:pPr>
                      <a:r>
                        <a:rPr lang="en-GB" sz="1050">
                          <a:effectLst/>
                        </a:rPr>
                        <a:t>Phaidon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r>
                        <a:rPr lang="en-GB" sz="1200" dirty="0">
                          <a:effectLst/>
                        </a:rPr>
                        <a:t> A perfect introduction to art for children everywhere, The Art Book for Children brings the clarity and innovation of </a:t>
                      </a:r>
                      <a:r>
                        <a:rPr lang="en-GB" sz="1200" dirty="0" err="1">
                          <a:effectLst/>
                        </a:rPr>
                        <a:t>Phaidon's</a:t>
                      </a:r>
                      <a:r>
                        <a:rPr lang="en-GB" sz="1200" dirty="0">
                          <a:effectLst/>
                        </a:rPr>
                        <a:t> bestselling Art Book to our youngest readers ever. A guide to 30 great artists and their most famous works, designed for both parent and child to enjoy together. The book encourages children to look closely and use their imagination to understand why artists choose to create the work they do and in the way that they do it.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1200" dirty="0">
                          <a:effectLst/>
                        </a:rPr>
                        <a:t>Early introduction to a range of ‘Great Artists’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extLst>
                  <a:ext uri="{0D108BD9-81ED-4DB2-BD59-A6C34878D82A}">
                    <a16:rowId xmlns:a16="http://schemas.microsoft.com/office/drawing/2014/main" val="2955273574"/>
                  </a:ext>
                </a:extLst>
              </a:tr>
              <a:tr h="1540187">
                <a:tc>
                  <a:txBody>
                    <a:bodyPr/>
                    <a:lstStyle/>
                    <a:p>
                      <a:pPr algn="l">
                        <a:lnSpc>
                          <a:spcPct val="110000"/>
                        </a:lnSpc>
                        <a:spcAft>
                          <a:spcPts val="600"/>
                        </a:spcAft>
                      </a:pPr>
                      <a:r>
                        <a:rPr lang="en-GB" sz="1050">
                          <a:effectLst/>
                        </a:rPr>
                        <a:t>Where Food Comes From- Emily Bone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1200" dirty="0">
                          <a:effectLst/>
                        </a:rPr>
                        <a:t>With over 90 flaps, the scenes in this colourful book show children where the food they eat comes from. They can discover food produced on farms, in the sea and in greenhouses, and the importance of wheat, rice and corn around the world. There's a map with flaps showing where the things we love to eat, including chocolate, olives and tea, come from.</a:t>
                      </a:r>
                    </a:p>
                    <a:p>
                      <a:pPr algn="l"/>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tc>
                  <a:txBody>
                    <a:bodyPr/>
                    <a:lstStyle/>
                    <a:p>
                      <a:pPr algn="l">
                        <a:lnSpc>
                          <a:spcPct val="110000"/>
                        </a:lnSpc>
                        <a:spcAft>
                          <a:spcPts val="600"/>
                        </a:spcAft>
                      </a:pPr>
                      <a:r>
                        <a:rPr lang="en-GB" sz="1200" dirty="0">
                          <a:effectLst/>
                        </a:rPr>
                        <a:t>DT- knowing where and how food is grown and produced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38" marR="57338" marT="0" marB="0"/>
                </a:tc>
                <a:extLst>
                  <a:ext uri="{0D108BD9-81ED-4DB2-BD59-A6C34878D82A}">
                    <a16:rowId xmlns:a16="http://schemas.microsoft.com/office/drawing/2014/main" val="1204896640"/>
                  </a:ext>
                </a:extLst>
              </a:tr>
            </a:tbl>
          </a:graphicData>
        </a:graphic>
      </p:graphicFrame>
      <p:sp>
        <p:nvSpPr>
          <p:cNvPr id="5" name="Rectangle 6">
            <a:extLst>
              <a:ext uri="{FF2B5EF4-FFF2-40B4-BE49-F238E27FC236}">
                <a16:creationId xmlns:a16="http://schemas.microsoft.com/office/drawing/2014/main" id="{CE8D0519-585C-703E-42F0-6BB42F49239A}"/>
              </a:ext>
            </a:extLst>
          </p:cNvPr>
          <p:cNvSpPr>
            <a:spLocks noChangeArrowheads="1"/>
          </p:cNvSpPr>
          <p:nvPr/>
        </p:nvSpPr>
        <p:spPr bwMode="auto">
          <a:xfrm>
            <a:off x="771525" y="26320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1256</Words>
  <Application>Microsoft Office PowerPoint</Application>
  <PresentationFormat>A4 Paper (210x297 mm)</PresentationFormat>
  <Paragraphs>109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66</cp:revision>
  <cp:lastPrinted>2022-12-01T12:26:52Z</cp:lastPrinted>
  <dcterms:created xsi:type="dcterms:W3CDTF">2020-04-17T10:06:09Z</dcterms:created>
  <dcterms:modified xsi:type="dcterms:W3CDTF">2022-12-01T14:41:42Z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