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5" r:id="rId7"/>
    <p:sldId id="264" r:id="rId8"/>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7" d="100"/>
          <a:sy n="57" d="100"/>
        </p:scale>
        <p:origin x="2630"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16/10/2023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16/10/2023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16/10/2023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50" name="Rectangle 49">
            <a:extLst>
              <a:ext uri="{FF2B5EF4-FFF2-40B4-BE49-F238E27FC236}">
                <a16:creationId xmlns:a16="http://schemas.microsoft.com/office/drawing/2014/main" id="{49906DA1-5D65-B727-2CFD-1EF0B3FBE53D}"/>
              </a:ext>
            </a:extLst>
          </p:cNvPr>
          <p:cNvSpPr/>
          <p:nvPr/>
        </p:nvSpPr>
        <p:spPr>
          <a:xfrm>
            <a:off x="161447" y="1167016"/>
            <a:ext cx="6469811" cy="504176"/>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dirty="0">
                <a:solidFill>
                  <a:schemeClr val="tx1"/>
                </a:solidFill>
              </a:rPr>
              <a:t>Autumn 2 English Skills Progression</a:t>
            </a:r>
          </a:p>
        </p:txBody>
      </p:sp>
      <p:sp>
        <p:nvSpPr>
          <p:cNvPr id="2" name="Rectangle 1">
            <a:extLst>
              <a:ext uri="{FF2B5EF4-FFF2-40B4-BE49-F238E27FC236}">
                <a16:creationId xmlns:a16="http://schemas.microsoft.com/office/drawing/2014/main" id="{13C3F1BC-5275-B7A1-67AF-627D71E09F4C}"/>
              </a:ext>
            </a:extLst>
          </p:cNvPr>
          <p:cNvSpPr/>
          <p:nvPr/>
        </p:nvSpPr>
        <p:spPr>
          <a:xfrm>
            <a:off x="151794" y="7472894"/>
            <a:ext cx="1795033" cy="2235845"/>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Reception</a:t>
            </a:r>
          </a:p>
          <a:p>
            <a:pPr rtl="0" fontAlgn="base"/>
            <a:r>
              <a:rPr lang="en-GB" sz="1200" b="0" i="0" dirty="0">
                <a:solidFill>
                  <a:srgbClr val="000000"/>
                </a:solidFill>
                <a:effectLst/>
                <a:latin typeface="Arial Narrow" panose="020B0606020202030204" pitchFamily="34" charset="0"/>
              </a:rPr>
              <a:t>Shark in the park</a:t>
            </a:r>
            <a:r>
              <a:rPr lang="en-US" sz="1200" b="0" i="0" dirty="0">
                <a:solidFill>
                  <a:srgbClr val="000000"/>
                </a:solidFill>
                <a:effectLst/>
                <a:latin typeface="Arial Narrow" panose="020B0606020202030204" pitchFamily="34" charset="0"/>
              </a:rPr>
              <a:t>​</a:t>
            </a:r>
            <a:endParaRPr lang="en-US" sz="1200" b="0" i="0" dirty="0">
              <a:solidFill>
                <a:srgbClr val="000000"/>
              </a:solidFill>
              <a:effectLst/>
              <a:latin typeface="Segoe UI" panose="020B0502040204020203" pitchFamily="34" charset="0"/>
            </a:endParaRPr>
          </a:p>
          <a:p>
            <a:pPr rtl="0" fontAlgn="base"/>
            <a:r>
              <a:rPr lang="en-GB" sz="1200" b="0" i="0" dirty="0">
                <a:solidFill>
                  <a:srgbClr val="000000"/>
                </a:solidFill>
                <a:effectLst/>
                <a:latin typeface="Arial Narrow" panose="020B0606020202030204" pitchFamily="34" charset="0"/>
              </a:rPr>
              <a:t>Dear Zoo</a:t>
            </a:r>
            <a:r>
              <a:rPr lang="en-US" sz="1200" b="0" i="0" dirty="0">
                <a:solidFill>
                  <a:srgbClr val="000000"/>
                </a:solidFill>
                <a:effectLst/>
                <a:latin typeface="Arial Narrow" panose="020B0606020202030204" pitchFamily="34" charset="0"/>
              </a:rPr>
              <a:t>​</a:t>
            </a:r>
            <a:endParaRPr lang="en-US" sz="1200" b="0" i="0" dirty="0">
              <a:solidFill>
                <a:srgbClr val="000000"/>
              </a:solidFill>
              <a:effectLst/>
              <a:latin typeface="Segoe UI" panose="020B0502040204020203" pitchFamily="34" charset="0"/>
            </a:endParaRPr>
          </a:p>
          <a:p>
            <a:pPr rtl="0" fontAlgn="base"/>
            <a:r>
              <a:rPr lang="en-GB" sz="1200" b="0" i="0" dirty="0" err="1">
                <a:solidFill>
                  <a:srgbClr val="000000"/>
                </a:solidFill>
                <a:effectLst/>
                <a:latin typeface="Arial Narrow" panose="020B0606020202030204" pitchFamily="34" charset="0"/>
              </a:rPr>
              <a:t>Handa's</a:t>
            </a:r>
            <a:r>
              <a:rPr lang="en-GB" sz="1200" b="0" i="0" dirty="0">
                <a:solidFill>
                  <a:srgbClr val="000000"/>
                </a:solidFill>
                <a:effectLst/>
                <a:latin typeface="Arial Narrow" panose="020B0606020202030204" pitchFamily="34" charset="0"/>
              </a:rPr>
              <a:t> surprise</a:t>
            </a:r>
            <a:r>
              <a:rPr lang="en-US" sz="1200" b="0" i="0" dirty="0">
                <a:solidFill>
                  <a:srgbClr val="000000"/>
                </a:solidFill>
                <a:effectLst/>
                <a:latin typeface="Arial Narrow" panose="020B0606020202030204" pitchFamily="34" charset="0"/>
              </a:rPr>
              <a:t>​</a:t>
            </a:r>
            <a:endParaRPr lang="en-US" sz="1200" b="0" i="0" dirty="0">
              <a:solidFill>
                <a:srgbClr val="000000"/>
              </a:solidFill>
              <a:effectLst/>
              <a:latin typeface="Segoe UI" panose="020B0502040204020203" pitchFamily="34" charset="0"/>
            </a:endParaRPr>
          </a:p>
          <a:p>
            <a:pPr rtl="0" fontAlgn="base"/>
            <a:r>
              <a:rPr lang="en-GB" sz="1200" b="0" i="0" dirty="0">
                <a:solidFill>
                  <a:srgbClr val="000000"/>
                </a:solidFill>
                <a:effectLst/>
                <a:latin typeface="Arial Narrow" panose="020B0606020202030204" pitchFamily="34" charset="0"/>
              </a:rPr>
              <a:t>Hairy </a:t>
            </a:r>
            <a:r>
              <a:rPr lang="en-GB" sz="1200" b="0" i="0" dirty="0" err="1">
                <a:solidFill>
                  <a:srgbClr val="000000"/>
                </a:solidFill>
                <a:effectLst/>
                <a:latin typeface="Arial Narrow" panose="020B0606020202030204" pitchFamily="34" charset="0"/>
              </a:rPr>
              <a:t>Maclary</a:t>
            </a:r>
            <a:r>
              <a:rPr lang="en-GB" sz="1200" b="0" i="0" dirty="0">
                <a:solidFill>
                  <a:srgbClr val="000000"/>
                </a:solidFill>
                <a:effectLst/>
                <a:latin typeface="Arial Narrow" panose="020B0606020202030204" pitchFamily="34" charset="0"/>
              </a:rPr>
              <a:t>​</a:t>
            </a:r>
            <a:endParaRPr lang="en-GB" sz="1200" b="0" i="0" dirty="0">
              <a:solidFill>
                <a:srgbClr val="000000"/>
              </a:solidFill>
              <a:effectLst/>
              <a:latin typeface="Segoe UI" panose="020B0502040204020203" pitchFamily="34" charset="0"/>
            </a:endParaRPr>
          </a:p>
          <a:p>
            <a:pPr rtl="0" fontAlgn="base"/>
            <a:r>
              <a:rPr lang="en-GB" sz="1200" b="0" i="0" dirty="0">
                <a:solidFill>
                  <a:srgbClr val="000000"/>
                </a:solidFill>
                <a:effectLst/>
                <a:latin typeface="Arial Narrow" panose="020B0606020202030204" pitchFamily="34" charset="0"/>
              </a:rPr>
              <a:t>Tidy Titch</a:t>
            </a:r>
            <a:r>
              <a:rPr lang="en-US" sz="1200" b="0" i="0" dirty="0">
                <a:solidFill>
                  <a:srgbClr val="000000"/>
                </a:solidFill>
                <a:effectLst/>
                <a:latin typeface="Arial Narrow" panose="020B0606020202030204" pitchFamily="34" charset="0"/>
              </a:rPr>
              <a:t>​</a:t>
            </a:r>
          </a:p>
          <a:p>
            <a:pPr rtl="0" fontAlgn="base"/>
            <a:endParaRPr lang="en-US" sz="1200" b="0" i="0" dirty="0">
              <a:solidFill>
                <a:srgbClr val="000000"/>
              </a:solidFill>
              <a:effectLst/>
              <a:latin typeface="Segoe UI" panose="020B0502040204020203" pitchFamily="34" charset="0"/>
            </a:endParaRPr>
          </a:p>
          <a:p>
            <a:r>
              <a:rPr lang="en-GB" sz="1200" b="1" dirty="0">
                <a:solidFill>
                  <a:schemeClr val="tx1"/>
                </a:solidFill>
              </a:rPr>
              <a:t>Value: Responsibility</a:t>
            </a:r>
            <a:endParaRPr lang="en-GB" sz="1200" b="1" dirty="0">
              <a:solidFill>
                <a:schemeClr val="tx1"/>
              </a:solidFill>
              <a:cs typeface="Calibri"/>
            </a:endParaRPr>
          </a:p>
        </p:txBody>
      </p:sp>
      <p:sp>
        <p:nvSpPr>
          <p:cNvPr id="6" name="Rectangle 5">
            <a:extLst>
              <a:ext uri="{FF2B5EF4-FFF2-40B4-BE49-F238E27FC236}">
                <a16:creationId xmlns:a16="http://schemas.microsoft.com/office/drawing/2014/main" id="{5D056424-E515-5420-E502-7F16C9C0A72D}"/>
              </a:ext>
            </a:extLst>
          </p:cNvPr>
          <p:cNvSpPr/>
          <p:nvPr/>
        </p:nvSpPr>
        <p:spPr>
          <a:xfrm>
            <a:off x="175097" y="5895226"/>
            <a:ext cx="1774135" cy="134168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Whole School Assemblies</a:t>
            </a:r>
            <a:endParaRPr lang="en-GB" sz="2200" b="1" dirty="0">
              <a:solidFill>
                <a:schemeClr val="tx1"/>
              </a:solidFill>
              <a:cs typeface="Calibri"/>
            </a:endParaRPr>
          </a:p>
        </p:txBody>
      </p:sp>
      <p:sp>
        <p:nvSpPr>
          <p:cNvPr id="5" name="TextBox 4">
            <a:extLst>
              <a:ext uri="{FF2B5EF4-FFF2-40B4-BE49-F238E27FC236}">
                <a16:creationId xmlns:a16="http://schemas.microsoft.com/office/drawing/2014/main" id="{76E050D6-14FC-0196-9318-B9EEF959A987}"/>
              </a:ext>
            </a:extLst>
          </p:cNvPr>
          <p:cNvSpPr txBox="1"/>
          <p:nvPr/>
        </p:nvSpPr>
        <p:spPr>
          <a:xfrm>
            <a:off x="157778" y="3881369"/>
            <a:ext cx="638001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cs typeface="Segoe UI"/>
            </a:endParaRPr>
          </a:p>
        </p:txBody>
      </p:sp>
      <p:sp>
        <p:nvSpPr>
          <p:cNvPr id="4" name="TextBox 3">
            <a:extLst>
              <a:ext uri="{FF2B5EF4-FFF2-40B4-BE49-F238E27FC236}">
                <a16:creationId xmlns:a16="http://schemas.microsoft.com/office/drawing/2014/main" id="{EFF63111-1A18-6803-B2B4-962794BD55B8}"/>
              </a:ext>
            </a:extLst>
          </p:cNvPr>
          <p:cNvSpPr txBox="1"/>
          <p:nvPr/>
        </p:nvSpPr>
        <p:spPr>
          <a:xfrm>
            <a:off x="1739899" y="1703597"/>
            <a:ext cx="484601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dirty="0">
              <a:cs typeface="Segoe UI"/>
            </a:endParaRPr>
          </a:p>
          <a:p>
            <a:r>
              <a:rPr lang="en-US" sz="1200" dirty="0">
                <a:cs typeface="Segoe UI"/>
              </a:rPr>
              <a:t>​As the winter months arrive and the days get that little bit colder, we find comfort in our wonderful books.</a:t>
            </a:r>
          </a:p>
          <a:p>
            <a:endParaRPr lang="en-US" sz="1200" dirty="0">
              <a:cs typeface="Segoe UI"/>
            </a:endParaRPr>
          </a:p>
          <a:p>
            <a:r>
              <a:rPr lang="en-US" sz="1200" dirty="0">
                <a:cs typeface="Segoe UI"/>
              </a:rPr>
              <a:t>The books that we have chosen to study this half term in English are rooted in our underpinning key values and act as a vehicle to drive our whole curriculum.* </a:t>
            </a:r>
            <a:r>
              <a:rPr lang="en-GB" sz="1200" dirty="0">
                <a:cs typeface="Segoe UI"/>
              </a:rPr>
              <a:t>​</a:t>
            </a:r>
          </a:p>
          <a:p>
            <a:endParaRPr lang="en-GB" sz="1200" dirty="0">
              <a:cs typeface="Segoe UI"/>
            </a:endParaRPr>
          </a:p>
          <a:p>
            <a:r>
              <a:rPr lang="en-US" sz="1200" dirty="0">
                <a:cs typeface="Segoe UI"/>
              </a:rPr>
              <a:t>This document outlines all the books that we use in our school during this half term alongside the English skills that will be taught. Whilst progressively supporting children to achieve the statutory English standards outlined within the National Curriculum, and with an unwavering focus on progress, our carefully crafted English curriculum also </a:t>
            </a:r>
            <a:r>
              <a:rPr lang="en-US" sz="1200" dirty="0">
                <a:ea typeface="+mn-lt"/>
                <a:cs typeface="+mn-lt"/>
              </a:rPr>
              <a:t>promotes the spiritual, moral, cultural, and mental development of pupils at our school.</a:t>
            </a:r>
            <a:endParaRPr lang="en-US" dirty="0"/>
          </a:p>
          <a:p>
            <a:endParaRPr lang="en-US" sz="1200" dirty="0">
              <a:cs typeface="Segoe UI"/>
            </a:endParaRPr>
          </a:p>
          <a:p>
            <a:r>
              <a:rPr lang="en-US" sz="1200" dirty="0">
                <a:cs typeface="Segoe UI"/>
              </a:rPr>
              <a:t>The Progress Check can be found in the children’s composition books.</a:t>
            </a:r>
            <a:endParaRPr lang="en-US" dirty="0"/>
          </a:p>
          <a:p>
            <a:endParaRPr lang="en-US" sz="1200" dirty="0">
              <a:cs typeface="Segoe UI"/>
            </a:endParaRPr>
          </a:p>
          <a:p>
            <a:r>
              <a:rPr lang="en-US" sz="1200" dirty="0">
                <a:cs typeface="Segoe UI"/>
              </a:rPr>
              <a:t>*For further information, including our rationale for choosing these books specifically as well as additional books that we use to complement the lead text, please refer to our Reading Spine documents. </a:t>
            </a:r>
            <a:endParaRPr lang="en-US" dirty="0">
              <a:cs typeface="Calibri"/>
            </a:endParaRPr>
          </a:p>
        </p:txBody>
      </p:sp>
      <p:pic>
        <p:nvPicPr>
          <p:cNvPr id="1026" name="Picture 2" descr="The Big Umbrella : Bates, Amy June, Bates, Juniper, Bates, Amy June:  Amazon.co.uk: Books">
            <a:extLst>
              <a:ext uri="{FF2B5EF4-FFF2-40B4-BE49-F238E27FC236}">
                <a16:creationId xmlns:a16="http://schemas.microsoft.com/office/drawing/2014/main" id="{A679A872-AFEB-9950-34E6-020DA4938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868" y="5890566"/>
            <a:ext cx="1262313" cy="13463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CHRISTMAS PINE: a magical story for Christmas by Julia Donaldson, author of The Gruffalo and Stick Man">
            <a:extLst>
              <a:ext uri="{FF2B5EF4-FFF2-40B4-BE49-F238E27FC236}">
                <a16:creationId xmlns:a16="http://schemas.microsoft.com/office/drawing/2014/main" id="{0AAF3507-DA6E-9923-2A21-3D36397E27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3592" y="5886207"/>
            <a:ext cx="1040809" cy="13507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oming Home: Amazon.co.uk: Morpurgo M B E, Michael, Hyndman, Kerry:  9781536200423: Books">
            <a:extLst>
              <a:ext uri="{FF2B5EF4-FFF2-40B4-BE49-F238E27FC236}">
                <a16:creationId xmlns:a16="http://schemas.microsoft.com/office/drawing/2014/main" id="{F55FB9E1-EC10-B2EE-FB2F-58A6D30BF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8502" y="5886208"/>
            <a:ext cx="1091373" cy="13507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78,428 Snowflakes And Swirls Images, Stock Photos &amp; Vectors | Shutterstock">
            <a:extLst>
              <a:ext uri="{FF2B5EF4-FFF2-40B4-BE49-F238E27FC236}">
                <a16:creationId xmlns:a16="http://schemas.microsoft.com/office/drawing/2014/main" id="{5EA83F53-F5C7-F6CC-7E80-C9F4FE2C480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9570" r="110" b="19274"/>
          <a:stretch/>
        </p:blipFill>
        <p:spPr bwMode="auto">
          <a:xfrm rot="5400000">
            <a:off x="-1063333" y="3015619"/>
            <a:ext cx="4072459" cy="153400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hark in the Park (Phonics Readers): 1 : Lesley Sims, Stephen Cartwright,  Stephen Cartwright: Amazon.co.uk: Books">
            <a:extLst>
              <a:ext uri="{FF2B5EF4-FFF2-40B4-BE49-F238E27FC236}">
                <a16:creationId xmlns:a16="http://schemas.microsoft.com/office/drawing/2014/main" id="{20D4A75E-5D81-86AF-5FC3-CA1875992A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9809" y="7453972"/>
            <a:ext cx="1286793" cy="119049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ear Zoo: Lift the Flaps: Amazon.co.uk: Rod Campbell: 9780230747722: Books">
            <a:extLst>
              <a:ext uri="{FF2B5EF4-FFF2-40B4-BE49-F238E27FC236}">
                <a16:creationId xmlns:a16="http://schemas.microsoft.com/office/drawing/2014/main" id="{CA87F8D4-5E07-9465-BDAB-A9A9D2B4FA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7608" y="7373458"/>
            <a:ext cx="1286793" cy="127636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anda's Surprise : Browne, Eileen: Amazon.co.uk: Books">
            <a:extLst>
              <a:ext uri="{FF2B5EF4-FFF2-40B4-BE49-F238E27FC236}">
                <a16:creationId xmlns:a16="http://schemas.microsoft.com/office/drawing/2014/main" id="{17039F9B-37D1-0DA6-30A1-2DF503E5D8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1003" y="8656714"/>
            <a:ext cx="1286793" cy="10520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airy Maclary from Donaldson's Dairy (Hairy Maclary and Friends) : Dodd,  Lynley, Dodd, Lynley: Amazon.co.uk: Books">
            <a:extLst>
              <a:ext uri="{FF2B5EF4-FFF2-40B4-BE49-F238E27FC236}">
                <a16:creationId xmlns:a16="http://schemas.microsoft.com/office/drawing/2014/main" id="{3B6C2FF7-93BE-9E7A-F8A5-305297A422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7859" y="8667615"/>
            <a:ext cx="1340144" cy="103519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idy Titch : Hutchins, Pat: Amazon.co.uk: Books">
            <a:extLst>
              <a:ext uri="{FF2B5EF4-FFF2-40B4-BE49-F238E27FC236}">
                <a16:creationId xmlns:a16="http://schemas.microsoft.com/office/drawing/2014/main" id="{DC268986-1D8D-CD82-77ED-2761A5806D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29827" y="7482355"/>
            <a:ext cx="1811034" cy="223584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543365B3-A036-F686-A56D-9D0A679C974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6336" t="3128"/>
          <a:stretch/>
        </p:blipFill>
        <p:spPr bwMode="auto">
          <a:xfrm>
            <a:off x="4457636" y="5886207"/>
            <a:ext cx="1028194" cy="137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5" name="Rectangle 4">
            <a:extLst>
              <a:ext uri="{FF2B5EF4-FFF2-40B4-BE49-F238E27FC236}">
                <a16:creationId xmlns:a16="http://schemas.microsoft.com/office/drawing/2014/main" id="{0B7F1F68-2444-3A1F-3083-BC0EFFCF550B}"/>
              </a:ext>
            </a:extLst>
          </p:cNvPr>
          <p:cNvSpPr/>
          <p:nvPr/>
        </p:nvSpPr>
        <p:spPr>
          <a:xfrm>
            <a:off x="122223" y="1205702"/>
            <a:ext cx="2052799" cy="2066105"/>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Year 1</a:t>
            </a:r>
          </a:p>
          <a:p>
            <a:pPr fontAlgn="base"/>
            <a:endParaRPr lang="en-GB" sz="1200" dirty="0">
              <a:solidFill>
                <a:schemeClr val="tx1"/>
              </a:solidFill>
              <a:cs typeface="Calibri"/>
            </a:endParaRPr>
          </a:p>
          <a:p>
            <a:pPr algn="l" rtl="0" fontAlgn="base"/>
            <a:r>
              <a:rPr lang="en-GB" sz="1200" b="0" i="0" u="none" strike="noStrike" dirty="0">
                <a:solidFill>
                  <a:srgbClr val="000000"/>
                </a:solidFill>
                <a:effectLst/>
                <a:latin typeface="Arial Narrow" panose="020B0606020202030204" pitchFamily="34" charset="0"/>
              </a:rPr>
              <a:t>Stick Man</a:t>
            </a:r>
            <a:r>
              <a:rPr lang="en-US" sz="1200" b="0" i="0" dirty="0">
                <a:solidFill>
                  <a:srgbClr val="000000"/>
                </a:solidFill>
                <a:effectLst/>
                <a:latin typeface="Arial Narrow" panose="020B0606020202030204" pitchFamily="34" charset="0"/>
              </a:rPr>
              <a:t>​</a:t>
            </a:r>
            <a:endParaRPr lang="en-US" sz="1200" b="0" i="0" dirty="0">
              <a:solidFill>
                <a:srgbClr val="000000"/>
              </a:solidFill>
              <a:effectLst/>
              <a:latin typeface="Segoe UI" panose="020B0502040204020203" pitchFamily="34" charset="0"/>
            </a:endParaRPr>
          </a:p>
          <a:p>
            <a:pPr algn="l" rtl="0" fontAlgn="base"/>
            <a:r>
              <a:rPr lang="en-GB" sz="1200" b="0" i="0" u="none" strike="noStrike" dirty="0">
                <a:solidFill>
                  <a:srgbClr val="000000"/>
                </a:solidFill>
                <a:effectLst/>
                <a:latin typeface="Arial Narrow" panose="020B0606020202030204" pitchFamily="34" charset="0"/>
              </a:rPr>
              <a:t>Seasons</a:t>
            </a:r>
            <a:endParaRPr lang="en-US" sz="1200" b="0" i="0" dirty="0">
              <a:solidFill>
                <a:srgbClr val="000000"/>
              </a:solidFill>
              <a:effectLst/>
              <a:latin typeface="Segoe UI" panose="020B0502040204020203" pitchFamily="34" charset="0"/>
            </a:endParaRPr>
          </a:p>
          <a:p>
            <a:pPr algn="l" rtl="0" fontAlgn="base"/>
            <a:r>
              <a:rPr lang="en-GB" sz="1200" b="0" i="0" u="none" strike="noStrike" dirty="0">
                <a:solidFill>
                  <a:srgbClr val="000000"/>
                </a:solidFill>
                <a:effectLst/>
                <a:latin typeface="Arial Narrow" panose="020B0606020202030204" pitchFamily="34" charset="0"/>
              </a:rPr>
              <a:t>Man on the Moon</a:t>
            </a:r>
            <a:r>
              <a:rPr lang="en-US" sz="1200" b="0" i="0" dirty="0">
                <a:solidFill>
                  <a:srgbClr val="000000"/>
                </a:solidFill>
                <a:effectLst/>
                <a:latin typeface="Arial Narrow" panose="020B0606020202030204" pitchFamily="34" charset="0"/>
              </a:rPr>
              <a:t>​</a:t>
            </a:r>
            <a:endParaRPr lang="en-US" sz="1200" b="0" i="0" dirty="0">
              <a:solidFill>
                <a:srgbClr val="000000"/>
              </a:solidFill>
              <a:effectLst/>
              <a:latin typeface="Segoe UI" panose="020B0502040204020203" pitchFamily="34" charset="0"/>
            </a:endParaRPr>
          </a:p>
          <a:p>
            <a:pPr algn="l" rtl="0" fontAlgn="base"/>
            <a:r>
              <a:rPr lang="en-GB" sz="1200" b="0" i="0" u="none" strike="noStrike" dirty="0">
                <a:solidFill>
                  <a:srgbClr val="000000"/>
                </a:solidFill>
                <a:effectLst/>
                <a:latin typeface="Arial Narrow" panose="020B0606020202030204" pitchFamily="34" charset="0"/>
              </a:rPr>
              <a:t>Zoom to the Moon</a:t>
            </a:r>
            <a:r>
              <a:rPr lang="en-US" sz="1200" b="0" i="0" dirty="0">
                <a:solidFill>
                  <a:srgbClr val="000000"/>
                </a:solidFill>
                <a:effectLst/>
                <a:latin typeface="Arial Narrow" panose="020B0606020202030204" pitchFamily="34" charset="0"/>
              </a:rPr>
              <a:t>​</a:t>
            </a:r>
            <a:endParaRPr lang="en-US" sz="1200" b="0" i="0" dirty="0">
              <a:solidFill>
                <a:srgbClr val="000000"/>
              </a:solidFill>
              <a:effectLst/>
              <a:latin typeface="Segoe UI" panose="020B0502040204020203" pitchFamily="34" charset="0"/>
            </a:endParaRPr>
          </a:p>
          <a:p>
            <a:pPr algn="l" rtl="0" fontAlgn="base"/>
            <a:r>
              <a:rPr lang="en-GB" sz="1200" b="0" i="0" u="none" strike="noStrike" dirty="0">
                <a:solidFill>
                  <a:srgbClr val="000000"/>
                </a:solidFill>
                <a:effectLst/>
                <a:latin typeface="Arial Narrow" panose="020B0606020202030204" pitchFamily="34" charset="0"/>
              </a:rPr>
              <a:t>Celebrations around the World</a:t>
            </a:r>
          </a:p>
          <a:p>
            <a:pPr algn="l" rtl="0" fontAlgn="base"/>
            <a:endParaRPr lang="en-GB" sz="1200" b="0" i="0" dirty="0">
              <a:solidFill>
                <a:srgbClr val="000000"/>
              </a:solidFill>
              <a:effectLst/>
              <a:latin typeface="Segoe UI" panose="020B0502040204020203" pitchFamily="34" charset="0"/>
            </a:endParaRPr>
          </a:p>
          <a:p>
            <a:pPr rtl="0" fontAlgn="base"/>
            <a:r>
              <a:rPr lang="en-US" sz="1200" dirty="0">
                <a:solidFill>
                  <a:schemeClr val="tx1"/>
                </a:solidFill>
              </a:rPr>
              <a:t>Value: Curiosity</a:t>
            </a:r>
            <a:endParaRPr lang="en-GB" sz="1200" i="0" dirty="0" err="1">
              <a:solidFill>
                <a:schemeClr val="tx1"/>
              </a:solidFill>
              <a:effectLst/>
              <a:cs typeface="Calibri"/>
            </a:endParaRPr>
          </a:p>
        </p:txBody>
      </p:sp>
      <p:sp>
        <p:nvSpPr>
          <p:cNvPr id="27" name="TextBox 26">
            <a:extLst>
              <a:ext uri="{FF2B5EF4-FFF2-40B4-BE49-F238E27FC236}">
                <a16:creationId xmlns:a16="http://schemas.microsoft.com/office/drawing/2014/main" id="{E89A3370-BFDA-C36E-996B-5484948EF9D5}"/>
              </a:ext>
            </a:extLst>
          </p:cNvPr>
          <p:cNvSpPr txBox="1"/>
          <p:nvPr/>
        </p:nvSpPr>
        <p:spPr>
          <a:xfrm>
            <a:off x="2598559" y="2588146"/>
            <a:ext cx="401203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can begin to use </a:t>
            </a:r>
            <a:r>
              <a:rPr lang="en-GB" sz="1200" b="0" i="0" u="none" strike="noStrike" dirty="0">
                <a:solidFill>
                  <a:srgbClr val="000000"/>
                </a:solidFill>
                <a:effectLst/>
                <a:latin typeface="Calibri" panose="020F0502020204030204" pitchFamily="34" charset="0"/>
              </a:rPr>
              <a:t>full stops, capital letters.</a:t>
            </a:r>
          </a:p>
          <a:p>
            <a:pPr marL="171450" indent="-1714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 </a:t>
            </a:r>
            <a:r>
              <a:rPr lang="en-GB" sz="1200" dirty="0">
                <a:solidFill>
                  <a:srgbClr val="000000"/>
                </a:solidFill>
                <a:latin typeface="Calibri" panose="020F0502020204030204" pitchFamily="34" charset="0"/>
              </a:rPr>
              <a:t>increase my knowledge of </a:t>
            </a:r>
            <a:r>
              <a:rPr lang="en-GB" sz="1200" b="0" i="0" u="none" strike="noStrike" dirty="0">
                <a:solidFill>
                  <a:srgbClr val="000000"/>
                </a:solidFill>
                <a:effectLst/>
                <a:latin typeface="Calibri" panose="020F0502020204030204" pitchFamily="34" charset="0"/>
              </a:rPr>
              <a:t>‘tricky words’ in spelling.</a:t>
            </a: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can</a:t>
            </a:r>
            <a:r>
              <a:rPr lang="en-GB" sz="1200" b="0" i="0" u="none" strike="noStrike" dirty="0">
                <a:solidFill>
                  <a:srgbClr val="000000"/>
                </a:solidFill>
                <a:effectLst/>
                <a:latin typeface="Calibri" panose="020F0502020204030204" pitchFamily="34" charset="0"/>
              </a:rPr>
              <a:t> explore the features of a non-fiction text and can tell the difference between fiction and non-fiction.</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 talk about fact and opinion.</a:t>
            </a: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a:t>
            </a:r>
            <a:r>
              <a:rPr lang="en-GB" sz="1200" b="0" i="0" u="none" strike="noStrike" dirty="0">
                <a:solidFill>
                  <a:srgbClr val="000000"/>
                </a:solidFill>
                <a:effectLst/>
                <a:latin typeface="Calibri" panose="020F0502020204030204" pitchFamily="34" charset="0"/>
              </a:rPr>
              <a:t>expand ideas using ‘and’ whilst ensuring my full stops and capital letters remain solid.</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 use adjectives to describe the seasons.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can s</a:t>
            </a:r>
            <a:r>
              <a:rPr lang="en-GB" sz="1200" b="0" i="0" u="none" strike="noStrike" dirty="0">
                <a:solidFill>
                  <a:srgbClr val="000000"/>
                </a:solidFill>
                <a:effectLst/>
                <a:latin typeface="Calibri" panose="020F0502020204030204" pitchFamily="34" charset="0"/>
              </a:rPr>
              <a:t>equence </a:t>
            </a:r>
            <a:r>
              <a:rPr lang="en-GB" sz="1200" dirty="0">
                <a:solidFill>
                  <a:srgbClr val="000000"/>
                </a:solidFill>
                <a:latin typeface="Calibri" panose="020F0502020204030204" pitchFamily="34" charset="0"/>
              </a:rPr>
              <a:t>my ideas </a:t>
            </a:r>
            <a:r>
              <a:rPr lang="en-GB" sz="1200" b="0" i="0" u="none" strike="noStrike" dirty="0">
                <a:solidFill>
                  <a:srgbClr val="000000"/>
                </a:solidFill>
                <a:effectLst/>
                <a:latin typeface="Calibri" panose="020F0502020204030204" pitchFamily="34" charset="0"/>
              </a:rPr>
              <a:t>using ‘time words.’</a:t>
            </a:r>
            <a:endParaRPr lang="en-US" sz="1200" b="0" i="0" dirty="0">
              <a:solidFill>
                <a:srgbClr val="000000"/>
              </a:solidFill>
              <a:effectLst/>
              <a:latin typeface="Segoe UI" panose="020B0502040204020203" pitchFamily="34" charset="0"/>
            </a:endParaRPr>
          </a:p>
          <a:p>
            <a:endParaRPr lang="en-GB" sz="1200" dirty="0">
              <a:cs typeface="Segoe UI"/>
            </a:endParaRPr>
          </a:p>
        </p:txBody>
      </p:sp>
      <p:sp>
        <p:nvSpPr>
          <p:cNvPr id="28" name="Rectangle 27">
            <a:extLst>
              <a:ext uri="{FF2B5EF4-FFF2-40B4-BE49-F238E27FC236}">
                <a16:creationId xmlns:a16="http://schemas.microsoft.com/office/drawing/2014/main" id="{AE85D341-5C0A-94D4-C6F4-0947C5A6ED9D}"/>
              </a:ext>
            </a:extLst>
          </p:cNvPr>
          <p:cNvSpPr/>
          <p:nvPr/>
        </p:nvSpPr>
        <p:spPr>
          <a:xfrm>
            <a:off x="3332436" y="4637286"/>
            <a:ext cx="3278155" cy="748922"/>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endParaRPr lang="en-US" sz="1100" dirty="0">
              <a:solidFill>
                <a:srgbClr val="000000"/>
              </a:solidFill>
              <a:cs typeface="Calibri"/>
            </a:endParaRPr>
          </a:p>
          <a:p>
            <a:r>
              <a:rPr lang="en-US" sz="1100" dirty="0">
                <a:solidFill>
                  <a:srgbClr val="000000"/>
                </a:solidFill>
                <a:cs typeface="Calibri"/>
              </a:rPr>
              <a:t>I can retell stories that I know in the correct sequence</a:t>
            </a:r>
            <a:r>
              <a:rPr lang="en-US" sz="1100" dirty="0">
                <a:solidFill>
                  <a:srgbClr val="000000"/>
                </a:solidFill>
              </a:rPr>
              <a:t>.</a:t>
            </a:r>
            <a:endParaRPr lang="en-GB" sz="1200" b="1" dirty="0">
              <a:solidFill>
                <a:schemeClr val="tx1"/>
              </a:solidFill>
              <a:cs typeface="Calibri"/>
            </a:endParaRPr>
          </a:p>
          <a:p>
            <a:pPr algn="ctr"/>
            <a:endParaRPr lang="en-GB" sz="1200" b="1" dirty="0">
              <a:solidFill>
                <a:schemeClr val="tx1"/>
              </a:solidFill>
            </a:endParaRPr>
          </a:p>
        </p:txBody>
      </p:sp>
      <p:pic>
        <p:nvPicPr>
          <p:cNvPr id="2053" name="Picture 5">
            <a:extLst>
              <a:ext uri="{FF2B5EF4-FFF2-40B4-BE49-F238E27FC236}">
                <a16:creationId xmlns:a16="http://schemas.microsoft.com/office/drawing/2014/main" id="{762E8184-37B0-7BA5-700D-0D50BA694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885" y="1198967"/>
            <a:ext cx="906636" cy="12192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BA52B6B-A4BB-DDF5-210B-7C71E3EBE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0848" y="1198967"/>
            <a:ext cx="1095375" cy="121162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B7FEAB00-91E6-A1BF-63A6-7A5A5BDACD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551" y="1178583"/>
            <a:ext cx="1281189" cy="128119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Stick Man : Donaldson, Julia, Scheffler, Axel: Amazon.co.uk: Books">
            <a:extLst>
              <a:ext uri="{FF2B5EF4-FFF2-40B4-BE49-F238E27FC236}">
                <a16:creationId xmlns:a16="http://schemas.microsoft.com/office/drawing/2014/main" id="{2337A215-1405-B1C2-E89B-728D639AFA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0194" y="1231112"/>
            <a:ext cx="995346" cy="1237992"/>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a:extLst>
              <a:ext uri="{FF2B5EF4-FFF2-40B4-BE49-F238E27FC236}">
                <a16:creationId xmlns:a16="http://schemas.microsoft.com/office/drawing/2014/main" id="{670272E5-885E-B2A2-2227-44521061E0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357" y="3353007"/>
            <a:ext cx="2054666" cy="20258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79FC27E-D642-460E-76F9-4996D9D7D8D2}"/>
              </a:ext>
            </a:extLst>
          </p:cNvPr>
          <p:cNvSpPr/>
          <p:nvPr/>
        </p:nvSpPr>
        <p:spPr>
          <a:xfrm>
            <a:off x="121289" y="5750229"/>
            <a:ext cx="2054666" cy="1116454"/>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Year 2</a:t>
            </a:r>
          </a:p>
          <a:p>
            <a:pPr fontAlgn="base"/>
            <a:r>
              <a:rPr lang="en-GB" sz="1200" dirty="0">
                <a:solidFill>
                  <a:srgbClr val="000000"/>
                </a:solidFill>
              </a:rPr>
              <a:t>Lead Text: The Owl who was Afraid of the Dark</a:t>
            </a:r>
            <a:endParaRPr lang="en-GB" sz="1200" dirty="0">
              <a:solidFill>
                <a:srgbClr val="000000"/>
              </a:solidFill>
              <a:cs typeface="Calibri"/>
            </a:endParaRPr>
          </a:p>
          <a:p>
            <a:pPr rtl="0" fontAlgn="base"/>
            <a:endParaRPr lang="en-GB" sz="1200" dirty="0">
              <a:solidFill>
                <a:srgbClr val="000000"/>
              </a:solidFill>
              <a:cs typeface="Calibri"/>
            </a:endParaRPr>
          </a:p>
          <a:p>
            <a:pPr rtl="0" fontAlgn="base"/>
            <a:r>
              <a:rPr lang="en-US" sz="1200" dirty="0">
                <a:solidFill>
                  <a:srgbClr val="000000"/>
                </a:solidFill>
              </a:rPr>
              <a:t>Value: </a:t>
            </a:r>
            <a:r>
              <a:rPr lang="en-US" sz="1200" dirty="0" err="1">
                <a:solidFill>
                  <a:srgbClr val="000000"/>
                </a:solidFill>
              </a:rPr>
              <a:t>Resilence</a:t>
            </a:r>
            <a:endParaRPr lang="en-GB" sz="1200" i="0" dirty="0" err="1">
              <a:solidFill>
                <a:srgbClr val="000000"/>
              </a:solidFill>
              <a:effectLst/>
              <a:cs typeface="Calibri"/>
            </a:endParaRPr>
          </a:p>
        </p:txBody>
      </p:sp>
      <p:sp>
        <p:nvSpPr>
          <p:cNvPr id="6" name="Rectangle 5">
            <a:extLst>
              <a:ext uri="{FF2B5EF4-FFF2-40B4-BE49-F238E27FC236}">
                <a16:creationId xmlns:a16="http://schemas.microsoft.com/office/drawing/2014/main" id="{3E211934-0736-455C-89C2-104DECDE09CA}"/>
              </a:ext>
            </a:extLst>
          </p:cNvPr>
          <p:cNvSpPr/>
          <p:nvPr/>
        </p:nvSpPr>
        <p:spPr>
          <a:xfrm>
            <a:off x="2311119" y="7793182"/>
            <a:ext cx="4299471" cy="1960668"/>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pPr algn="ctr"/>
            <a:endParaRPr lang="en-GB" sz="1200" b="1" dirty="0">
              <a:solidFill>
                <a:schemeClr val="tx1"/>
              </a:solidFill>
            </a:endParaRPr>
          </a:p>
          <a:p>
            <a:r>
              <a:rPr lang="en-US" sz="1200" dirty="0">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There are three main writing genres that we tackle this half term.</a:t>
            </a:r>
          </a:p>
          <a:p>
            <a:r>
              <a:rPr lang="en-US" sz="12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1) Recounts: children will need to write in first person (I) and retell a real life event. They will write in the past tense and be encouraged to use adverbs of time to sequence the events.</a:t>
            </a:r>
          </a:p>
          <a:p>
            <a:r>
              <a:rPr lang="en-US" sz="12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2) Contrasting description: we aim to not only use exciting vocabulary but also use our suffixes _er and _est.</a:t>
            </a:r>
          </a:p>
          <a:p>
            <a:r>
              <a:rPr lang="en-US" sz="12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3) Instructions: how to make a toy owl OR an information page about weaving. </a:t>
            </a:r>
            <a:endParaRPr lang="en-GB" sz="1200" b="1" dirty="0">
              <a:solidFill>
                <a:schemeClr val="tx1"/>
              </a:solidFill>
            </a:endParaRPr>
          </a:p>
        </p:txBody>
      </p:sp>
      <p:pic>
        <p:nvPicPr>
          <p:cNvPr id="7" name="Picture 4">
            <a:extLst>
              <a:ext uri="{FF2B5EF4-FFF2-40B4-BE49-F238E27FC236}">
                <a16:creationId xmlns:a16="http://schemas.microsoft.com/office/drawing/2014/main" id="{1345ECD4-DDF7-28BC-C53B-8634C2C9E4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108" y="6954982"/>
            <a:ext cx="2057590" cy="27988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E3EE25E-2F6F-5594-0729-BA9A82586866}"/>
              </a:ext>
            </a:extLst>
          </p:cNvPr>
          <p:cNvSpPr txBox="1"/>
          <p:nvPr/>
        </p:nvSpPr>
        <p:spPr>
          <a:xfrm>
            <a:off x="2311119" y="5913050"/>
            <a:ext cx="4022805" cy="1754326"/>
          </a:xfrm>
          <a:prstGeom prst="rect">
            <a:avLst/>
          </a:prstGeom>
          <a:noFill/>
        </p:spPr>
        <p:txBody>
          <a:bodyPr wrap="square">
            <a:spAutoFit/>
          </a:bodyPr>
          <a:lstStyle/>
          <a:p>
            <a:pPr marL="228600" indent="-22860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use adverbs of time</a:t>
            </a:r>
            <a:r>
              <a:rPr lang="en-GB" sz="1200" dirty="0">
                <a:latin typeface="Calibri" panose="020F0502020204030204" pitchFamily="34" charset="0"/>
                <a:cs typeface="Calibri" panose="020F0502020204030204" pitchFamily="34" charset="0"/>
              </a:rPr>
              <a:t> to h</a:t>
            </a:r>
            <a:r>
              <a:rPr lang="en-GB" sz="1200" dirty="0">
                <a:solidFill>
                  <a:schemeClr val="tx1"/>
                </a:solidFill>
                <a:latin typeface="Calibri" panose="020F0502020204030204" pitchFamily="34" charset="0"/>
                <a:cs typeface="Calibri" panose="020F0502020204030204" pitchFamily="34" charset="0"/>
              </a:rPr>
              <a:t>elp the reader understand how the sentence fits into the bigger piece.</a:t>
            </a:r>
          </a:p>
          <a:p>
            <a:pPr marL="228600" indent="-22860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can develop cohesion by staying on one idea and developing several sentences on one idea before moving on to a different idea.</a:t>
            </a:r>
          </a:p>
          <a:p>
            <a:pPr marL="228600" indent="-22860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can plan, draft and then edit a piece of writing making sure that </a:t>
            </a:r>
            <a:r>
              <a:rPr lang="en-GB" sz="1200" dirty="0">
                <a:latin typeface="Calibri" panose="020F0502020204030204" pitchFamily="34" charset="0"/>
                <a:cs typeface="Calibri" panose="020F0502020204030204" pitchFamily="34" charset="0"/>
              </a:rPr>
              <a:t>I</a:t>
            </a:r>
            <a:r>
              <a:rPr lang="en-GB" sz="1200" dirty="0">
                <a:solidFill>
                  <a:schemeClr val="tx1"/>
                </a:solidFill>
                <a:latin typeface="Calibri" panose="020F0502020204030204" pitchFamily="34" charset="0"/>
                <a:cs typeface="Calibri" panose="020F0502020204030204" pitchFamily="34" charset="0"/>
              </a:rPr>
              <a:t> keep the needs of </a:t>
            </a:r>
            <a:r>
              <a:rPr lang="en-GB" sz="1200" dirty="0">
                <a:latin typeface="Calibri" panose="020F0502020204030204" pitchFamily="34" charset="0"/>
                <a:cs typeface="Calibri" panose="020F0502020204030204" pitchFamily="34" charset="0"/>
              </a:rPr>
              <a:t>my</a:t>
            </a:r>
            <a:r>
              <a:rPr lang="en-GB" sz="1200" dirty="0">
                <a:solidFill>
                  <a:schemeClr val="tx1"/>
                </a:solidFill>
                <a:latin typeface="Calibri" panose="020F0502020204030204" pitchFamily="34" charset="0"/>
                <a:cs typeface="Calibri" panose="020F0502020204030204" pitchFamily="34" charset="0"/>
              </a:rPr>
              <a:t> reader as the main influence in any decisions that </a:t>
            </a:r>
            <a:r>
              <a:rPr lang="en-GB" sz="1200" dirty="0">
                <a:latin typeface="Calibri" panose="020F0502020204030204" pitchFamily="34" charset="0"/>
                <a:cs typeface="Calibri" panose="020F0502020204030204" pitchFamily="34" charset="0"/>
              </a:rPr>
              <a:t>I</a:t>
            </a:r>
            <a:r>
              <a:rPr lang="en-GB" sz="1200" dirty="0">
                <a:solidFill>
                  <a:schemeClr val="tx1"/>
                </a:solidFill>
                <a:latin typeface="Calibri" panose="020F0502020204030204" pitchFamily="34" charset="0"/>
                <a:cs typeface="Calibri" panose="020F0502020204030204" pitchFamily="34" charset="0"/>
              </a:rPr>
              <a:t> make.</a:t>
            </a:r>
          </a:p>
          <a:p>
            <a:pPr marL="228600" indent="-22860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make good vocabulary choices so I sound like an expert.</a:t>
            </a: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 name="Rectangle 3">
            <a:extLst>
              <a:ext uri="{FF2B5EF4-FFF2-40B4-BE49-F238E27FC236}">
                <a16:creationId xmlns:a16="http://schemas.microsoft.com/office/drawing/2014/main" id="{2778BB88-732F-CDC9-33BD-575C8528E073}"/>
              </a:ext>
            </a:extLst>
          </p:cNvPr>
          <p:cNvSpPr/>
          <p:nvPr/>
        </p:nvSpPr>
        <p:spPr>
          <a:xfrm>
            <a:off x="104938" y="1168736"/>
            <a:ext cx="1664303" cy="1116454"/>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Year 3</a:t>
            </a:r>
          </a:p>
          <a:p>
            <a:pPr fontAlgn="base"/>
            <a:r>
              <a:rPr lang="en-GB" sz="1200" dirty="0">
                <a:solidFill>
                  <a:srgbClr val="000000"/>
                </a:solidFill>
              </a:rPr>
              <a:t>Lead Text: The Worries</a:t>
            </a:r>
            <a:endParaRPr lang="en-GB" sz="1200" dirty="0">
              <a:solidFill>
                <a:srgbClr val="000000"/>
              </a:solidFill>
              <a:cs typeface="Calibri"/>
            </a:endParaRPr>
          </a:p>
          <a:p>
            <a:pPr rtl="0" fontAlgn="base"/>
            <a:endParaRPr lang="en-GB" sz="1200" dirty="0">
              <a:solidFill>
                <a:srgbClr val="000000"/>
              </a:solidFill>
              <a:cs typeface="Calibri"/>
            </a:endParaRPr>
          </a:p>
          <a:p>
            <a:pPr rtl="0" fontAlgn="base"/>
            <a:r>
              <a:rPr lang="en-US" sz="1200" dirty="0">
                <a:solidFill>
                  <a:srgbClr val="000000"/>
                </a:solidFill>
              </a:rPr>
              <a:t>Value: Resilience</a:t>
            </a:r>
            <a:endParaRPr lang="en-US" sz="1200" i="0" dirty="0">
              <a:solidFill>
                <a:srgbClr val="000000"/>
              </a:solidFill>
              <a:effectLst/>
              <a:cs typeface="Calibri"/>
            </a:endParaRPr>
          </a:p>
        </p:txBody>
      </p:sp>
      <p:sp>
        <p:nvSpPr>
          <p:cNvPr id="5" name="Rectangle 4">
            <a:extLst>
              <a:ext uri="{FF2B5EF4-FFF2-40B4-BE49-F238E27FC236}">
                <a16:creationId xmlns:a16="http://schemas.microsoft.com/office/drawing/2014/main" id="{B5E944DC-5DA0-B353-925F-D2C2CCF2A9F8}"/>
              </a:ext>
            </a:extLst>
          </p:cNvPr>
          <p:cNvSpPr/>
          <p:nvPr/>
        </p:nvSpPr>
        <p:spPr>
          <a:xfrm>
            <a:off x="2099049" y="3426229"/>
            <a:ext cx="4379485" cy="1421345"/>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pPr algn="l" rtl="0" fontAlgn="base"/>
            <a:r>
              <a:rPr lang="en-GB" sz="1200" b="0" i="0" u="none" strike="noStrike" dirty="0">
                <a:solidFill>
                  <a:srgbClr val="000000"/>
                </a:solidFill>
                <a:effectLst/>
                <a:latin typeface="Calibri" panose="020F0502020204030204" pitchFamily="34" charset="0"/>
              </a:rPr>
              <a:t>Children will create a non-fiction explanation text that details emotions, possible triggers that cause this emotion and then advice on how to manage these feelings.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algn="l" rtl="0" fontAlgn="base"/>
            <a:r>
              <a:rPr lang="en-GB" sz="1200" b="0" i="0" u="none" strike="noStrike" dirty="0">
                <a:solidFill>
                  <a:srgbClr val="000000"/>
                </a:solidFill>
                <a:effectLst/>
                <a:latin typeface="Calibri" panose="020F0502020204030204" pitchFamily="34" charset="0"/>
              </a:rPr>
              <a:t>Our end piece of work will be a characterisation of  a worry. How will the worry act, speak and interact with </a:t>
            </a:r>
            <a:r>
              <a:rPr lang="en-GB" sz="1200" b="0" i="0" u="none" strike="noStrike" dirty="0" err="1">
                <a:solidFill>
                  <a:srgbClr val="000000"/>
                </a:solidFill>
                <a:effectLst/>
                <a:latin typeface="Calibri" panose="020F0502020204030204" pitchFamily="34" charset="0"/>
              </a:rPr>
              <a:t>Sohal</a:t>
            </a:r>
            <a:r>
              <a:rPr lang="en-GB" sz="1200" b="0" i="0" u="none" strike="noStrike" dirty="0">
                <a:solidFill>
                  <a:srgbClr val="000000"/>
                </a:solidFill>
                <a:effectLst/>
                <a:latin typeface="Calibri" panose="020F0502020204030204" pitchFamily="34" charset="0"/>
              </a:rPr>
              <a:t>?</a:t>
            </a:r>
            <a:endParaRPr lang="en-GB" sz="1200" b="0" i="0" dirty="0">
              <a:solidFill>
                <a:srgbClr val="000000"/>
              </a:solidFill>
              <a:effectLst/>
              <a:latin typeface="Segoe UI" panose="020B0502040204020203" pitchFamily="34" charset="0"/>
            </a:endParaRPr>
          </a:p>
          <a:p>
            <a:pPr algn="ctr"/>
            <a:endParaRPr lang="en-GB" sz="1200" b="1" dirty="0">
              <a:solidFill>
                <a:schemeClr val="tx1"/>
              </a:solidFill>
            </a:endParaRPr>
          </a:p>
        </p:txBody>
      </p:sp>
      <p:pic>
        <p:nvPicPr>
          <p:cNvPr id="3076" name="Picture 4" descr="The Worries: Sohal Finds a Friend">
            <a:extLst>
              <a:ext uri="{FF2B5EF4-FFF2-40B4-BE49-F238E27FC236}">
                <a16:creationId xmlns:a16="http://schemas.microsoft.com/office/drawing/2014/main" id="{79EAC029-B735-05AF-B3F9-A213A31DA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11" y="2350590"/>
            <a:ext cx="1664303" cy="24804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AACF9F4-AF44-C77D-7A6D-D2DB845B46A8}"/>
              </a:ext>
            </a:extLst>
          </p:cNvPr>
          <p:cNvSpPr txBox="1"/>
          <p:nvPr/>
        </p:nvSpPr>
        <p:spPr>
          <a:xfrm>
            <a:off x="1985046" y="1260421"/>
            <a:ext cx="4838609" cy="2400657"/>
          </a:xfrm>
          <a:prstGeom prst="rect">
            <a:avLst/>
          </a:prstGeom>
          <a:noFill/>
        </p:spPr>
        <p:txBody>
          <a:bodyPr wrap="square">
            <a:spAutoFit/>
          </a:bodyPr>
          <a:lstStyle/>
          <a:p>
            <a:pPr marL="171450" indent="-1714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 can </a:t>
            </a:r>
            <a:r>
              <a:rPr lang="en-GB" sz="1200" dirty="0">
                <a:solidFill>
                  <a:srgbClr val="000000"/>
                </a:solidFill>
                <a:latin typeface="Calibri" panose="020F0502020204030204" pitchFamily="34" charset="0"/>
              </a:rPr>
              <a:t>identify the common characteristics of the villains in the book.</a:t>
            </a: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can identify patterns and key themes and replicate these in my own writing.</a:t>
            </a:r>
          </a:p>
          <a:p>
            <a:pPr marL="171450" indent="-1714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 can design my own book characters by imitating then innovating ideas.</a:t>
            </a:r>
          </a:p>
          <a:p>
            <a:pPr marL="171450" indent="-1714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 can use speech to show how a character behaves.</a:t>
            </a: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can describe a</a:t>
            </a:r>
            <a:r>
              <a:rPr lang="en-GB" sz="1200" b="0" i="0" u="none" strike="noStrike" dirty="0">
                <a:solidFill>
                  <a:srgbClr val="000000"/>
                </a:solidFill>
                <a:effectLst/>
                <a:latin typeface="Calibri" panose="020F0502020204030204" pitchFamily="34" charset="0"/>
              </a:rPr>
              <a:t> character’s behaviour to show how the character feels.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use </a:t>
            </a:r>
            <a:r>
              <a:rPr lang="en-GB" sz="1200" b="0" i="0" u="none" strike="noStrike" dirty="0">
                <a:solidFill>
                  <a:srgbClr val="000000"/>
                </a:solidFill>
                <a:effectLst/>
                <a:latin typeface="Calibri" panose="020F0502020204030204" pitchFamily="34" charset="0"/>
              </a:rPr>
              <a:t>well-chosen similes. </a:t>
            </a:r>
          </a:p>
          <a:p>
            <a:pPr marL="171450" indent="-1714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 use subordination to add information.</a:t>
            </a: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can use modal verbs.</a:t>
            </a:r>
            <a:endParaRPr lang="en-GB" sz="1200" b="0" i="0" u="none" strike="noStrike" dirty="0">
              <a:solidFill>
                <a:srgbClr val="000000"/>
              </a:solidFill>
              <a:effectLst/>
              <a:latin typeface="Calibri" panose="020F0502020204030204" pitchFamily="34" charset="0"/>
            </a:endParaRP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can write sentences that </a:t>
            </a:r>
            <a:r>
              <a:rPr lang="en-GB" sz="1200" b="0" i="0" u="none" strike="noStrike" dirty="0">
                <a:solidFill>
                  <a:srgbClr val="000000"/>
                </a:solidFill>
                <a:effectLst/>
                <a:latin typeface="Calibri" panose="020F0502020204030204" pitchFamily="34" charset="0"/>
              </a:rPr>
              <a:t>offer advice, “</a:t>
            </a:r>
            <a:r>
              <a:rPr lang="en-GB" sz="1200" b="1" i="0" u="none" strike="noStrike" dirty="0">
                <a:solidFill>
                  <a:srgbClr val="000000"/>
                </a:solidFill>
                <a:effectLst/>
                <a:latin typeface="Calibri" panose="020F0502020204030204" pitchFamily="34" charset="0"/>
              </a:rPr>
              <a:t>When</a:t>
            </a:r>
            <a:r>
              <a:rPr lang="en-GB" sz="1200" b="0" i="0" u="none" strike="noStrike" dirty="0">
                <a:solidFill>
                  <a:srgbClr val="000000"/>
                </a:solidFill>
                <a:effectLst/>
                <a:latin typeface="Calibri" panose="020F0502020204030204" pitchFamily="34" charset="0"/>
              </a:rPr>
              <a:t> you feel like this, you could….” “</a:t>
            </a:r>
            <a:r>
              <a:rPr lang="en-GB" sz="1200" b="1" i="0" u="none" strike="noStrike" dirty="0">
                <a:solidFill>
                  <a:srgbClr val="000000"/>
                </a:solidFill>
                <a:effectLst/>
                <a:latin typeface="Calibri" panose="020F0502020204030204" pitchFamily="34" charset="0"/>
              </a:rPr>
              <a:t>If </a:t>
            </a:r>
            <a:r>
              <a:rPr lang="en-GB" sz="1200" b="0" i="0" u="none" strike="noStrike" dirty="0">
                <a:solidFill>
                  <a:srgbClr val="000000"/>
                </a:solidFill>
                <a:effectLst/>
                <a:latin typeface="Calibri" panose="020F0502020204030204" pitchFamily="34" charset="0"/>
              </a:rPr>
              <a:t>you begin to feel…., you might try….”</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marL="285750" indent="-285750" algn="ctr" rtl="0" fontAlgn="base">
              <a:buFont typeface="Arial" panose="020B0604020202020204" pitchFamily="34" charset="0"/>
              <a:buChar char="•"/>
            </a:pPr>
            <a:r>
              <a:rPr lang="en-GB" b="0" i="0" dirty="0">
                <a:solidFill>
                  <a:srgbClr val="000000"/>
                </a:solidFill>
                <a:effectLst/>
                <a:latin typeface="Comic Sans MS" panose="030F0702030302020204" pitchFamily="66" charset="0"/>
              </a:rPr>
              <a:t>​</a:t>
            </a:r>
            <a:endParaRPr lang="en-GB" b="0" i="0" dirty="0">
              <a:solidFill>
                <a:srgbClr val="000000"/>
              </a:solidFill>
              <a:effectLst/>
              <a:latin typeface="Segoe UI" panose="020B0502040204020203" pitchFamily="34" charset="0"/>
            </a:endParaRPr>
          </a:p>
        </p:txBody>
      </p:sp>
      <p:sp>
        <p:nvSpPr>
          <p:cNvPr id="2" name="Rectangle 1">
            <a:extLst>
              <a:ext uri="{FF2B5EF4-FFF2-40B4-BE49-F238E27FC236}">
                <a16:creationId xmlns:a16="http://schemas.microsoft.com/office/drawing/2014/main" id="{DCCCCE58-A2EE-C346-6613-8C2C02712C28}"/>
              </a:ext>
            </a:extLst>
          </p:cNvPr>
          <p:cNvSpPr/>
          <p:nvPr/>
        </p:nvSpPr>
        <p:spPr>
          <a:xfrm>
            <a:off x="127611" y="5592583"/>
            <a:ext cx="1664303" cy="130468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200" b="1" dirty="0">
                <a:solidFill>
                  <a:schemeClr val="tx1"/>
                </a:solidFill>
              </a:rPr>
              <a:t>Year 4</a:t>
            </a:r>
          </a:p>
          <a:p>
            <a:pPr fontAlgn="base"/>
            <a:r>
              <a:rPr lang="en-GB" sz="1200" dirty="0">
                <a:solidFill>
                  <a:srgbClr val="000000"/>
                </a:solidFill>
              </a:rPr>
              <a:t>Lead Text: Poems Aloud, The Firework Maker’s Daughter</a:t>
            </a:r>
            <a:endParaRPr lang="en-GB" sz="1200" dirty="0">
              <a:solidFill>
                <a:srgbClr val="000000"/>
              </a:solidFill>
              <a:cs typeface="Calibri"/>
            </a:endParaRPr>
          </a:p>
          <a:p>
            <a:pPr rtl="0" fontAlgn="base"/>
            <a:endParaRPr lang="en-GB" sz="1200" dirty="0">
              <a:solidFill>
                <a:srgbClr val="000000"/>
              </a:solidFill>
              <a:cs typeface="Calibri"/>
            </a:endParaRPr>
          </a:p>
          <a:p>
            <a:pPr rtl="0" fontAlgn="base"/>
            <a:r>
              <a:rPr lang="en-US" sz="1200" dirty="0">
                <a:solidFill>
                  <a:srgbClr val="000000"/>
                </a:solidFill>
              </a:rPr>
              <a:t>Value: Resilience</a:t>
            </a:r>
            <a:endParaRPr lang="en-GB" sz="1200" i="0" dirty="0" err="1">
              <a:solidFill>
                <a:srgbClr val="000000"/>
              </a:solidFill>
              <a:effectLst/>
              <a:cs typeface="Calibri"/>
            </a:endParaRPr>
          </a:p>
        </p:txBody>
      </p:sp>
      <p:sp>
        <p:nvSpPr>
          <p:cNvPr id="6" name="Rectangle 5">
            <a:extLst>
              <a:ext uri="{FF2B5EF4-FFF2-40B4-BE49-F238E27FC236}">
                <a16:creationId xmlns:a16="http://schemas.microsoft.com/office/drawing/2014/main" id="{BC9605E2-4EFD-B947-C567-CD9E53317FC4}"/>
              </a:ext>
            </a:extLst>
          </p:cNvPr>
          <p:cNvSpPr/>
          <p:nvPr/>
        </p:nvSpPr>
        <p:spPr>
          <a:xfrm>
            <a:off x="169192" y="8847688"/>
            <a:ext cx="6567166" cy="57543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endParaRPr lang="en-GB" sz="1200" b="0" i="0" dirty="0">
              <a:solidFill>
                <a:srgbClr val="000000"/>
              </a:solidFill>
              <a:effectLst/>
              <a:latin typeface="Segoe UI" panose="020B0502040204020203" pitchFamily="34" charset="0"/>
            </a:endParaRPr>
          </a:p>
          <a:p>
            <a:pPr algn="l" rtl="0" fontAlgn="base"/>
            <a:r>
              <a:rPr lang="en-GB" sz="1200" dirty="0">
                <a:solidFill>
                  <a:srgbClr val="000000"/>
                </a:solidFill>
                <a:latin typeface="Calibri" panose="020F0502020204030204" pitchFamily="34" charset="0"/>
              </a:rPr>
              <a:t>Children write a fairy tale, similar to a traditional tale, but based within a different culture.</a:t>
            </a:r>
            <a:endParaRPr lang="en-US" sz="1200" b="0" i="0" dirty="0">
              <a:solidFill>
                <a:srgbClr val="000000"/>
              </a:solidFill>
              <a:effectLst/>
              <a:latin typeface="Segoe UI" panose="020B0502040204020203" pitchFamily="34" charset="0"/>
            </a:endParaRPr>
          </a:p>
        </p:txBody>
      </p:sp>
      <p:pic>
        <p:nvPicPr>
          <p:cNvPr id="7" name="Picture 6" descr="Poems Aloud: An anthology of poems to read out loud (1) (Poetry to  Perform): Amazon.co.uk: Coelho, Joseph, Gray-Barnett, Daniel:  9780711247680: Books">
            <a:extLst>
              <a:ext uri="{FF2B5EF4-FFF2-40B4-BE49-F238E27FC236}">
                <a16:creationId xmlns:a16="http://schemas.microsoft.com/office/drawing/2014/main" id="{B6A90DEA-DC1A-E1E2-179E-C361EB5C3F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4128" y="5610004"/>
            <a:ext cx="1924172" cy="3153841"/>
          </a:xfrm>
          <a:prstGeom prst="rect">
            <a:avLst/>
          </a:prstGeom>
          <a:noFill/>
          <a:ln>
            <a:noFill/>
          </a:ln>
        </p:spPr>
      </p:pic>
      <p:pic>
        <p:nvPicPr>
          <p:cNvPr id="9" name="Picture 8" descr="The Firework Maker's Daughter : Pullman, Philip: Amazon.co.uk: Books">
            <a:extLst>
              <a:ext uri="{FF2B5EF4-FFF2-40B4-BE49-F238E27FC236}">
                <a16:creationId xmlns:a16="http://schemas.microsoft.com/office/drawing/2014/main" id="{25875A10-63DC-ADFA-CFE9-84A49C3794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9192" y="6991994"/>
            <a:ext cx="1622722" cy="1771852"/>
          </a:xfrm>
          <a:prstGeom prst="rect">
            <a:avLst/>
          </a:prstGeom>
          <a:noFill/>
          <a:ln>
            <a:noFill/>
          </a:ln>
        </p:spPr>
      </p:pic>
      <p:sp>
        <p:nvSpPr>
          <p:cNvPr id="11" name="TextBox 15">
            <a:extLst>
              <a:ext uri="{FF2B5EF4-FFF2-40B4-BE49-F238E27FC236}">
                <a16:creationId xmlns:a16="http://schemas.microsoft.com/office/drawing/2014/main" id="{E5490C36-F4BD-366C-A24D-B15C06873BF8}"/>
              </a:ext>
            </a:extLst>
          </p:cNvPr>
          <p:cNvSpPr txBox="1"/>
          <p:nvPr/>
        </p:nvSpPr>
        <p:spPr>
          <a:xfrm>
            <a:off x="3848300" y="5556943"/>
            <a:ext cx="2846478" cy="323165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can recite poems using various techniques, such as: rhythm, volume, pace, building to a crescendo or reducing to a diminuendo. </a:t>
            </a:r>
            <a:endParaRPr lang="en-GB"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match techniques to the style and tone of the poem. </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 can</a:t>
            </a:r>
            <a:r>
              <a:rPr lang="en-GB" sz="1200" dirty="0">
                <a:solidFill>
                  <a:schemeClr val="tx1"/>
                </a:solidFill>
                <a:latin typeface="Calibri" panose="020F0502020204030204" pitchFamily="34" charset="0"/>
                <a:cs typeface="Calibri" panose="020F0502020204030204" pitchFamily="34" charset="0"/>
              </a:rPr>
              <a:t> follow a set pattern to write a new poem that follows the same structure.</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can talk the common structure of fairy tales.</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 identify </a:t>
            </a:r>
            <a:r>
              <a:rPr lang="en-GB" sz="1200" dirty="0">
                <a:solidFill>
                  <a:schemeClr val="tx1"/>
                </a:solidFill>
                <a:latin typeface="Calibri" panose="020F0502020204030204" pitchFamily="34" charset="0"/>
                <a:cs typeface="Calibri" panose="020F0502020204030204" pitchFamily="34" charset="0"/>
              </a:rPr>
              <a:t>common characteristics of heroes and villains and unpick the moral element of any fairy tale, regardless of its cultural origin. </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 can </a:t>
            </a:r>
            <a:r>
              <a:rPr lang="en-GB" sz="1200" dirty="0">
                <a:solidFill>
                  <a:schemeClr val="tx1"/>
                </a:solidFill>
                <a:latin typeface="Calibri" panose="020F0502020204030204" pitchFamily="34" charset="0"/>
                <a:cs typeface="Calibri" panose="020F0502020204030204" pitchFamily="34" charset="0"/>
              </a:rPr>
              <a:t>build on </a:t>
            </a:r>
            <a:r>
              <a:rPr lang="en-GB" sz="1200" dirty="0">
                <a:latin typeface="Calibri" panose="020F0502020204030204" pitchFamily="34" charset="0"/>
                <a:cs typeface="Calibri" panose="020F0502020204030204" pitchFamily="34" charset="0"/>
              </a:rPr>
              <a:t>my</a:t>
            </a:r>
            <a:r>
              <a:rPr lang="en-GB" sz="1200" dirty="0">
                <a:solidFill>
                  <a:schemeClr val="tx1"/>
                </a:solidFill>
                <a:latin typeface="Calibri" panose="020F0502020204030204" pitchFamily="34" charset="0"/>
                <a:cs typeface="Calibri" panose="020F0502020204030204" pitchFamily="34" charset="0"/>
              </a:rPr>
              <a:t> story telling skills so that </a:t>
            </a:r>
            <a:r>
              <a:rPr lang="en-GB" sz="1200" dirty="0">
                <a:latin typeface="Calibri" panose="020F0502020204030204" pitchFamily="34" charset="0"/>
                <a:cs typeface="Calibri" panose="020F0502020204030204" pitchFamily="34" charset="0"/>
              </a:rPr>
              <a:t>I</a:t>
            </a:r>
            <a:r>
              <a:rPr lang="en-GB" sz="1200" dirty="0">
                <a:solidFill>
                  <a:schemeClr val="tx1"/>
                </a:solidFill>
                <a:latin typeface="Calibri" panose="020F0502020204030204" pitchFamily="34" charset="0"/>
                <a:cs typeface="Calibri" panose="020F0502020204030204" pitchFamily="34" charset="0"/>
              </a:rPr>
              <a:t> can replicate a story that demonstrates a moral.</a:t>
            </a:r>
          </a:p>
        </p:txBody>
      </p:sp>
    </p:spTree>
    <p:extLst>
      <p:ext uri="{BB962C8B-B14F-4D97-AF65-F5344CB8AC3E}">
        <p14:creationId xmlns:p14="http://schemas.microsoft.com/office/powerpoint/2010/main" val="336889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4" name="Rectangle 13">
            <a:extLst>
              <a:ext uri="{FF2B5EF4-FFF2-40B4-BE49-F238E27FC236}">
                <a16:creationId xmlns:a16="http://schemas.microsoft.com/office/drawing/2014/main" id="{4ABF4CA8-C98B-F773-6304-75AD5F4D3155}"/>
              </a:ext>
            </a:extLst>
          </p:cNvPr>
          <p:cNvSpPr/>
          <p:nvPr/>
        </p:nvSpPr>
        <p:spPr>
          <a:xfrm>
            <a:off x="95797" y="1165293"/>
            <a:ext cx="1675512" cy="123766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Year 5</a:t>
            </a:r>
            <a:endParaRPr lang="en-GB" sz="2200" b="1" dirty="0">
              <a:solidFill>
                <a:schemeClr val="tx1"/>
              </a:solidFill>
              <a:cs typeface="Calibri"/>
            </a:endParaRPr>
          </a:p>
          <a:p>
            <a:pPr fontAlgn="base"/>
            <a:r>
              <a:rPr lang="en-GB" sz="1200" dirty="0">
                <a:solidFill>
                  <a:srgbClr val="000000"/>
                </a:solidFill>
              </a:rPr>
              <a:t>Lead Text: The Lion, The Witch and The Wardrobe</a:t>
            </a:r>
            <a:endParaRPr lang="en-GB" sz="1200" dirty="0">
              <a:solidFill>
                <a:srgbClr val="000000"/>
              </a:solidFill>
              <a:cs typeface="Calibri"/>
            </a:endParaRPr>
          </a:p>
          <a:p>
            <a:pPr rtl="0" fontAlgn="base"/>
            <a:endParaRPr lang="en-GB" sz="1200" i="0" dirty="0">
              <a:solidFill>
                <a:srgbClr val="000000"/>
              </a:solidFill>
              <a:effectLst/>
              <a:cs typeface="Calibri"/>
            </a:endParaRPr>
          </a:p>
          <a:p>
            <a:pPr fontAlgn="base"/>
            <a:r>
              <a:rPr lang="en-US" sz="1200" dirty="0">
                <a:solidFill>
                  <a:srgbClr val="000000"/>
                </a:solidFill>
                <a:cs typeface="Calibri"/>
              </a:rPr>
              <a:t>Value: Curiosity</a:t>
            </a:r>
          </a:p>
        </p:txBody>
      </p:sp>
      <p:sp>
        <p:nvSpPr>
          <p:cNvPr id="15" name="Rectangle 14">
            <a:extLst>
              <a:ext uri="{FF2B5EF4-FFF2-40B4-BE49-F238E27FC236}">
                <a16:creationId xmlns:a16="http://schemas.microsoft.com/office/drawing/2014/main" id="{3862E00B-E899-38AA-3C46-0EFF272D8211}"/>
              </a:ext>
            </a:extLst>
          </p:cNvPr>
          <p:cNvSpPr/>
          <p:nvPr/>
        </p:nvSpPr>
        <p:spPr>
          <a:xfrm>
            <a:off x="104939" y="5124414"/>
            <a:ext cx="1664303" cy="1116454"/>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Year 6</a:t>
            </a:r>
          </a:p>
          <a:p>
            <a:pPr rtl="0" fontAlgn="base"/>
            <a:r>
              <a:rPr lang="en-GB" sz="1200" dirty="0">
                <a:solidFill>
                  <a:srgbClr val="000000"/>
                </a:solidFill>
                <a:cs typeface="Calibri"/>
              </a:rPr>
              <a:t>Letters from the Lighthouse</a:t>
            </a:r>
          </a:p>
          <a:p>
            <a:pPr rtl="0" fontAlgn="base"/>
            <a:endParaRPr lang="en-GB" sz="1200" dirty="0">
              <a:solidFill>
                <a:srgbClr val="000000"/>
              </a:solidFill>
              <a:cs typeface="Calibri"/>
            </a:endParaRPr>
          </a:p>
          <a:p>
            <a:pPr rtl="0" fontAlgn="base"/>
            <a:r>
              <a:rPr lang="en-US" sz="1200" dirty="0">
                <a:solidFill>
                  <a:srgbClr val="000000"/>
                </a:solidFill>
              </a:rPr>
              <a:t>Value: Resilience</a:t>
            </a:r>
            <a:endParaRPr lang="en-GB" sz="1200" i="0" dirty="0">
              <a:solidFill>
                <a:srgbClr val="000000"/>
              </a:solidFill>
              <a:effectLst/>
              <a:cs typeface="Calibri"/>
            </a:endParaRPr>
          </a:p>
        </p:txBody>
      </p:sp>
      <p:sp>
        <p:nvSpPr>
          <p:cNvPr id="3" name="Rectangle 2">
            <a:extLst>
              <a:ext uri="{FF2B5EF4-FFF2-40B4-BE49-F238E27FC236}">
                <a16:creationId xmlns:a16="http://schemas.microsoft.com/office/drawing/2014/main" id="{01429A35-9A4C-A53A-4654-C3ACA62A6B40}"/>
              </a:ext>
            </a:extLst>
          </p:cNvPr>
          <p:cNvSpPr/>
          <p:nvPr/>
        </p:nvSpPr>
        <p:spPr>
          <a:xfrm>
            <a:off x="2070107" y="2983487"/>
            <a:ext cx="4517229" cy="164022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r>
              <a:rPr lang="en-US" sz="1200" b="0" i="0" u="none" strike="noStrike" dirty="0">
                <a:solidFill>
                  <a:srgbClr val="000000"/>
                </a:solidFill>
                <a:effectLst/>
                <a:latin typeface="Calibri" panose="020F0502020204030204" pitchFamily="34" charset="0"/>
              </a:rPr>
              <a:t>Towards the end of this unit children will re-write the scene where Lucy steps into the wardrobe for the first time. Using the skills mentioned above, children will describe the awe and wonder of Narnia and show Lucy’s amazement at seeing this world for the first time. Children’s work will be assessed using the skills taught within this unit as well as previously taught skills.</a:t>
            </a:r>
            <a:r>
              <a:rPr lang="en-US" sz="1200" b="0" i="0" dirty="0">
                <a:solidFill>
                  <a:srgbClr val="000000"/>
                </a:solidFill>
                <a:effectLst/>
                <a:latin typeface="Calibri" panose="020F0502020204030204" pitchFamily="34" charset="0"/>
              </a:rPr>
              <a:t>​</a:t>
            </a:r>
            <a:endParaRPr lang="en-GB" sz="1100" dirty="0">
              <a:solidFill>
                <a:schemeClr val="tx1"/>
              </a:solidFill>
            </a:endParaRPr>
          </a:p>
        </p:txBody>
      </p:sp>
      <p:sp>
        <p:nvSpPr>
          <p:cNvPr id="5" name="Rectangle 4">
            <a:extLst>
              <a:ext uri="{FF2B5EF4-FFF2-40B4-BE49-F238E27FC236}">
                <a16:creationId xmlns:a16="http://schemas.microsoft.com/office/drawing/2014/main" id="{D1D79DFD-FEB3-856D-29B7-1AB285608A7B}"/>
              </a:ext>
            </a:extLst>
          </p:cNvPr>
          <p:cNvSpPr/>
          <p:nvPr/>
        </p:nvSpPr>
        <p:spPr>
          <a:xfrm>
            <a:off x="1995750" y="7627545"/>
            <a:ext cx="4591586" cy="1711764"/>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endParaRPr lang="en-GB" sz="1100" dirty="0">
              <a:solidFill>
                <a:schemeClr val="tx1"/>
              </a:solidFill>
            </a:endParaRPr>
          </a:p>
          <a:p>
            <a:r>
              <a:rPr lang="en-US" sz="1100" b="0" i="0" u="none" strike="noStrike" dirty="0">
                <a:solidFill>
                  <a:srgbClr val="000000"/>
                </a:solidFill>
                <a:effectLst/>
                <a:latin typeface="Calibri" panose="020F0502020204030204" pitchFamily="34" charset="0"/>
              </a:rPr>
              <a:t>By the end of the unit, children will have developed the skills to be able to describe an air-raid in realistic detail. The children’s character might be sat in the red velour seats of their local cinema. Perhaps they are watching Judy Garland in The Wizard of Oz. Suddenly, the lights come on and the familiar sound of the air-raid siren begins… </a:t>
            </a:r>
            <a:r>
              <a:rPr lang="en-US" sz="1100" b="0" i="0" dirty="0">
                <a:solidFill>
                  <a:srgbClr val="000000"/>
                </a:solidFill>
                <a:effectLst/>
                <a:latin typeface="Calibri" panose="020F0502020204030204" pitchFamily="34" charset="0"/>
              </a:rPr>
              <a:t>​ This piece of writing will be successful if it sounds like it is set in the 1940s.</a:t>
            </a:r>
            <a:endParaRPr lang="en-GB" sz="1100" dirty="0">
              <a:solidFill>
                <a:schemeClr val="tx1"/>
              </a:solidFill>
            </a:endParaRPr>
          </a:p>
        </p:txBody>
      </p:sp>
      <p:pic>
        <p:nvPicPr>
          <p:cNvPr id="4100" name="Picture 4">
            <a:extLst>
              <a:ext uri="{FF2B5EF4-FFF2-40B4-BE49-F238E27FC236}">
                <a16:creationId xmlns:a16="http://schemas.microsoft.com/office/drawing/2014/main" id="{83F33441-31AD-D9BB-580D-B8DDD186A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91" y="2464913"/>
            <a:ext cx="1664303" cy="2136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75F9BA2-29C2-D03E-355E-7662A7AD0A3D}"/>
              </a:ext>
            </a:extLst>
          </p:cNvPr>
          <p:cNvSpPr txBox="1"/>
          <p:nvPr/>
        </p:nvSpPr>
        <p:spPr>
          <a:xfrm>
            <a:off x="2070107" y="1179198"/>
            <a:ext cx="4663252" cy="1384995"/>
          </a:xfrm>
          <a:prstGeom prst="rect">
            <a:avLst/>
          </a:prstGeom>
          <a:noFill/>
        </p:spPr>
        <p:txBody>
          <a:bodyPr wrap="square">
            <a:spAutoFit/>
          </a:bodyPr>
          <a:lstStyle/>
          <a:p>
            <a:pPr algn="ctr" rtl="0" fontAlgn="base"/>
            <a:r>
              <a:rPr lang="en-GB" sz="1200" b="0" i="0" dirty="0">
                <a:solidFill>
                  <a:srgbClr val="000000"/>
                </a:solidFill>
                <a:effectLst/>
                <a:latin typeface="Comic Sans MS" panose="030F0702030302020204" pitchFamily="66" charset="0"/>
              </a:rPr>
              <a:t>​</a:t>
            </a:r>
            <a:endParaRPr lang="en-GB" sz="1200"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 use figurative language, including simile/metaphor and personification.</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 can consider manipulating sentences by reordering and understand the changes this has on </a:t>
            </a:r>
            <a:r>
              <a:rPr lang="en-GB" sz="1200" dirty="0">
                <a:solidFill>
                  <a:srgbClr val="000000"/>
                </a:solidFill>
                <a:latin typeface="Calibri" panose="020F0502020204030204" pitchFamily="34" charset="0"/>
              </a:rPr>
              <a:t>my</a:t>
            </a:r>
            <a:r>
              <a:rPr lang="en-GB" sz="1200" b="0" i="0" u="none" strike="noStrike" dirty="0">
                <a:solidFill>
                  <a:srgbClr val="000000"/>
                </a:solidFill>
                <a:effectLst/>
                <a:latin typeface="Calibri" panose="020F0502020204030204" pitchFamily="34" charset="0"/>
              </a:rPr>
              <a:t> reader’s experience.</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use r</a:t>
            </a:r>
            <a:r>
              <a:rPr lang="en-GB" sz="1200" b="0" i="0" u="none" strike="noStrike" dirty="0">
                <a:solidFill>
                  <a:srgbClr val="000000"/>
                </a:solidFill>
                <a:effectLst/>
                <a:latin typeface="Calibri" panose="020F0502020204030204" pitchFamily="34" charset="0"/>
              </a:rPr>
              <a:t>elative clauses to provide extra detail.</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 am confident in using adverbials of time, manner and place.</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p:txBody>
      </p:sp>
      <p:pic>
        <p:nvPicPr>
          <p:cNvPr id="4102" name="Picture 6" descr="Letters from the Lighthouse">
            <a:extLst>
              <a:ext uri="{FF2B5EF4-FFF2-40B4-BE49-F238E27FC236}">
                <a16:creationId xmlns:a16="http://schemas.microsoft.com/office/drawing/2014/main" id="{842A4B09-DEA9-2850-7DD3-AC3C656FD0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91" y="6361853"/>
            <a:ext cx="1664303" cy="26004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FD311EE-9F35-D873-19F9-64691A9B591F}"/>
              </a:ext>
            </a:extLst>
          </p:cNvPr>
          <p:cNvSpPr txBox="1"/>
          <p:nvPr/>
        </p:nvSpPr>
        <p:spPr>
          <a:xfrm>
            <a:off x="1959917" y="5282291"/>
            <a:ext cx="4663251" cy="1938992"/>
          </a:xfrm>
          <a:prstGeom prst="rect">
            <a:avLst/>
          </a:prstGeom>
          <a:noFill/>
        </p:spPr>
        <p:txBody>
          <a:bodyPr wrap="square">
            <a:spAutoFit/>
          </a:bodyPr>
          <a:lstStyle/>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can copy and correctly use some of t</a:t>
            </a:r>
            <a:r>
              <a:rPr lang="en-GB" sz="1200" b="0" i="0" u="none" strike="noStrike" dirty="0">
                <a:solidFill>
                  <a:srgbClr val="000000"/>
                </a:solidFill>
                <a:effectLst/>
                <a:latin typeface="Calibri" panose="020F0502020204030204" pitchFamily="34" charset="0"/>
              </a:rPr>
              <a:t>he specific vocabulary in the book that is relevant to the 1940s.</a:t>
            </a: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absorb and can use figurative phrases from the book that help show that the book is set in the 1940s. For example,</a:t>
            </a:r>
            <a:r>
              <a:rPr lang="en-GB" sz="1200" b="0" i="0" u="none" strike="noStrike" dirty="0">
                <a:solidFill>
                  <a:srgbClr val="000000"/>
                </a:solidFill>
                <a:effectLst/>
                <a:latin typeface="Calibri" panose="020F0502020204030204" pitchFamily="34" charset="0"/>
              </a:rPr>
              <a:t> ‘the bee’s knees.</a:t>
            </a:r>
          </a:p>
          <a:p>
            <a:pPr marL="171450" indent="-1714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 can </a:t>
            </a:r>
            <a:r>
              <a:rPr lang="en-GB" sz="1200" dirty="0">
                <a:solidFill>
                  <a:srgbClr val="000000"/>
                </a:solidFill>
                <a:latin typeface="Calibri" panose="020F0502020204030204" pitchFamily="34" charset="0"/>
              </a:rPr>
              <a:t>use </a:t>
            </a:r>
            <a:r>
              <a:rPr lang="en-GB" sz="1200" b="0" i="0" u="none" strike="noStrike" dirty="0">
                <a:solidFill>
                  <a:srgbClr val="000000"/>
                </a:solidFill>
                <a:effectLst/>
                <a:latin typeface="Calibri" panose="020F0502020204030204" pitchFamily="34" charset="0"/>
              </a:rPr>
              <a:t>metaphors, alliteration, repetition, personification and onomatopoeia.</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 correctly use possessive apostrophes and consider irregular plurals alongside possessive apostrophe. For example, the difference in meaning between ‘the babies’ toys’ and ‘the baby’s toys’.</a:t>
            </a:r>
            <a:endParaRPr lang="en-US" sz="1200"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 use speech punctuation </a:t>
            </a:r>
            <a:r>
              <a:rPr lang="en-GB" sz="1200" dirty="0">
                <a:solidFill>
                  <a:srgbClr val="000000"/>
                </a:solidFill>
                <a:latin typeface="Calibri" panose="020F0502020204030204" pitchFamily="34" charset="0"/>
              </a:rPr>
              <a:t>to add to the narrative.</a:t>
            </a:r>
            <a:r>
              <a:rPr lang="en-GB" sz="1200" b="0" i="0" u="none" strike="noStrike" dirty="0">
                <a:solidFill>
                  <a:srgbClr val="000000"/>
                </a:solidFill>
                <a:effectLst/>
                <a:latin typeface="Calibri" panose="020F0502020204030204" pitchFamily="34" charset="0"/>
              </a:rPr>
              <a:t>  </a:t>
            </a:r>
            <a:r>
              <a:rPr lang="en-GB" sz="1200" b="0" i="0" dirty="0">
                <a:solidFill>
                  <a:srgbClr val="000000"/>
                </a:solidFill>
                <a:effectLst/>
                <a:latin typeface="Calibri" panose="020F0502020204030204" pitchFamily="34" charset="0"/>
              </a:rPr>
              <a:t>​</a:t>
            </a:r>
            <a:endParaRPr lang="en-GB" sz="12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7974234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70c5e83d-a7b0-44b5-9eb2-438f4d97f4d9"/>
    <ds:schemaRef ds:uri="df879d75-6b86-4634-85d4-74d5b85558d3"/>
  </ds:schemaRefs>
</ds:datastoreItem>
</file>

<file path=customXml/itemProps2.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3.xml><?xml version="1.0" encoding="utf-8"?>
<ds:datastoreItem xmlns:ds="http://schemas.openxmlformats.org/officeDocument/2006/customXml" ds:itemID="{8B799412-0559-4D2C-B032-2D996F878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1259</Words>
  <Application>Microsoft Office PowerPoint</Application>
  <PresentationFormat>A4 Paper (210x297 mm)</PresentationFormat>
  <Paragraphs>115</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Arial Narrow</vt:lpstr>
      <vt:lpstr>Calibri</vt:lpstr>
      <vt:lpstr>Calibri Light</vt:lpstr>
      <vt:lpstr>Comic Sans MS</vt:lpstr>
      <vt:lpstr>Segoe UI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cp:lastModifiedBy>
  <cp:revision>680</cp:revision>
  <cp:lastPrinted>2022-12-01T12:26:52Z</cp:lastPrinted>
  <dcterms:created xsi:type="dcterms:W3CDTF">2020-04-17T10:06:09Z</dcterms:created>
  <dcterms:modified xsi:type="dcterms:W3CDTF">2023-10-16T10:29:40Z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