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5" r:id="rId7"/>
    <p:sldId id="264" r:id="rId8"/>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9FC14-96DC-A75F-97A6-8840F3FFDEE2}" v="9" dt="2023-03-02T10:29:06.436"/>
    <p1510:client id="{92A8A62D-2F78-DDDB-BCA7-0552811EBCD3}" v="2583" dt="2023-03-02T10:27:18.760"/>
    <p1510:client id="{E0807CE6-0F32-AC0B-D107-4343ABD970C5}" v="64" dt="2023-03-02T13:17:40.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630"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15/07/2024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15/07/2024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15/07/2024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15/07/2024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167016"/>
            <a:ext cx="6469811" cy="504176"/>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solidFill>
                  <a:schemeClr val="tx1"/>
                </a:solidFill>
              </a:rPr>
              <a:t>Autumn 1 English Skills Progression</a:t>
            </a:r>
          </a:p>
        </p:txBody>
      </p:sp>
      <p:sp>
        <p:nvSpPr>
          <p:cNvPr id="2" name="Rectangle 1">
            <a:extLst>
              <a:ext uri="{FF2B5EF4-FFF2-40B4-BE49-F238E27FC236}">
                <a16:creationId xmlns:a16="http://schemas.microsoft.com/office/drawing/2014/main" id="{13C3F1BC-5275-B7A1-67AF-627D71E09F4C}"/>
              </a:ext>
            </a:extLst>
          </p:cNvPr>
          <p:cNvSpPr/>
          <p:nvPr/>
        </p:nvSpPr>
        <p:spPr>
          <a:xfrm>
            <a:off x="163032" y="7026717"/>
            <a:ext cx="1795033" cy="2772382"/>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Reception</a:t>
            </a:r>
          </a:p>
          <a:p>
            <a:pPr rtl="0" fontAlgn="base"/>
            <a:r>
              <a:rPr lang="en-GB" sz="1200" b="0" i="0" dirty="0">
                <a:solidFill>
                  <a:srgbClr val="000000"/>
                </a:solidFill>
                <a:effectLst/>
              </a:rPr>
              <a:t>Nursery rhymes</a:t>
            </a:r>
            <a:r>
              <a:rPr lang="en-US" sz="1200" b="0" i="0" dirty="0">
                <a:solidFill>
                  <a:srgbClr val="000000"/>
                </a:solidFill>
                <a:effectLst/>
              </a:rPr>
              <a:t>​</a:t>
            </a:r>
          </a:p>
          <a:p>
            <a:pPr rtl="0" fontAlgn="base"/>
            <a:r>
              <a:rPr lang="en-GB" sz="1200" b="0" i="0" dirty="0">
                <a:solidFill>
                  <a:srgbClr val="000000"/>
                </a:solidFill>
                <a:effectLst/>
              </a:rPr>
              <a:t>London Bridge​</a:t>
            </a:r>
          </a:p>
          <a:p>
            <a:pPr rtl="0" fontAlgn="base"/>
            <a:r>
              <a:rPr lang="en-GB" sz="1200" b="0" i="0" dirty="0">
                <a:solidFill>
                  <a:srgbClr val="000000"/>
                </a:solidFill>
                <a:effectLst/>
              </a:rPr>
              <a:t>Twinkle </a:t>
            </a:r>
            <a:r>
              <a:rPr lang="en-GB" sz="1200" dirty="0" err="1">
                <a:solidFill>
                  <a:srgbClr val="000000"/>
                </a:solidFill>
              </a:rPr>
              <a:t>T</a:t>
            </a:r>
            <a:r>
              <a:rPr lang="en-GB" sz="1200" b="0" i="0" dirty="0" err="1">
                <a:solidFill>
                  <a:srgbClr val="000000"/>
                </a:solidFill>
                <a:effectLst/>
              </a:rPr>
              <a:t>winkle</a:t>
            </a:r>
            <a:r>
              <a:rPr lang="en-GB" sz="1200" b="0" i="0" dirty="0">
                <a:solidFill>
                  <a:srgbClr val="000000"/>
                </a:solidFill>
                <a:effectLst/>
              </a:rPr>
              <a:t> Little </a:t>
            </a:r>
            <a:r>
              <a:rPr lang="en-GB" sz="1200" dirty="0">
                <a:solidFill>
                  <a:srgbClr val="000000"/>
                </a:solidFill>
              </a:rPr>
              <a:t>S</a:t>
            </a:r>
            <a:r>
              <a:rPr lang="en-GB" sz="1200" b="0" i="0" dirty="0">
                <a:solidFill>
                  <a:srgbClr val="000000"/>
                </a:solidFill>
                <a:effectLst/>
              </a:rPr>
              <a:t>tar</a:t>
            </a:r>
            <a:r>
              <a:rPr lang="en-US" sz="1200" b="0" i="0" dirty="0">
                <a:solidFill>
                  <a:srgbClr val="000000"/>
                </a:solidFill>
                <a:effectLst/>
              </a:rPr>
              <a:t>​</a:t>
            </a:r>
          </a:p>
          <a:p>
            <a:pPr rtl="0" fontAlgn="base"/>
            <a:r>
              <a:rPr lang="en-GB" sz="1200" b="0" i="0" dirty="0">
                <a:solidFill>
                  <a:srgbClr val="000000"/>
                </a:solidFill>
                <a:effectLst/>
              </a:rPr>
              <a:t>Wheels on the Bus</a:t>
            </a:r>
            <a:endParaRPr lang="en-US" sz="1200" b="0" i="0" dirty="0">
              <a:solidFill>
                <a:srgbClr val="000000"/>
              </a:solidFill>
              <a:effectLst/>
            </a:endParaRPr>
          </a:p>
          <a:p>
            <a:pPr rtl="0" fontAlgn="base"/>
            <a:r>
              <a:rPr lang="en-GB" sz="1200" b="0" i="0" dirty="0">
                <a:solidFill>
                  <a:srgbClr val="000000"/>
                </a:solidFill>
                <a:effectLst/>
              </a:rPr>
              <a:t>Grand Old Duke of York</a:t>
            </a:r>
            <a:r>
              <a:rPr lang="en-US" sz="1200" b="0" i="0" dirty="0">
                <a:solidFill>
                  <a:srgbClr val="000000"/>
                </a:solidFill>
                <a:effectLst/>
              </a:rPr>
              <a:t>​</a:t>
            </a:r>
          </a:p>
          <a:p>
            <a:pPr rtl="0" fontAlgn="base"/>
            <a:r>
              <a:rPr lang="en-GB" sz="1200" b="0" i="0" dirty="0">
                <a:solidFill>
                  <a:srgbClr val="000000"/>
                </a:solidFill>
                <a:effectLst/>
              </a:rPr>
              <a:t>Ring a Roses</a:t>
            </a:r>
            <a:r>
              <a:rPr lang="en-US" sz="1200" b="0" i="0" dirty="0">
                <a:solidFill>
                  <a:srgbClr val="000000"/>
                </a:solidFill>
                <a:effectLst/>
              </a:rPr>
              <a:t>​</a:t>
            </a:r>
          </a:p>
          <a:p>
            <a:pPr rtl="0" fontAlgn="base"/>
            <a:r>
              <a:rPr lang="en-GB" sz="1200" b="0" i="0" dirty="0">
                <a:solidFill>
                  <a:srgbClr val="000000"/>
                </a:solidFill>
                <a:effectLst/>
              </a:rPr>
              <a:t>Jack and Jill</a:t>
            </a:r>
            <a:r>
              <a:rPr lang="en-US" sz="1200" b="0" i="0" dirty="0">
                <a:solidFill>
                  <a:srgbClr val="000000"/>
                </a:solidFill>
                <a:effectLst/>
              </a:rPr>
              <a:t>​</a:t>
            </a:r>
            <a:endParaRPr lang="en-US" sz="1200" b="0" i="0">
              <a:solidFill>
                <a:srgbClr val="000000"/>
              </a:solidFill>
              <a:effectLst/>
              <a:cs typeface="Calibri"/>
            </a:endParaRPr>
          </a:p>
          <a:p>
            <a:pPr rtl="0" fontAlgn="base"/>
            <a:r>
              <a:rPr lang="en-GB" sz="1200" b="0" i="0" dirty="0" err="1">
                <a:solidFill>
                  <a:srgbClr val="000000"/>
                </a:solidFill>
                <a:effectLst/>
              </a:rPr>
              <a:t>Incy</a:t>
            </a:r>
            <a:r>
              <a:rPr lang="en-GB" sz="1200" b="0" i="0" dirty="0">
                <a:solidFill>
                  <a:srgbClr val="000000"/>
                </a:solidFill>
                <a:effectLst/>
              </a:rPr>
              <a:t> </a:t>
            </a:r>
            <a:r>
              <a:rPr lang="en-GB" sz="1200" b="0" i="0" dirty="0" err="1">
                <a:solidFill>
                  <a:srgbClr val="000000"/>
                </a:solidFill>
                <a:effectLst/>
              </a:rPr>
              <a:t>Wincy</a:t>
            </a:r>
            <a:r>
              <a:rPr lang="en-GB" sz="1200" b="0" i="0" dirty="0">
                <a:solidFill>
                  <a:srgbClr val="000000"/>
                </a:solidFill>
                <a:effectLst/>
              </a:rPr>
              <a:t> Spider</a:t>
            </a:r>
            <a:r>
              <a:rPr lang="en-US" sz="1200" b="0" i="0" dirty="0">
                <a:solidFill>
                  <a:srgbClr val="000000"/>
                </a:solidFill>
                <a:effectLst/>
              </a:rPr>
              <a:t>​</a:t>
            </a:r>
            <a:endParaRPr lang="en-US" sz="1200" b="0" i="0">
              <a:solidFill>
                <a:srgbClr val="000000"/>
              </a:solidFill>
              <a:effectLst/>
              <a:cs typeface="Calibri"/>
            </a:endParaRPr>
          </a:p>
          <a:p>
            <a:pPr rtl="0" fontAlgn="base"/>
            <a:r>
              <a:rPr lang="en-GB" sz="1200" b="0" i="0" dirty="0">
                <a:solidFill>
                  <a:srgbClr val="000000"/>
                </a:solidFill>
                <a:effectLst/>
              </a:rPr>
              <a:t>Old MacDonald</a:t>
            </a:r>
            <a:r>
              <a:rPr lang="en-US" sz="1200" b="0" i="0" dirty="0">
                <a:solidFill>
                  <a:srgbClr val="000000"/>
                </a:solidFill>
                <a:effectLst/>
              </a:rPr>
              <a:t>​</a:t>
            </a:r>
            <a:endParaRPr lang="en-US" sz="1200" b="0" i="0">
              <a:solidFill>
                <a:srgbClr val="000000"/>
              </a:solidFill>
              <a:effectLst/>
              <a:cs typeface="Calibri"/>
            </a:endParaRPr>
          </a:p>
          <a:p>
            <a:pPr rtl="0" fontAlgn="base"/>
            <a:r>
              <a:rPr lang="en-GB" sz="1200" b="0" i="0" dirty="0">
                <a:solidFill>
                  <a:srgbClr val="000000"/>
                </a:solidFill>
                <a:effectLst/>
              </a:rPr>
              <a:t>Hickory Dickory Dock</a:t>
            </a:r>
            <a:r>
              <a:rPr lang="en-US" sz="1200" b="0" i="0" dirty="0">
                <a:solidFill>
                  <a:srgbClr val="000000"/>
                </a:solidFill>
                <a:effectLst/>
              </a:rPr>
              <a:t>​</a:t>
            </a:r>
            <a:endParaRPr lang="en-US" sz="1200" b="0" i="0">
              <a:solidFill>
                <a:srgbClr val="000000"/>
              </a:solidFill>
              <a:effectLst/>
              <a:cs typeface="Calibri"/>
            </a:endParaRPr>
          </a:p>
          <a:p>
            <a:pPr rtl="0" fontAlgn="base"/>
            <a:r>
              <a:rPr lang="en-GB" sz="1200" b="0" i="0" dirty="0">
                <a:solidFill>
                  <a:srgbClr val="000000"/>
                </a:solidFill>
                <a:effectLst/>
              </a:rPr>
              <a:t>Hey Diddle </a:t>
            </a:r>
            <a:r>
              <a:rPr lang="en-GB" sz="1200" b="0" i="0" dirty="0" err="1">
                <a:solidFill>
                  <a:srgbClr val="000000"/>
                </a:solidFill>
                <a:effectLst/>
              </a:rPr>
              <a:t>Diddle</a:t>
            </a:r>
            <a:r>
              <a:rPr lang="en-GB" sz="1200" b="0" i="0" dirty="0">
                <a:solidFill>
                  <a:srgbClr val="000000"/>
                </a:solidFill>
                <a:effectLst/>
              </a:rPr>
              <a:t>​</a:t>
            </a:r>
            <a:endParaRPr lang="en-GB" sz="1200" b="0" i="0">
              <a:solidFill>
                <a:srgbClr val="000000"/>
              </a:solidFill>
              <a:effectLst/>
              <a:cs typeface="Calibri"/>
            </a:endParaRPr>
          </a:p>
          <a:p>
            <a:pPr rtl="0" fontAlgn="base"/>
            <a:r>
              <a:rPr lang="en-GB" sz="1200" b="0" i="0" dirty="0">
                <a:solidFill>
                  <a:srgbClr val="000000"/>
                </a:solidFill>
                <a:effectLst/>
              </a:rPr>
              <a:t>Weather Rhymes</a:t>
            </a:r>
            <a:r>
              <a:rPr lang="en-US" sz="1200" b="0" i="0" dirty="0">
                <a:solidFill>
                  <a:srgbClr val="000000"/>
                </a:solidFill>
                <a:effectLst/>
              </a:rPr>
              <a:t>​</a:t>
            </a:r>
            <a:endParaRPr lang="en-US" sz="1200" b="0" i="0">
              <a:solidFill>
                <a:srgbClr val="000000"/>
              </a:solidFill>
              <a:effectLst/>
              <a:cs typeface="Calibri"/>
            </a:endParaRPr>
          </a:p>
          <a:p>
            <a:r>
              <a:rPr lang="en-GB" sz="1200" b="1" dirty="0">
                <a:solidFill>
                  <a:schemeClr val="tx1"/>
                </a:solidFill>
              </a:rPr>
              <a:t>Value: Kindness</a:t>
            </a:r>
            <a:endParaRPr lang="en-GB" sz="1200" b="1" dirty="0">
              <a:solidFill>
                <a:schemeClr val="tx1"/>
              </a:solidFill>
              <a:cs typeface="Calibri"/>
            </a:endParaRPr>
          </a:p>
        </p:txBody>
      </p:sp>
      <p:sp>
        <p:nvSpPr>
          <p:cNvPr id="6" name="Rectangle 5">
            <a:extLst>
              <a:ext uri="{FF2B5EF4-FFF2-40B4-BE49-F238E27FC236}">
                <a16:creationId xmlns:a16="http://schemas.microsoft.com/office/drawing/2014/main" id="{5D056424-E515-5420-E502-7F16C9C0A72D}"/>
              </a:ext>
            </a:extLst>
          </p:cNvPr>
          <p:cNvSpPr/>
          <p:nvPr/>
        </p:nvSpPr>
        <p:spPr>
          <a:xfrm>
            <a:off x="187827" y="5691514"/>
            <a:ext cx="1774135" cy="966743"/>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Whole School Assemblies</a:t>
            </a:r>
            <a:endParaRPr lang="en-GB" sz="2200" b="1" dirty="0">
              <a:solidFill>
                <a:schemeClr val="tx1"/>
              </a:solidFill>
              <a:cs typeface="Calibri"/>
            </a:endParaRPr>
          </a:p>
        </p:txBody>
      </p:sp>
      <p:pic>
        <p:nvPicPr>
          <p:cNvPr id="7" name="Picture 2" descr="Aesop's Fables the Lion and the Mouse">
            <a:extLst>
              <a:ext uri="{FF2B5EF4-FFF2-40B4-BE49-F238E27FC236}">
                <a16:creationId xmlns:a16="http://schemas.microsoft.com/office/drawing/2014/main" id="{54EDED61-2BDF-C03C-9167-F25C525DE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269" y="5690057"/>
            <a:ext cx="860748" cy="9721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y Strong Mind: A story about developing Mental Strength (1) (Social Skills &amp; Mental Health for Kids)">
            <a:extLst>
              <a:ext uri="{FF2B5EF4-FFF2-40B4-BE49-F238E27FC236}">
                <a16:creationId xmlns:a16="http://schemas.microsoft.com/office/drawing/2014/main" id="{DDB92A22-B2F4-2C49-CEE4-B2F1377A0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603" y="5690828"/>
            <a:ext cx="1008937" cy="9700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The Hugging Tree: A Story About Resilience">
            <a:extLst>
              <a:ext uri="{FF2B5EF4-FFF2-40B4-BE49-F238E27FC236}">
                <a16:creationId xmlns:a16="http://schemas.microsoft.com/office/drawing/2014/main" id="{957E8F04-82ED-6C36-B3E0-E4C5C55B8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9823" y="5689389"/>
            <a:ext cx="1360444" cy="9703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ve You Filled a Bucket Today?: A Guide to Daily Happiness for Kids: 10th Anniversary Edition (Bucketfilling Books)">
            <a:extLst>
              <a:ext uri="{FF2B5EF4-FFF2-40B4-BE49-F238E27FC236}">
                <a16:creationId xmlns:a16="http://schemas.microsoft.com/office/drawing/2014/main" id="{6F8A5E42-6D1B-5F93-4712-F1EDB6E997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3334" y="5690992"/>
            <a:ext cx="1293076" cy="9698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812D1043-F2F4-5C22-EC46-00311D9D807E}"/>
              </a:ext>
            </a:extLst>
          </p:cNvPr>
          <p:cNvPicPr>
            <a:picLocks noChangeAspect="1"/>
          </p:cNvPicPr>
          <p:nvPr/>
        </p:nvPicPr>
        <p:blipFill rotWithShape="1">
          <a:blip r:embed="rId7"/>
          <a:srcRect l="6558" t="14845" r="63025" b="41334"/>
          <a:stretch/>
        </p:blipFill>
        <p:spPr>
          <a:xfrm>
            <a:off x="2176217" y="7029190"/>
            <a:ext cx="2959319" cy="2763125"/>
          </a:xfrm>
          <a:prstGeom prst="rect">
            <a:avLst/>
          </a:prstGeom>
        </p:spPr>
      </p:pic>
      <p:sp>
        <p:nvSpPr>
          <p:cNvPr id="5" name="TextBox 4">
            <a:extLst>
              <a:ext uri="{FF2B5EF4-FFF2-40B4-BE49-F238E27FC236}">
                <a16:creationId xmlns:a16="http://schemas.microsoft.com/office/drawing/2014/main" id="{76E050D6-14FC-0196-9318-B9EEF959A987}"/>
              </a:ext>
            </a:extLst>
          </p:cNvPr>
          <p:cNvSpPr txBox="1"/>
          <p:nvPr/>
        </p:nvSpPr>
        <p:spPr>
          <a:xfrm>
            <a:off x="157778" y="3881369"/>
            <a:ext cx="63800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cs typeface="Segoe UI"/>
            </a:endParaRPr>
          </a:p>
        </p:txBody>
      </p:sp>
      <p:sp>
        <p:nvSpPr>
          <p:cNvPr id="4" name="TextBox 3">
            <a:extLst>
              <a:ext uri="{FF2B5EF4-FFF2-40B4-BE49-F238E27FC236}">
                <a16:creationId xmlns:a16="http://schemas.microsoft.com/office/drawing/2014/main" id="{EFF63111-1A18-6803-B2B4-962794BD55B8}"/>
              </a:ext>
            </a:extLst>
          </p:cNvPr>
          <p:cNvSpPr txBox="1"/>
          <p:nvPr/>
        </p:nvSpPr>
        <p:spPr>
          <a:xfrm>
            <a:off x="109718" y="2220365"/>
            <a:ext cx="652173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cs typeface="Segoe UI"/>
            </a:endParaRPr>
          </a:p>
          <a:p>
            <a:endParaRPr lang="en-US" sz="1200" dirty="0">
              <a:cs typeface="Segoe UI"/>
            </a:endParaRPr>
          </a:p>
          <a:p>
            <a:endParaRPr lang="en-US" sz="1200" dirty="0">
              <a:cs typeface="Segoe UI"/>
            </a:endParaRPr>
          </a:p>
          <a:p>
            <a:endParaRPr lang="en-US" sz="1200" dirty="0">
              <a:cs typeface="Segoe UI"/>
            </a:endParaRPr>
          </a:p>
          <a:p>
            <a:endParaRPr lang="en-US" sz="1200" dirty="0">
              <a:cs typeface="Segoe UI"/>
            </a:endParaRPr>
          </a:p>
          <a:p>
            <a:endParaRPr lang="en-US" sz="1200" dirty="0">
              <a:cs typeface="Segoe UI"/>
            </a:endParaRPr>
          </a:p>
          <a:p>
            <a:endParaRPr lang="en-US" sz="1200" dirty="0">
              <a:cs typeface="Segoe UI"/>
            </a:endParaRPr>
          </a:p>
          <a:p>
            <a:r>
              <a:rPr lang="en-US" sz="1200" dirty="0">
                <a:cs typeface="Segoe UI"/>
              </a:rPr>
              <a:t>This document outlines all the books that we use in our school during this half term alongside the English skills that will be taught. Whilst progressively supporting children to achieve the statutory English standards outlined within the National Curriculum, and with an unwavering focus on progress, our carefully crafted English curriculum also </a:t>
            </a:r>
            <a:r>
              <a:rPr lang="en-US" sz="1200" dirty="0">
                <a:ea typeface="+mn-lt"/>
                <a:cs typeface="+mn-lt"/>
              </a:rPr>
              <a:t>promotes the spiritual, moral, cultural, and mental development of pupils at our school.</a:t>
            </a:r>
            <a:endParaRPr lang="en-US"/>
          </a:p>
          <a:p>
            <a:endParaRPr lang="en-US" sz="1200" dirty="0">
              <a:cs typeface="Segoe UI"/>
            </a:endParaRPr>
          </a:p>
          <a:p>
            <a:r>
              <a:rPr lang="en-US" sz="1200" dirty="0">
                <a:cs typeface="Segoe UI"/>
              </a:rPr>
              <a:t>The Progress Check can be found in the children’s composition books.</a:t>
            </a:r>
            <a:endParaRPr lang="en-US" dirty="0"/>
          </a:p>
          <a:p>
            <a:endParaRPr lang="en-US" sz="1200" dirty="0">
              <a:cs typeface="Segoe UI"/>
            </a:endParaRPr>
          </a:p>
          <a:p>
            <a:r>
              <a:rPr lang="en-US" sz="1200" dirty="0">
                <a:cs typeface="Segoe UI"/>
              </a:rPr>
              <a:t>*For further information, including our rationale for choosing these books specifically as well as additional books that we use to complement the lead text, please refer to our Reading Spine documents. </a:t>
            </a:r>
            <a:endParaRPr lang="en-US">
              <a:cs typeface="Calibri"/>
            </a:endParaRPr>
          </a:p>
        </p:txBody>
      </p:sp>
      <p:pic>
        <p:nvPicPr>
          <p:cNvPr id="16" name="Picture 16" descr="A picture containing text, tree, maple, plant&#10;&#10;Description automatically generated">
            <a:extLst>
              <a:ext uri="{FF2B5EF4-FFF2-40B4-BE49-F238E27FC236}">
                <a16:creationId xmlns:a16="http://schemas.microsoft.com/office/drawing/2014/main" id="{08195EEC-C296-6040-EF27-CCF07B8FB0E6}"/>
              </a:ext>
            </a:extLst>
          </p:cNvPr>
          <p:cNvPicPr>
            <a:picLocks noChangeAspect="1"/>
          </p:cNvPicPr>
          <p:nvPr/>
        </p:nvPicPr>
        <p:blipFill>
          <a:blip r:embed="rId8"/>
          <a:stretch>
            <a:fillRect/>
          </a:stretch>
        </p:blipFill>
        <p:spPr>
          <a:xfrm rot="9720000">
            <a:off x="71114" y="1911969"/>
            <a:ext cx="2236007" cy="1131981"/>
          </a:xfrm>
          <a:prstGeom prst="rect">
            <a:avLst/>
          </a:prstGeom>
        </p:spPr>
      </p:pic>
      <p:sp>
        <p:nvSpPr>
          <p:cNvPr id="19" name="TextBox 18">
            <a:extLst>
              <a:ext uri="{FF2B5EF4-FFF2-40B4-BE49-F238E27FC236}">
                <a16:creationId xmlns:a16="http://schemas.microsoft.com/office/drawing/2014/main" id="{055CC5F7-3B6B-1C12-F630-169D5F0215DC}"/>
              </a:ext>
            </a:extLst>
          </p:cNvPr>
          <p:cNvSpPr txBox="1"/>
          <p:nvPr/>
        </p:nvSpPr>
        <p:spPr>
          <a:xfrm>
            <a:off x="2360556" y="1760614"/>
            <a:ext cx="427475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Segoe UI"/>
              </a:rPr>
              <a:t>Autumn 1, the start of a new academic year, is always an exciting half term across the school. And with these inspiring books at the heart of our learning, children are supported to achieve well and make good progress. This is also facilitated by a smooth transition of skills between year groups.  ​</a:t>
            </a:r>
          </a:p>
          <a:p>
            <a:r>
              <a:rPr lang="en-US" sz="1200" dirty="0">
                <a:cs typeface="Segoe UI"/>
              </a:rPr>
              <a:t>​</a:t>
            </a:r>
          </a:p>
          <a:p>
            <a:r>
              <a:rPr lang="en-US" sz="1200" dirty="0">
                <a:cs typeface="Segoe UI"/>
              </a:rPr>
              <a:t>The books that we have chosen to study this half term in English are rooted in our underpinning key values and act as a vehicle to drive our whole curriculum.* </a:t>
            </a:r>
            <a:r>
              <a:rPr lang="en-GB" sz="1200" dirty="0">
                <a:cs typeface="Segoe UI"/>
              </a:rPr>
              <a:t>​</a:t>
            </a:r>
          </a:p>
        </p:txBody>
      </p:sp>
      <p:pic>
        <p:nvPicPr>
          <p:cNvPr id="21" name="Picture 22" descr="A picture containing clipart&#10;&#10;Description automatically generated">
            <a:extLst>
              <a:ext uri="{FF2B5EF4-FFF2-40B4-BE49-F238E27FC236}">
                <a16:creationId xmlns:a16="http://schemas.microsoft.com/office/drawing/2014/main" id="{0DD729DD-A98F-B50E-FDC8-3F1BDF557407}"/>
              </a:ext>
            </a:extLst>
          </p:cNvPr>
          <p:cNvPicPr>
            <a:picLocks noChangeAspect="1"/>
          </p:cNvPicPr>
          <p:nvPr/>
        </p:nvPicPr>
        <p:blipFill>
          <a:blip r:embed="rId9"/>
          <a:stretch>
            <a:fillRect/>
          </a:stretch>
        </p:blipFill>
        <p:spPr>
          <a:xfrm rot="5400000">
            <a:off x="4404131" y="7837383"/>
            <a:ext cx="2743039" cy="1120597"/>
          </a:xfrm>
          <a:prstGeom prst="rect">
            <a:avLst/>
          </a:prstGeom>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18" name="Picture 17" descr="Somebody Swallowed Stanley eBook : Roberts, Sarah, Peck, Hannah:  Amazon.co.uk: Kindle Store">
            <a:extLst>
              <a:ext uri="{FF2B5EF4-FFF2-40B4-BE49-F238E27FC236}">
                <a16:creationId xmlns:a16="http://schemas.microsoft.com/office/drawing/2014/main" id="{B8B3593E-F593-6DC7-38BE-F902B5452964}"/>
              </a:ext>
            </a:extLst>
          </p:cNvPr>
          <p:cNvPicPr>
            <a:picLocks noChangeAspect="1"/>
          </p:cNvPicPr>
          <p:nvPr/>
        </p:nvPicPr>
        <p:blipFill>
          <a:blip r:embed="rId3"/>
          <a:srcRect/>
          <a:stretch>
            <a:fillRect/>
          </a:stretch>
        </p:blipFill>
        <p:spPr bwMode="auto">
          <a:xfrm>
            <a:off x="120357" y="6781476"/>
            <a:ext cx="1590954" cy="1495744"/>
          </a:xfrm>
          <a:prstGeom prst="rect">
            <a:avLst/>
          </a:prstGeom>
          <a:noFill/>
          <a:ln w="9525">
            <a:noFill/>
            <a:miter lim="800000"/>
            <a:headEnd/>
            <a:tailEnd/>
          </a:ln>
        </p:spPr>
      </p:pic>
      <p:pic>
        <p:nvPicPr>
          <p:cNvPr id="19" name="Picture 18" descr="Michael Recycle: Amazon.co.uk: Ellie Bethel, Alexandra Colombo:  9781845392819: Books">
            <a:extLst>
              <a:ext uri="{FF2B5EF4-FFF2-40B4-BE49-F238E27FC236}">
                <a16:creationId xmlns:a16="http://schemas.microsoft.com/office/drawing/2014/main" id="{DE16AB85-1BB5-AA1B-8145-E7DC7737E6DC}"/>
              </a:ext>
            </a:extLst>
          </p:cNvPr>
          <p:cNvPicPr>
            <a:picLocks noChangeAspect="1"/>
          </p:cNvPicPr>
          <p:nvPr/>
        </p:nvPicPr>
        <p:blipFill>
          <a:blip r:embed="rId4"/>
          <a:srcRect/>
          <a:stretch>
            <a:fillRect/>
          </a:stretch>
        </p:blipFill>
        <p:spPr bwMode="auto">
          <a:xfrm>
            <a:off x="3279837" y="5463671"/>
            <a:ext cx="1175918" cy="1175889"/>
          </a:xfrm>
          <a:prstGeom prst="rect">
            <a:avLst/>
          </a:prstGeom>
          <a:noFill/>
          <a:ln w="9525">
            <a:noFill/>
            <a:miter lim="800000"/>
            <a:headEnd/>
            <a:tailEnd/>
          </a:ln>
        </p:spPr>
      </p:pic>
      <p:pic>
        <p:nvPicPr>
          <p:cNvPr id="20" name="Picture 19" descr="Pesky Plastic: An Environmental Story: Amazon.co.uk: Colon De Mejias,  Leticia, Visco, Tamara: 9780989336413: Books">
            <a:extLst>
              <a:ext uri="{FF2B5EF4-FFF2-40B4-BE49-F238E27FC236}">
                <a16:creationId xmlns:a16="http://schemas.microsoft.com/office/drawing/2014/main" id="{31F8F298-8D89-30EB-0833-1F9482944423}"/>
              </a:ext>
            </a:extLst>
          </p:cNvPr>
          <p:cNvPicPr>
            <a:picLocks noChangeAspect="1"/>
          </p:cNvPicPr>
          <p:nvPr/>
        </p:nvPicPr>
        <p:blipFill>
          <a:blip r:embed="rId5"/>
          <a:srcRect/>
          <a:stretch>
            <a:fillRect/>
          </a:stretch>
        </p:blipFill>
        <p:spPr bwMode="auto">
          <a:xfrm>
            <a:off x="1906472" y="5461618"/>
            <a:ext cx="1266393" cy="1248240"/>
          </a:xfrm>
          <a:prstGeom prst="rect">
            <a:avLst/>
          </a:prstGeom>
          <a:noFill/>
          <a:ln w="9525">
            <a:noFill/>
            <a:miter lim="800000"/>
            <a:headEnd/>
            <a:tailEnd/>
          </a:ln>
        </p:spPr>
      </p:pic>
      <p:sp>
        <p:nvSpPr>
          <p:cNvPr id="3" name="Rectangle 2">
            <a:extLst>
              <a:ext uri="{FF2B5EF4-FFF2-40B4-BE49-F238E27FC236}">
                <a16:creationId xmlns:a16="http://schemas.microsoft.com/office/drawing/2014/main" id="{DCCCCE58-A2EE-C346-6613-8C2C02712C28}"/>
              </a:ext>
            </a:extLst>
          </p:cNvPr>
          <p:cNvSpPr/>
          <p:nvPr/>
        </p:nvSpPr>
        <p:spPr>
          <a:xfrm>
            <a:off x="123039" y="5534064"/>
            <a:ext cx="1664303" cy="1116454"/>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Year 2</a:t>
            </a:r>
          </a:p>
          <a:p>
            <a:pPr fontAlgn="base"/>
            <a:r>
              <a:rPr lang="en-GB" sz="1200" dirty="0">
                <a:solidFill>
                  <a:srgbClr val="000000"/>
                </a:solidFill>
              </a:rPr>
              <a:t>Lead Text: Somebody Swallowed Stanley</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Responsibility</a:t>
            </a:r>
            <a:endParaRPr lang="en-GB" sz="1200" i="0" dirty="0" err="1">
              <a:solidFill>
                <a:srgbClr val="000000"/>
              </a:solidFill>
              <a:effectLst/>
              <a:cs typeface="Calibri"/>
            </a:endParaRPr>
          </a:p>
        </p:txBody>
      </p:sp>
      <p:sp>
        <p:nvSpPr>
          <p:cNvPr id="5" name="Rectangle 4">
            <a:extLst>
              <a:ext uri="{FF2B5EF4-FFF2-40B4-BE49-F238E27FC236}">
                <a16:creationId xmlns:a16="http://schemas.microsoft.com/office/drawing/2014/main" id="{0B7F1F68-2444-3A1F-3083-BC0EFFCF550B}"/>
              </a:ext>
            </a:extLst>
          </p:cNvPr>
          <p:cNvSpPr/>
          <p:nvPr/>
        </p:nvSpPr>
        <p:spPr>
          <a:xfrm>
            <a:off x="122224" y="1205702"/>
            <a:ext cx="1664303" cy="2066105"/>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Year 1</a:t>
            </a:r>
          </a:p>
          <a:p>
            <a:pPr fontAlgn="base"/>
            <a:r>
              <a:rPr lang="en-GB" sz="1200" dirty="0">
                <a:solidFill>
                  <a:schemeClr val="tx1"/>
                </a:solidFill>
              </a:rPr>
              <a:t>Lead Texts:</a:t>
            </a:r>
            <a:endParaRPr lang="en-GB" sz="1200" dirty="0">
              <a:solidFill>
                <a:schemeClr val="tx1"/>
              </a:solidFill>
              <a:cs typeface="Calibri"/>
            </a:endParaRPr>
          </a:p>
          <a:p>
            <a:r>
              <a:rPr lang="en-GB" sz="1200" dirty="0">
                <a:solidFill>
                  <a:schemeClr val="tx1"/>
                </a:solidFill>
                <a:ea typeface="+mn-lt"/>
                <a:cs typeface="+mn-lt"/>
              </a:rPr>
              <a:t>What I Like About Me</a:t>
            </a:r>
            <a:r>
              <a:rPr lang="en-US" sz="1200" dirty="0">
                <a:solidFill>
                  <a:schemeClr val="tx1"/>
                </a:solidFill>
                <a:ea typeface="+mn-lt"/>
                <a:cs typeface="+mn-lt"/>
              </a:rPr>
              <a:t> </a:t>
            </a:r>
          </a:p>
          <a:p>
            <a:r>
              <a:rPr lang="en-GB" sz="1200" dirty="0">
                <a:solidFill>
                  <a:schemeClr val="tx1"/>
                </a:solidFill>
                <a:ea typeface="+mn-lt"/>
                <a:cs typeface="+mn-lt"/>
              </a:rPr>
              <a:t>You Choose</a:t>
            </a:r>
            <a:r>
              <a:rPr lang="en-US" sz="1200" dirty="0">
                <a:solidFill>
                  <a:schemeClr val="tx1"/>
                </a:solidFill>
                <a:ea typeface="+mn-lt"/>
                <a:cs typeface="+mn-lt"/>
              </a:rPr>
              <a:t> </a:t>
            </a:r>
          </a:p>
          <a:p>
            <a:r>
              <a:rPr lang="en-GB" sz="1200" dirty="0">
                <a:solidFill>
                  <a:schemeClr val="tx1"/>
                </a:solidFill>
                <a:ea typeface="+mn-lt"/>
                <a:cs typeface="+mn-lt"/>
              </a:rPr>
              <a:t>Feelings</a:t>
            </a:r>
            <a:r>
              <a:rPr lang="en-US" sz="1200" dirty="0">
                <a:solidFill>
                  <a:schemeClr val="tx1"/>
                </a:solidFill>
                <a:ea typeface="+mn-lt"/>
                <a:cs typeface="+mn-lt"/>
              </a:rPr>
              <a:t> </a:t>
            </a:r>
          </a:p>
          <a:p>
            <a:r>
              <a:rPr lang="en-GB" sz="1200" dirty="0">
                <a:solidFill>
                  <a:schemeClr val="tx1"/>
                </a:solidFill>
                <a:ea typeface="+mn-lt"/>
                <a:cs typeface="+mn-lt"/>
              </a:rPr>
              <a:t>What Makes Me</a:t>
            </a:r>
            <a:r>
              <a:rPr lang="en-US" sz="1200" dirty="0">
                <a:solidFill>
                  <a:schemeClr val="tx1"/>
                </a:solidFill>
                <a:ea typeface="+mn-lt"/>
                <a:cs typeface="+mn-lt"/>
              </a:rPr>
              <a:t> </a:t>
            </a:r>
          </a:p>
          <a:p>
            <a:r>
              <a:rPr lang="en-GB" sz="1200" dirty="0">
                <a:solidFill>
                  <a:schemeClr val="tx1"/>
                </a:solidFill>
                <a:ea typeface="+mn-lt"/>
                <a:cs typeface="+mn-lt"/>
              </a:rPr>
              <a:t>Brilliant Bodies</a:t>
            </a:r>
            <a:r>
              <a:rPr lang="en-US" sz="1200" dirty="0">
                <a:solidFill>
                  <a:schemeClr val="tx1"/>
                </a:solidFill>
                <a:ea typeface="+mn-lt"/>
                <a:cs typeface="+mn-lt"/>
              </a:rPr>
              <a:t> </a:t>
            </a:r>
          </a:p>
          <a:p>
            <a:r>
              <a:rPr lang="en-GB" sz="1200" dirty="0">
                <a:solidFill>
                  <a:schemeClr val="tx1"/>
                </a:solidFill>
                <a:ea typeface="+mn-lt"/>
                <a:cs typeface="+mn-lt"/>
              </a:rPr>
              <a:t>Funny Bones</a:t>
            </a:r>
            <a:endParaRPr lang="en-GB">
              <a:solidFill>
                <a:schemeClr val="tx1"/>
              </a:solidFill>
              <a:cs typeface="Calibri"/>
            </a:endParaRPr>
          </a:p>
          <a:p>
            <a:pPr fontAlgn="base"/>
            <a:endParaRPr lang="en-GB" sz="1200" dirty="0">
              <a:solidFill>
                <a:schemeClr val="tx1"/>
              </a:solidFill>
              <a:cs typeface="Calibri"/>
            </a:endParaRPr>
          </a:p>
          <a:p>
            <a:pPr rtl="0" fontAlgn="base"/>
            <a:r>
              <a:rPr lang="en-US" sz="1200" dirty="0">
                <a:solidFill>
                  <a:schemeClr val="tx1"/>
                </a:solidFill>
              </a:rPr>
              <a:t>Value: Aspiration</a:t>
            </a:r>
            <a:endParaRPr lang="en-GB" sz="1200" i="0" dirty="0" err="1">
              <a:solidFill>
                <a:schemeClr val="tx1"/>
              </a:solidFill>
              <a:effectLst/>
              <a:cs typeface="Calibri"/>
            </a:endParaRPr>
          </a:p>
        </p:txBody>
      </p:sp>
      <p:pic>
        <p:nvPicPr>
          <p:cNvPr id="22" name="Picture 22" descr="A picture containing text, several&#10;&#10;Description automatically generated">
            <a:extLst>
              <a:ext uri="{FF2B5EF4-FFF2-40B4-BE49-F238E27FC236}">
                <a16:creationId xmlns:a16="http://schemas.microsoft.com/office/drawing/2014/main" id="{9641A08B-6274-49B7-8CE8-6B95BE8B37C1}"/>
              </a:ext>
            </a:extLst>
          </p:cNvPr>
          <p:cNvPicPr>
            <a:picLocks noChangeAspect="1"/>
          </p:cNvPicPr>
          <p:nvPr/>
        </p:nvPicPr>
        <p:blipFill>
          <a:blip r:embed="rId6"/>
          <a:stretch>
            <a:fillRect/>
          </a:stretch>
        </p:blipFill>
        <p:spPr>
          <a:xfrm>
            <a:off x="2984256" y="1206179"/>
            <a:ext cx="1231534" cy="1268543"/>
          </a:xfrm>
          <a:prstGeom prst="rect">
            <a:avLst/>
          </a:prstGeom>
        </p:spPr>
      </p:pic>
      <p:pic>
        <p:nvPicPr>
          <p:cNvPr id="23" name="Picture 23" descr="A picture containing website&#10;&#10;Description automatically generated">
            <a:extLst>
              <a:ext uri="{FF2B5EF4-FFF2-40B4-BE49-F238E27FC236}">
                <a16:creationId xmlns:a16="http://schemas.microsoft.com/office/drawing/2014/main" id="{4A88C471-B4BC-8CD6-5AED-EF9432FABE0B}"/>
              </a:ext>
            </a:extLst>
          </p:cNvPr>
          <p:cNvPicPr>
            <a:picLocks noChangeAspect="1"/>
          </p:cNvPicPr>
          <p:nvPr/>
        </p:nvPicPr>
        <p:blipFill>
          <a:blip r:embed="rId7"/>
          <a:stretch>
            <a:fillRect/>
          </a:stretch>
        </p:blipFill>
        <p:spPr>
          <a:xfrm>
            <a:off x="1845936" y="1209445"/>
            <a:ext cx="1124170" cy="1285875"/>
          </a:xfrm>
          <a:prstGeom prst="rect">
            <a:avLst/>
          </a:prstGeom>
        </p:spPr>
      </p:pic>
      <p:pic>
        <p:nvPicPr>
          <p:cNvPr id="24" name="Picture 24" descr="A picture containing text&#10;&#10;Description automatically generated">
            <a:extLst>
              <a:ext uri="{FF2B5EF4-FFF2-40B4-BE49-F238E27FC236}">
                <a16:creationId xmlns:a16="http://schemas.microsoft.com/office/drawing/2014/main" id="{E5710922-A45F-3F1A-91A4-E1F2C1C379B2}"/>
              </a:ext>
            </a:extLst>
          </p:cNvPr>
          <p:cNvPicPr>
            <a:picLocks noChangeAspect="1"/>
          </p:cNvPicPr>
          <p:nvPr/>
        </p:nvPicPr>
        <p:blipFill>
          <a:blip r:embed="rId8"/>
          <a:stretch>
            <a:fillRect/>
          </a:stretch>
        </p:blipFill>
        <p:spPr>
          <a:xfrm>
            <a:off x="123655" y="3382706"/>
            <a:ext cx="1663044" cy="1906306"/>
          </a:xfrm>
          <a:prstGeom prst="rect">
            <a:avLst/>
          </a:prstGeom>
        </p:spPr>
      </p:pic>
      <p:pic>
        <p:nvPicPr>
          <p:cNvPr id="25" name="Picture 25" descr="A picture containing text, electronics&#10;&#10;Description automatically generated">
            <a:extLst>
              <a:ext uri="{FF2B5EF4-FFF2-40B4-BE49-F238E27FC236}">
                <a16:creationId xmlns:a16="http://schemas.microsoft.com/office/drawing/2014/main" id="{E88C1297-C5E3-BEE8-E360-2CDFDC5C953B}"/>
              </a:ext>
            </a:extLst>
          </p:cNvPr>
          <p:cNvPicPr>
            <a:picLocks noChangeAspect="1"/>
          </p:cNvPicPr>
          <p:nvPr/>
        </p:nvPicPr>
        <p:blipFill>
          <a:blip r:embed="rId9"/>
          <a:stretch>
            <a:fillRect/>
          </a:stretch>
        </p:blipFill>
        <p:spPr>
          <a:xfrm>
            <a:off x="5591893" y="1207630"/>
            <a:ext cx="1160509" cy="1262331"/>
          </a:xfrm>
          <a:prstGeom prst="rect">
            <a:avLst/>
          </a:prstGeom>
        </p:spPr>
      </p:pic>
      <p:pic>
        <p:nvPicPr>
          <p:cNvPr id="26" name="Picture 26">
            <a:extLst>
              <a:ext uri="{FF2B5EF4-FFF2-40B4-BE49-F238E27FC236}">
                <a16:creationId xmlns:a16="http://schemas.microsoft.com/office/drawing/2014/main" id="{855F19AF-3F43-99F7-E753-F76DE001A5E4}"/>
              </a:ext>
            </a:extLst>
          </p:cNvPr>
          <p:cNvPicPr>
            <a:picLocks noChangeAspect="1"/>
          </p:cNvPicPr>
          <p:nvPr/>
        </p:nvPicPr>
        <p:blipFill>
          <a:blip r:embed="rId10"/>
          <a:stretch>
            <a:fillRect/>
          </a:stretch>
        </p:blipFill>
        <p:spPr>
          <a:xfrm>
            <a:off x="4248129" y="1211079"/>
            <a:ext cx="1341209" cy="1256035"/>
          </a:xfrm>
          <a:prstGeom prst="rect">
            <a:avLst/>
          </a:prstGeom>
        </p:spPr>
      </p:pic>
      <p:sp>
        <p:nvSpPr>
          <p:cNvPr id="27" name="TextBox 26">
            <a:extLst>
              <a:ext uri="{FF2B5EF4-FFF2-40B4-BE49-F238E27FC236}">
                <a16:creationId xmlns:a16="http://schemas.microsoft.com/office/drawing/2014/main" id="{E89A3370-BFDA-C36E-996B-5484948EF9D5}"/>
              </a:ext>
            </a:extLst>
          </p:cNvPr>
          <p:cNvSpPr txBox="1"/>
          <p:nvPr/>
        </p:nvSpPr>
        <p:spPr>
          <a:xfrm>
            <a:off x="2097399" y="2588146"/>
            <a:ext cx="430302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GB" sz="1200" dirty="0">
                <a:cs typeface="Segoe UI"/>
              </a:rPr>
              <a:t>I can construct full sentences orally – I can say my sentence aloud and make sure that it is a full idea.</a:t>
            </a:r>
            <a:r>
              <a:rPr lang="en-US" sz="1200" dirty="0">
                <a:cs typeface="Segoe UI"/>
              </a:rPr>
              <a:t>​</a:t>
            </a:r>
            <a:endParaRPr lang="en-US"/>
          </a:p>
          <a:p>
            <a:pPr marL="171450" indent="-171450">
              <a:buFont typeface="Arial"/>
              <a:buChar char="•"/>
            </a:pPr>
            <a:r>
              <a:rPr lang="en-GB" sz="1200" dirty="0">
                <a:cs typeface="Segoe UI"/>
              </a:rPr>
              <a:t>​I continue to ‘Grow the Code,’ continuing to acquire new sounds using Little Wandle. </a:t>
            </a:r>
          </a:p>
          <a:p>
            <a:pPr marL="171450" indent="-171450">
              <a:buFont typeface="Arial"/>
              <a:buChar char="•"/>
            </a:pPr>
            <a:r>
              <a:rPr lang="en-GB" sz="1200" dirty="0">
                <a:cs typeface="Segoe UI"/>
              </a:rPr>
              <a:t>I match sounds to new topic specific words.</a:t>
            </a:r>
            <a:r>
              <a:rPr lang="en-US" sz="1200" dirty="0">
                <a:cs typeface="Segoe UI"/>
              </a:rPr>
              <a:t>​</a:t>
            </a:r>
            <a:endParaRPr lang="en-US">
              <a:cs typeface="Calibri" panose="020F0502020204030204"/>
            </a:endParaRPr>
          </a:p>
          <a:p>
            <a:pPr marL="171450" indent="-171450">
              <a:buFont typeface="Arial"/>
              <a:buChar char="•"/>
            </a:pPr>
            <a:r>
              <a:rPr lang="en-GB" sz="1200" dirty="0">
                <a:cs typeface="Segoe UI"/>
              </a:rPr>
              <a:t>​I use c</a:t>
            </a:r>
            <a:r>
              <a:rPr lang="en-US" sz="1200" dirty="0" err="1">
                <a:cs typeface="Segoe UI"/>
              </a:rPr>
              <a:t>apital</a:t>
            </a:r>
            <a:r>
              <a:rPr lang="en-US" sz="1200" dirty="0">
                <a:cs typeface="Segoe UI"/>
              </a:rPr>
              <a:t> letters to start simple sentences and capital letters for names (proper nouns).​</a:t>
            </a:r>
          </a:p>
          <a:p>
            <a:pPr marL="171450" indent="-171450">
              <a:buFont typeface="Arial"/>
              <a:buChar char="•"/>
            </a:pPr>
            <a:r>
              <a:rPr lang="en-US" sz="1200" dirty="0">
                <a:cs typeface="Segoe UI"/>
              </a:rPr>
              <a:t>I identify the subject and verb in my sentence.</a:t>
            </a:r>
          </a:p>
          <a:p>
            <a:pPr marL="171450" indent="-171450">
              <a:buFont typeface="Arial"/>
              <a:buChar char="•"/>
            </a:pPr>
            <a:r>
              <a:rPr lang="en-US" sz="1200" dirty="0">
                <a:cs typeface="Segoe UI"/>
              </a:rPr>
              <a:t>I can underline a subject in green and a verb in red.</a:t>
            </a:r>
            <a:endParaRPr lang="en-GB" sz="1200" dirty="0">
              <a:cs typeface="Segoe UI"/>
            </a:endParaRPr>
          </a:p>
        </p:txBody>
      </p:sp>
      <p:sp>
        <p:nvSpPr>
          <p:cNvPr id="28" name="Rectangle 27">
            <a:extLst>
              <a:ext uri="{FF2B5EF4-FFF2-40B4-BE49-F238E27FC236}">
                <a16:creationId xmlns:a16="http://schemas.microsoft.com/office/drawing/2014/main" id="{AE85D341-5C0A-94D4-C6F4-0947C5A6ED9D}"/>
              </a:ext>
            </a:extLst>
          </p:cNvPr>
          <p:cNvSpPr/>
          <p:nvPr/>
        </p:nvSpPr>
        <p:spPr>
          <a:xfrm>
            <a:off x="1905297" y="4409545"/>
            <a:ext cx="4784480" cy="877417"/>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endParaRPr lang="en-US" sz="1100" dirty="0">
              <a:solidFill>
                <a:srgbClr val="000000"/>
              </a:solidFill>
              <a:cs typeface="Calibri"/>
            </a:endParaRPr>
          </a:p>
          <a:p>
            <a:r>
              <a:rPr lang="en-US" sz="1100" dirty="0">
                <a:solidFill>
                  <a:srgbClr val="000000"/>
                </a:solidFill>
                <a:cs typeface="Calibri"/>
              </a:rPr>
              <a:t>Creating </a:t>
            </a:r>
            <a:r>
              <a:rPr lang="en-US" sz="1100" dirty="0">
                <a:solidFill>
                  <a:srgbClr val="000000"/>
                </a:solidFill>
              </a:rPr>
              <a:t> </a:t>
            </a:r>
            <a:r>
              <a:rPr lang="en-US" sz="1100" b="0" i="0" dirty="0">
                <a:solidFill>
                  <a:srgbClr val="000000"/>
                </a:solidFill>
                <a:effectLst/>
              </a:rPr>
              <a:t>a story start for </a:t>
            </a:r>
            <a:r>
              <a:rPr lang="en-US" sz="1100" dirty="0">
                <a:solidFill>
                  <a:srgbClr val="000000"/>
                </a:solidFill>
              </a:rPr>
              <a:t>Funny Bones, is a piece of writing that gives children the opportunity to be proud of the skills that they have developed.</a:t>
            </a:r>
            <a:endParaRPr lang="en-GB" sz="1200" b="1">
              <a:solidFill>
                <a:schemeClr val="tx1"/>
              </a:solidFill>
              <a:cs typeface="Calibri"/>
            </a:endParaRPr>
          </a:p>
          <a:p>
            <a:pPr algn="ctr"/>
            <a:endParaRPr lang="en-GB" sz="1200" b="1" dirty="0">
              <a:solidFill>
                <a:schemeClr val="tx1"/>
              </a:solidFill>
            </a:endParaRPr>
          </a:p>
        </p:txBody>
      </p:sp>
      <p:sp>
        <p:nvSpPr>
          <p:cNvPr id="29" name="TextBox 28">
            <a:extLst>
              <a:ext uri="{FF2B5EF4-FFF2-40B4-BE49-F238E27FC236}">
                <a16:creationId xmlns:a16="http://schemas.microsoft.com/office/drawing/2014/main" id="{4A3BE54F-423A-9967-4C28-71DEDE155447}"/>
              </a:ext>
            </a:extLst>
          </p:cNvPr>
          <p:cNvSpPr txBox="1"/>
          <p:nvPr/>
        </p:nvSpPr>
        <p:spPr>
          <a:xfrm>
            <a:off x="1786039" y="6720760"/>
            <a:ext cx="49025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sz="1200" dirty="0">
                <a:cs typeface="Arial"/>
              </a:rPr>
              <a:t>I can identify nouns </a:t>
            </a:r>
            <a:r>
              <a:rPr lang="en-US" sz="1200" dirty="0">
                <a:cs typeface="Arial"/>
              </a:rPr>
              <a:t>​and adjectives and then create my own </a:t>
            </a:r>
            <a:r>
              <a:rPr lang="en-GB" sz="1200" dirty="0">
                <a:cs typeface="Arial"/>
              </a:rPr>
              <a:t>noun phrases.</a:t>
            </a:r>
            <a:r>
              <a:rPr lang="en-US" sz="1200" dirty="0">
                <a:cs typeface="Arial"/>
              </a:rPr>
              <a:t>​</a:t>
            </a:r>
            <a:endParaRPr lang="en-US" dirty="0"/>
          </a:p>
          <a:p>
            <a:pPr>
              <a:buChar char="•"/>
            </a:pPr>
            <a:r>
              <a:rPr lang="en-GB" sz="1200" dirty="0">
                <a:cs typeface="Arial"/>
              </a:rPr>
              <a:t> I can consistently identify the verb in each sentence to help me understand if my sentence makes sense.</a:t>
            </a:r>
          </a:p>
          <a:p>
            <a:pPr>
              <a:buChar char="•"/>
            </a:pPr>
            <a:r>
              <a:rPr lang="en-GB" sz="1200" dirty="0">
                <a:cs typeface="Arial"/>
              </a:rPr>
              <a:t>I can sort sentences into past tense and present tense and begin to spot patterns.</a:t>
            </a:r>
            <a:endParaRPr lang="en-US" sz="1200" dirty="0">
              <a:cs typeface="Arial"/>
            </a:endParaRPr>
          </a:p>
          <a:p>
            <a:pPr>
              <a:buChar char="•"/>
            </a:pPr>
            <a:r>
              <a:rPr lang="en-GB" sz="1200" dirty="0">
                <a:cs typeface="Arial"/>
              </a:rPr>
              <a:t>I can spell the -ed suffix and link this to past simple tense.</a:t>
            </a:r>
          </a:p>
          <a:p>
            <a:pPr>
              <a:buChar char="•"/>
            </a:pPr>
            <a:r>
              <a:rPr lang="en-GB" sz="1200" dirty="0">
                <a:cs typeface="Arial"/>
              </a:rPr>
              <a:t>I can write commands </a:t>
            </a:r>
            <a:r>
              <a:rPr lang="en-US" sz="1200" dirty="0">
                <a:cs typeface="Arial"/>
              </a:rPr>
              <a:t>​and q</a:t>
            </a:r>
            <a:r>
              <a:rPr lang="en-GB" sz="1200" dirty="0" err="1">
                <a:cs typeface="Arial"/>
              </a:rPr>
              <a:t>uestions</a:t>
            </a:r>
            <a:r>
              <a:rPr lang="en-GB" sz="1200" dirty="0">
                <a:cs typeface="Arial"/>
              </a:rPr>
              <a:t>.</a:t>
            </a:r>
            <a:r>
              <a:rPr lang="en-US" sz="1200" dirty="0">
                <a:cs typeface="Arial"/>
              </a:rPr>
              <a:t>​</a:t>
            </a:r>
            <a:endParaRPr lang="en-US" dirty="0">
              <a:cs typeface="Calibri" panose="020F0502020204030204"/>
            </a:endParaRPr>
          </a:p>
          <a:p>
            <a:pPr>
              <a:buChar char="•"/>
            </a:pPr>
            <a:r>
              <a:rPr lang="en-GB" sz="1200" dirty="0">
                <a:cs typeface="Arial"/>
              </a:rPr>
              <a:t>I use conjunctions (co-ordinating and subordinating).</a:t>
            </a:r>
            <a:r>
              <a:rPr lang="en-US" sz="1200" dirty="0">
                <a:cs typeface="Arial"/>
              </a:rPr>
              <a:t>​</a:t>
            </a:r>
          </a:p>
        </p:txBody>
      </p:sp>
      <p:sp>
        <p:nvSpPr>
          <p:cNvPr id="30" name="Rectangle 29">
            <a:extLst>
              <a:ext uri="{FF2B5EF4-FFF2-40B4-BE49-F238E27FC236}">
                <a16:creationId xmlns:a16="http://schemas.microsoft.com/office/drawing/2014/main" id="{4195828F-43F1-4F8F-08AA-B23B5ADE182D}"/>
              </a:ext>
            </a:extLst>
          </p:cNvPr>
          <p:cNvSpPr/>
          <p:nvPr/>
        </p:nvSpPr>
        <p:spPr>
          <a:xfrm>
            <a:off x="129294" y="8334267"/>
            <a:ext cx="6575150" cy="1377023"/>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pPr algn="ctr"/>
            <a:endParaRPr lang="en-GB" sz="1200" b="1" dirty="0">
              <a:solidFill>
                <a:schemeClr val="tx1"/>
              </a:solidFill>
            </a:endParaRPr>
          </a:p>
          <a:p>
            <a:r>
              <a:rPr lang="en-GB" sz="1100" dirty="0">
                <a:solidFill>
                  <a:schemeClr val="tx1"/>
                </a:solidFill>
              </a:rPr>
              <a:t>Using all of the key skills listed above, the children work towards creating an information page about how we should look after our school. This will provide them with an opportunity to use the 4 sentence types (statements, commands, exclamations and questions) to engage their reader and use these constructions to help their reader to also understand how important it is to take responsibility. Children will also be required to use vocabulary that they have acquired throughout the unit. </a:t>
            </a:r>
            <a:endParaRPr lang="en-GB" sz="1100" dirty="0">
              <a:solidFill>
                <a:schemeClr val="tx1"/>
              </a:solidFill>
              <a:cs typeface="Calibri"/>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2052" name="Picture 4" descr="The Butterfly Lion: Amazon.co.uk: 9780007874781: Books">
            <a:extLst>
              <a:ext uri="{FF2B5EF4-FFF2-40B4-BE49-F238E27FC236}">
                <a16:creationId xmlns:a16="http://schemas.microsoft.com/office/drawing/2014/main" id="{B981ED1B-4FC6-3A60-E6F6-B0B4B78CB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80" y="6418225"/>
            <a:ext cx="1710049" cy="26161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CCCCE58-A2EE-C346-6613-8C2C02712C28}"/>
              </a:ext>
            </a:extLst>
          </p:cNvPr>
          <p:cNvSpPr/>
          <p:nvPr/>
        </p:nvSpPr>
        <p:spPr>
          <a:xfrm>
            <a:off x="127611" y="5201444"/>
            <a:ext cx="1664303" cy="1116454"/>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Year 4</a:t>
            </a:r>
          </a:p>
          <a:p>
            <a:pPr fontAlgn="base"/>
            <a:r>
              <a:rPr lang="en-GB" sz="1200" dirty="0">
                <a:solidFill>
                  <a:srgbClr val="000000"/>
                </a:solidFill>
              </a:rPr>
              <a:t>Lead Text: The Butterfly Lion</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Kindness</a:t>
            </a:r>
            <a:endParaRPr lang="en-GB" sz="1200" i="0" dirty="0" err="1">
              <a:solidFill>
                <a:srgbClr val="000000"/>
              </a:solidFill>
              <a:effectLst/>
              <a:cs typeface="Calibri"/>
            </a:endParaRPr>
          </a:p>
        </p:txBody>
      </p:sp>
      <p:sp>
        <p:nvSpPr>
          <p:cNvPr id="4" name="Rectangle 3">
            <a:extLst>
              <a:ext uri="{FF2B5EF4-FFF2-40B4-BE49-F238E27FC236}">
                <a16:creationId xmlns:a16="http://schemas.microsoft.com/office/drawing/2014/main" id="{2778BB88-732F-CDC9-33BD-575C8528E073}"/>
              </a:ext>
            </a:extLst>
          </p:cNvPr>
          <p:cNvSpPr/>
          <p:nvPr/>
        </p:nvSpPr>
        <p:spPr>
          <a:xfrm>
            <a:off x="104938" y="1168736"/>
            <a:ext cx="1664303" cy="1116454"/>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Year 3</a:t>
            </a:r>
          </a:p>
          <a:p>
            <a:pPr fontAlgn="base"/>
            <a:r>
              <a:rPr lang="en-GB" sz="1200" dirty="0">
                <a:solidFill>
                  <a:srgbClr val="000000"/>
                </a:solidFill>
              </a:rPr>
              <a:t>Lead Text: Pharaoh’s Lunch</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Curiosity</a:t>
            </a:r>
            <a:endParaRPr lang="en-US" sz="1200" i="0" dirty="0">
              <a:solidFill>
                <a:srgbClr val="000000"/>
              </a:solidFill>
              <a:effectLst/>
              <a:cs typeface="Calibri"/>
            </a:endParaRPr>
          </a:p>
        </p:txBody>
      </p:sp>
      <p:sp>
        <p:nvSpPr>
          <p:cNvPr id="2" name="TextBox 1">
            <a:extLst>
              <a:ext uri="{FF2B5EF4-FFF2-40B4-BE49-F238E27FC236}">
                <a16:creationId xmlns:a16="http://schemas.microsoft.com/office/drawing/2014/main" id="{C24B1DE4-594C-03E0-E035-93EB3FA29EEB}"/>
              </a:ext>
            </a:extLst>
          </p:cNvPr>
          <p:cNvSpPr txBox="1"/>
          <p:nvPr/>
        </p:nvSpPr>
        <p:spPr>
          <a:xfrm>
            <a:off x="2073099" y="1248312"/>
            <a:ext cx="434392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GB" sz="1200" dirty="0">
                <a:cs typeface="Segoe UI"/>
              </a:rPr>
              <a:t>I create vivid images in my reader’s mind by drawing on the senses.</a:t>
            </a:r>
            <a:endParaRPr lang="en-US" dirty="0">
              <a:cs typeface="Calibri" panose="020F0502020204030204"/>
            </a:endParaRPr>
          </a:p>
          <a:p>
            <a:pPr marL="171450" indent="-171450">
              <a:buFont typeface="Arial"/>
              <a:buChar char="•"/>
            </a:pPr>
            <a:r>
              <a:rPr lang="en-GB" sz="1200" dirty="0">
                <a:cs typeface="Segoe UI"/>
              </a:rPr>
              <a:t>I am confident with the 4 sentence types: statements, exclamations, questions and commands and consider how these can have an impact on the engaging the reader. </a:t>
            </a:r>
            <a:endParaRPr lang="en-US" dirty="0">
              <a:cs typeface="Calibri"/>
            </a:endParaRPr>
          </a:p>
          <a:p>
            <a:pPr marL="171450" indent="-171450">
              <a:buFont typeface="Arial"/>
              <a:buChar char="•"/>
            </a:pPr>
            <a:r>
              <a:rPr lang="en-GB" sz="1200" dirty="0">
                <a:cs typeface="Segoe UI"/>
              </a:rPr>
              <a:t>I use the 4 sentence types to invite the reader into my description.</a:t>
            </a:r>
            <a:r>
              <a:rPr lang="en-US" sz="1200" dirty="0">
                <a:cs typeface="Segoe UI"/>
              </a:rPr>
              <a:t>​</a:t>
            </a:r>
            <a:endParaRPr lang="en-US">
              <a:cs typeface="Calibri"/>
            </a:endParaRPr>
          </a:p>
          <a:p>
            <a:pPr marL="171450" indent="-171450">
              <a:buFont typeface="Arial"/>
              <a:buChar char="•"/>
            </a:pPr>
            <a:r>
              <a:rPr lang="en-GB" sz="1200" dirty="0">
                <a:cs typeface="Segoe UI"/>
              </a:rPr>
              <a:t>I use a dictionary and thesaurus to help me make adventurous language choices and acquire new vocabulary.</a:t>
            </a:r>
            <a:r>
              <a:rPr lang="en-US" sz="1200" dirty="0">
                <a:cs typeface="Segoe UI"/>
              </a:rPr>
              <a:t>​</a:t>
            </a:r>
          </a:p>
          <a:p>
            <a:pPr marL="171450" indent="-171450">
              <a:buFont typeface="Arial"/>
              <a:buChar char="•"/>
            </a:pPr>
            <a:r>
              <a:rPr lang="en-GB" sz="1200" dirty="0">
                <a:cs typeface="Segoe UI"/>
              </a:rPr>
              <a:t>I know how different past and present tenses are formed.</a:t>
            </a:r>
            <a:r>
              <a:rPr lang="en-US" sz="1200" dirty="0">
                <a:cs typeface="Segoe UI"/>
              </a:rPr>
              <a:t>​</a:t>
            </a:r>
          </a:p>
        </p:txBody>
      </p:sp>
      <p:sp>
        <p:nvSpPr>
          <p:cNvPr id="5" name="Rectangle 4">
            <a:extLst>
              <a:ext uri="{FF2B5EF4-FFF2-40B4-BE49-F238E27FC236}">
                <a16:creationId xmlns:a16="http://schemas.microsoft.com/office/drawing/2014/main" id="{B5E944DC-5DA0-B353-925F-D2C2CCF2A9F8}"/>
              </a:ext>
            </a:extLst>
          </p:cNvPr>
          <p:cNvSpPr/>
          <p:nvPr/>
        </p:nvSpPr>
        <p:spPr>
          <a:xfrm>
            <a:off x="2074974" y="3388593"/>
            <a:ext cx="4379485" cy="1421345"/>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pPr algn="ctr"/>
            <a:endParaRPr lang="en-GB" sz="1200" b="1" dirty="0">
              <a:solidFill>
                <a:schemeClr val="tx1"/>
              </a:solidFill>
            </a:endParaRPr>
          </a:p>
          <a:p>
            <a:r>
              <a:rPr lang="en-GB" sz="1100" dirty="0">
                <a:solidFill>
                  <a:schemeClr val="tx1"/>
                </a:solidFill>
              </a:rPr>
              <a:t>Using the skills listed above, children will create a story start. They will also recount their trip to the museum. </a:t>
            </a:r>
            <a:endParaRPr lang="en-GB" sz="1100" dirty="0">
              <a:solidFill>
                <a:schemeClr val="tx1"/>
              </a:solidFill>
              <a:cs typeface="Calibri"/>
            </a:endParaRPr>
          </a:p>
          <a:p>
            <a:pPr algn="ctr"/>
            <a:endParaRPr lang="en-GB" sz="1200" b="1" dirty="0">
              <a:solidFill>
                <a:schemeClr val="tx1"/>
              </a:solidFill>
            </a:endParaRPr>
          </a:p>
        </p:txBody>
      </p:sp>
      <p:sp>
        <p:nvSpPr>
          <p:cNvPr id="7" name="TextBox 6">
            <a:extLst>
              <a:ext uri="{FF2B5EF4-FFF2-40B4-BE49-F238E27FC236}">
                <a16:creationId xmlns:a16="http://schemas.microsoft.com/office/drawing/2014/main" id="{43120602-63D5-1FA8-306F-68C214A07B92}"/>
              </a:ext>
            </a:extLst>
          </p:cNvPr>
          <p:cNvSpPr txBox="1"/>
          <p:nvPr/>
        </p:nvSpPr>
        <p:spPr>
          <a:xfrm>
            <a:off x="2009725" y="5170518"/>
            <a:ext cx="446749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GB" sz="1200" dirty="0">
                <a:cs typeface="Segoe UI"/>
              </a:rPr>
              <a:t>I use a range of phrases </a:t>
            </a:r>
            <a:r>
              <a:rPr lang="en-GB" sz="1200" dirty="0">
                <a:ea typeface="+mn-lt"/>
                <a:cs typeface="+mn-lt"/>
              </a:rPr>
              <a:t>to enhance my sentences</a:t>
            </a:r>
            <a:r>
              <a:rPr lang="en-GB" sz="1200" dirty="0">
                <a:cs typeface="Segoe UI"/>
              </a:rPr>
              <a:t>  (noun phrases, prepositional phrases and adverbial phrases).</a:t>
            </a:r>
            <a:endParaRPr lang="en-US" dirty="0">
              <a:cs typeface="Calibri" panose="020F0502020204030204"/>
            </a:endParaRPr>
          </a:p>
          <a:p>
            <a:pPr marL="171450" indent="-171450">
              <a:buFont typeface="Arial"/>
              <a:buChar char="•"/>
            </a:pPr>
            <a:r>
              <a:rPr lang="en-GB" sz="1200" dirty="0">
                <a:cs typeface="Segoe UI"/>
              </a:rPr>
              <a:t>I  begin to be more specific in my identification of pronouns. </a:t>
            </a:r>
            <a:endParaRPr lang="en-US">
              <a:cs typeface="Calibri" panose="020F0502020204030204"/>
            </a:endParaRPr>
          </a:p>
          <a:p>
            <a:pPr marL="171450" indent="-171450">
              <a:buFont typeface="Arial"/>
              <a:buChar char="•"/>
            </a:pPr>
            <a:r>
              <a:rPr lang="en-GB" sz="1200" dirty="0">
                <a:cs typeface="Segoe UI"/>
              </a:rPr>
              <a:t>I recognise and use a range of tenses, including past progressive (was playing) and past perfect (had played). </a:t>
            </a:r>
            <a:r>
              <a:rPr lang="en-US" sz="1200" dirty="0">
                <a:cs typeface="Segoe UI"/>
              </a:rPr>
              <a:t>​</a:t>
            </a:r>
            <a:endParaRPr lang="en-US">
              <a:cs typeface="Calibri"/>
            </a:endParaRPr>
          </a:p>
          <a:p>
            <a:pPr marL="171450" indent="-171450">
              <a:buFont typeface="Arial"/>
              <a:buChar char="•"/>
            </a:pPr>
            <a:r>
              <a:rPr lang="en-GB" sz="1200" dirty="0">
                <a:cs typeface="Segoe UI"/>
              </a:rPr>
              <a:t>I am increasingly more specific in my language choices. </a:t>
            </a:r>
          </a:p>
          <a:p>
            <a:pPr marL="171450" indent="-171450">
              <a:buFont typeface="Arial"/>
              <a:buChar char="•"/>
            </a:pPr>
            <a:r>
              <a:rPr lang="en-GB" sz="1200" dirty="0">
                <a:cs typeface="Segoe UI"/>
              </a:rPr>
              <a:t>I replicate Morpurgo's vocabulary choices on two levels: firstly,  I use very carefully chosen language to create vivid images. Secondly, with support, I can use some old-fashioned words to help set my work in a different period of time to today. </a:t>
            </a:r>
          </a:p>
        </p:txBody>
      </p:sp>
      <p:sp>
        <p:nvSpPr>
          <p:cNvPr id="15" name="Rectangle 14">
            <a:extLst>
              <a:ext uri="{FF2B5EF4-FFF2-40B4-BE49-F238E27FC236}">
                <a16:creationId xmlns:a16="http://schemas.microsoft.com/office/drawing/2014/main" id="{BC9605E2-4EFD-B947-C567-CD9E53317FC4}"/>
              </a:ext>
            </a:extLst>
          </p:cNvPr>
          <p:cNvSpPr/>
          <p:nvPr/>
        </p:nvSpPr>
        <p:spPr>
          <a:xfrm>
            <a:off x="2011467" y="7153327"/>
            <a:ext cx="4386853" cy="1876252"/>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pPr algn="ctr"/>
            <a:endParaRPr lang="en-GB" sz="1200" b="1" dirty="0">
              <a:solidFill>
                <a:schemeClr val="tx1"/>
              </a:solidFill>
            </a:endParaRPr>
          </a:p>
          <a:p>
            <a:r>
              <a:rPr lang="en-GB" sz="1100" dirty="0">
                <a:solidFill>
                  <a:schemeClr val="tx1"/>
                </a:solidFill>
              </a:rPr>
              <a:t>Re-writing the scene where Bertie says goodbye to his lion gives the children an opportunity to use all of the skills mentioned above. Teachers will be assessing the child’s level of basic accuracy first and their use of phrases. Teachers will consider how the children have absorbed our key vocabulary and the active language choices they have made as well as the topic-specific language discussed in the unit.</a:t>
            </a:r>
            <a:endParaRPr lang="en-GB" sz="1100" dirty="0">
              <a:solidFill>
                <a:schemeClr val="tx1"/>
              </a:solidFill>
              <a:cs typeface="Calibri"/>
            </a:endParaRPr>
          </a:p>
          <a:p>
            <a:pPr algn="ctr"/>
            <a:endParaRPr lang="en-GB" sz="1200" b="1" dirty="0">
              <a:solidFill>
                <a:schemeClr val="tx1"/>
              </a:solidFill>
            </a:endParaRPr>
          </a:p>
        </p:txBody>
      </p:sp>
      <p:pic>
        <p:nvPicPr>
          <p:cNvPr id="8" name="Picture 7">
            <a:extLst>
              <a:ext uri="{FF2B5EF4-FFF2-40B4-BE49-F238E27FC236}">
                <a16:creationId xmlns:a16="http://schemas.microsoft.com/office/drawing/2014/main" id="{5A4E0868-2E50-4526-4846-7755BADF6966}"/>
              </a:ext>
            </a:extLst>
          </p:cNvPr>
          <p:cNvPicPr>
            <a:picLocks noChangeAspect="1"/>
          </p:cNvPicPr>
          <p:nvPr/>
        </p:nvPicPr>
        <p:blipFill>
          <a:blip r:embed="rId4"/>
          <a:stretch>
            <a:fillRect/>
          </a:stretch>
        </p:blipFill>
        <p:spPr>
          <a:xfrm>
            <a:off x="127611" y="2395443"/>
            <a:ext cx="1659263" cy="2504201"/>
          </a:xfrm>
          <a:prstGeom prst="rect">
            <a:avLst/>
          </a:prstGeom>
        </p:spPr>
      </p:pic>
    </p:spTree>
    <p:extLst>
      <p:ext uri="{BB962C8B-B14F-4D97-AF65-F5344CB8AC3E}">
        <p14:creationId xmlns:p14="http://schemas.microsoft.com/office/powerpoint/2010/main" val="336889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4" name="Rectangle 13">
            <a:extLst>
              <a:ext uri="{FF2B5EF4-FFF2-40B4-BE49-F238E27FC236}">
                <a16:creationId xmlns:a16="http://schemas.microsoft.com/office/drawing/2014/main" id="{4ABF4CA8-C98B-F773-6304-75AD5F4D3155}"/>
              </a:ext>
            </a:extLst>
          </p:cNvPr>
          <p:cNvSpPr/>
          <p:nvPr/>
        </p:nvSpPr>
        <p:spPr>
          <a:xfrm>
            <a:off x="95797" y="1165293"/>
            <a:ext cx="1675512" cy="1237663"/>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Year 5</a:t>
            </a:r>
            <a:endParaRPr lang="en-GB" sz="2200" b="1" dirty="0">
              <a:solidFill>
                <a:schemeClr val="tx1"/>
              </a:solidFill>
              <a:cs typeface="Calibri"/>
            </a:endParaRPr>
          </a:p>
          <a:p>
            <a:pPr fontAlgn="base"/>
            <a:r>
              <a:rPr lang="en-GB" sz="1200" dirty="0">
                <a:solidFill>
                  <a:srgbClr val="000000"/>
                </a:solidFill>
              </a:rPr>
              <a:t>Lead Text: Charlie and the Chocolate Factory</a:t>
            </a:r>
            <a:endParaRPr lang="en-GB" sz="1200">
              <a:solidFill>
                <a:srgbClr val="000000"/>
              </a:solidFill>
              <a:cs typeface="Calibri"/>
            </a:endParaRPr>
          </a:p>
          <a:p>
            <a:pPr rtl="0" fontAlgn="base"/>
            <a:endParaRPr lang="en-GB" sz="1200" i="0" dirty="0">
              <a:solidFill>
                <a:srgbClr val="000000"/>
              </a:solidFill>
              <a:effectLst/>
              <a:cs typeface="Calibri"/>
            </a:endParaRPr>
          </a:p>
          <a:p>
            <a:pPr fontAlgn="base"/>
            <a:r>
              <a:rPr lang="en-US" sz="1200" dirty="0">
                <a:solidFill>
                  <a:srgbClr val="000000"/>
                </a:solidFill>
                <a:cs typeface="Calibri"/>
              </a:rPr>
              <a:t>Value: Kindness</a:t>
            </a:r>
          </a:p>
        </p:txBody>
      </p:sp>
      <p:sp>
        <p:nvSpPr>
          <p:cNvPr id="15" name="Rectangle 14">
            <a:extLst>
              <a:ext uri="{FF2B5EF4-FFF2-40B4-BE49-F238E27FC236}">
                <a16:creationId xmlns:a16="http://schemas.microsoft.com/office/drawing/2014/main" id="{3862E00B-E899-38AA-3C46-0EFF272D8211}"/>
              </a:ext>
            </a:extLst>
          </p:cNvPr>
          <p:cNvSpPr/>
          <p:nvPr/>
        </p:nvSpPr>
        <p:spPr>
          <a:xfrm>
            <a:off x="104939" y="5124414"/>
            <a:ext cx="1664303" cy="1116454"/>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Year 6</a:t>
            </a:r>
          </a:p>
          <a:p>
            <a:pPr fontAlgn="base"/>
            <a:r>
              <a:rPr lang="en-GB" sz="1200" dirty="0">
                <a:solidFill>
                  <a:srgbClr val="000000"/>
                </a:solidFill>
              </a:rPr>
              <a:t>Lead Text: Treasure Island</a:t>
            </a:r>
            <a:endParaRPr lang="en-GB" sz="120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Curiosity</a:t>
            </a:r>
            <a:endParaRPr lang="en-GB" sz="1200" i="0">
              <a:solidFill>
                <a:srgbClr val="000000"/>
              </a:solidFill>
              <a:effectLst/>
              <a:cs typeface="Calibri"/>
            </a:endParaRPr>
          </a:p>
        </p:txBody>
      </p:sp>
      <p:pic>
        <p:nvPicPr>
          <p:cNvPr id="2054" name="Picture 6" descr="Charlie and the Chocolate Factory (Charlie Bucket Series Book 1) eBook :  Dahl, Roald, Blake, Quentin: Amazon.co.uk: Kindle Store">
            <a:extLst>
              <a:ext uri="{FF2B5EF4-FFF2-40B4-BE49-F238E27FC236}">
                <a16:creationId xmlns:a16="http://schemas.microsoft.com/office/drawing/2014/main" id="{88140C68-D9A5-DE4B-DD53-6455FE112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2" y="2479012"/>
            <a:ext cx="1678382" cy="20870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Treasure Island: Usborne Classics Retold by Henry Brook">
            <a:extLst>
              <a:ext uri="{FF2B5EF4-FFF2-40B4-BE49-F238E27FC236}">
                <a16:creationId xmlns:a16="http://schemas.microsoft.com/office/drawing/2014/main" id="{B0CD30FB-3D4F-0F5F-8784-6EC7DF7A2C2D}"/>
              </a:ext>
            </a:extLst>
          </p:cNvPr>
          <p:cNvPicPr>
            <a:picLocks noChangeAspect="1"/>
          </p:cNvPicPr>
          <p:nvPr/>
        </p:nvPicPr>
        <p:blipFill>
          <a:blip r:embed="rId4"/>
          <a:srcRect/>
          <a:stretch>
            <a:fillRect/>
          </a:stretch>
        </p:blipFill>
        <p:spPr bwMode="auto">
          <a:xfrm>
            <a:off x="103892" y="6622316"/>
            <a:ext cx="1742426" cy="2648185"/>
          </a:xfrm>
          <a:prstGeom prst="rect">
            <a:avLst/>
          </a:prstGeom>
          <a:noFill/>
          <a:ln w="9525">
            <a:noFill/>
            <a:miter lim="800000"/>
            <a:headEnd/>
            <a:tailEnd/>
          </a:ln>
        </p:spPr>
      </p:pic>
      <p:sp>
        <p:nvSpPr>
          <p:cNvPr id="2" name="TextBox 1">
            <a:extLst>
              <a:ext uri="{FF2B5EF4-FFF2-40B4-BE49-F238E27FC236}">
                <a16:creationId xmlns:a16="http://schemas.microsoft.com/office/drawing/2014/main" id="{54311210-F8B8-D10E-84BA-3A39BCCE3629}"/>
              </a:ext>
            </a:extLst>
          </p:cNvPr>
          <p:cNvSpPr txBox="1"/>
          <p:nvPr/>
        </p:nvSpPr>
        <p:spPr>
          <a:xfrm>
            <a:off x="1900051" y="1168256"/>
            <a:ext cx="468588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200" b="1" dirty="0">
              <a:cs typeface="Segoe UI"/>
            </a:endParaRPr>
          </a:p>
          <a:p>
            <a:pPr marL="171450" indent="-171450">
              <a:buFont typeface="Arial"/>
              <a:buChar char="•"/>
            </a:pPr>
            <a:r>
              <a:rPr lang="en-GB" sz="1200" dirty="0">
                <a:cs typeface="Segoe UI"/>
              </a:rPr>
              <a:t>I understand that the starting point to a well-developed sentence must be an accurate basic sentence. </a:t>
            </a:r>
            <a:endParaRPr lang="en-US">
              <a:cs typeface="Calibri"/>
            </a:endParaRPr>
          </a:p>
          <a:p>
            <a:pPr marL="171450" indent="-171450">
              <a:buFont typeface="Arial"/>
              <a:buChar char="•"/>
            </a:pPr>
            <a:r>
              <a:rPr lang="en-GB" sz="1200" dirty="0">
                <a:cs typeface="Segoe UI"/>
              </a:rPr>
              <a:t>I  consider the choice of verb as an important building block.</a:t>
            </a:r>
            <a:endParaRPr lang="en-US" dirty="0">
              <a:cs typeface="Calibri" panose="020F0502020204030204"/>
            </a:endParaRPr>
          </a:p>
          <a:p>
            <a:pPr marL="171450" indent="-171450">
              <a:buFont typeface="Arial"/>
              <a:buChar char="•"/>
            </a:pPr>
            <a:r>
              <a:rPr lang="en-GB" sz="1200" dirty="0">
                <a:cs typeface="Segoe UI"/>
              </a:rPr>
              <a:t>I use a more ‘grown-up’ thesaurus to support language development. </a:t>
            </a:r>
            <a:endParaRPr lang="en-US">
              <a:cs typeface="Calibri" panose="020F0502020204030204"/>
            </a:endParaRPr>
          </a:p>
          <a:p>
            <a:pPr marL="171450" indent="-171450">
              <a:buFont typeface="Arial"/>
              <a:buChar char="•"/>
            </a:pPr>
            <a:r>
              <a:rPr lang="en-GB" sz="1200" dirty="0">
                <a:cs typeface="Segoe UI"/>
              </a:rPr>
              <a:t>I use full speech punctuation in developing my characters. </a:t>
            </a:r>
          </a:p>
          <a:p>
            <a:pPr marL="171450" indent="-171450">
              <a:buFont typeface="Arial"/>
              <a:buChar char="•"/>
            </a:pPr>
            <a:r>
              <a:rPr lang="en-GB" sz="1200" dirty="0">
                <a:cs typeface="Segoe UI"/>
              </a:rPr>
              <a:t>I avoid a speech ‘tennis match’ between characters and only use speech when it is purposeful and has an impact on the narrative. </a:t>
            </a:r>
            <a:endParaRPr lang="en-US">
              <a:cs typeface="Calibri" panose="020F0502020204030204"/>
            </a:endParaRPr>
          </a:p>
          <a:p>
            <a:pPr marL="171450" indent="-171450">
              <a:buFont typeface="Arial"/>
              <a:buChar char="•"/>
            </a:pPr>
            <a:r>
              <a:rPr lang="en-GB" sz="1200" dirty="0">
                <a:cs typeface="Segoe UI"/>
              </a:rPr>
              <a:t>I create a powerful reported clause to add value to the direct speech.</a:t>
            </a:r>
            <a:endParaRPr lang="en-US" sz="1200" dirty="0">
              <a:cs typeface="Segoe UI"/>
            </a:endParaRPr>
          </a:p>
        </p:txBody>
      </p:sp>
      <p:sp>
        <p:nvSpPr>
          <p:cNvPr id="3" name="Rectangle 2">
            <a:extLst>
              <a:ext uri="{FF2B5EF4-FFF2-40B4-BE49-F238E27FC236}">
                <a16:creationId xmlns:a16="http://schemas.microsoft.com/office/drawing/2014/main" id="{01429A35-9A4C-A53A-4654-C3ACA62A6B40}"/>
              </a:ext>
            </a:extLst>
          </p:cNvPr>
          <p:cNvSpPr/>
          <p:nvPr/>
        </p:nvSpPr>
        <p:spPr>
          <a:xfrm>
            <a:off x="2070107" y="2983487"/>
            <a:ext cx="4517229" cy="1640223"/>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pPr algn="ctr"/>
            <a:endParaRPr lang="en-GB" sz="1200" b="1" dirty="0">
              <a:solidFill>
                <a:schemeClr val="tx1"/>
              </a:solidFill>
            </a:endParaRPr>
          </a:p>
          <a:p>
            <a:r>
              <a:rPr lang="en-GB" sz="1100" dirty="0">
                <a:solidFill>
                  <a:srgbClr val="000000"/>
                </a:solidFill>
                <a:cs typeface="Times New Roman"/>
              </a:rPr>
              <a:t>Throughout this English unit, a key focus will be to understand how Dahl makes his character descriptions so successful. To assess the children’s writing skills children will be write a developed piece of work that describes Charlie’s reaction to the glass elevator at the end of the story. Your child will try to capture the awe and wonder of this scene and describe in great detail Charlie’s reaction. The direct speech and interaction between characters that develops the scene should be a key feature of this piece of work.</a:t>
            </a:r>
            <a:endParaRPr lang="en-GB" sz="1100" dirty="0">
              <a:solidFill>
                <a:schemeClr val="tx1"/>
              </a:solidFill>
            </a:endParaRPr>
          </a:p>
        </p:txBody>
      </p:sp>
      <p:sp>
        <p:nvSpPr>
          <p:cNvPr id="4" name="TextBox 3">
            <a:extLst>
              <a:ext uri="{FF2B5EF4-FFF2-40B4-BE49-F238E27FC236}">
                <a16:creationId xmlns:a16="http://schemas.microsoft.com/office/drawing/2014/main" id="{238A77AA-E46D-2D1C-E4B6-CE1D622FF210}"/>
              </a:ext>
            </a:extLst>
          </p:cNvPr>
          <p:cNvSpPr txBox="1"/>
          <p:nvPr/>
        </p:nvSpPr>
        <p:spPr>
          <a:xfrm>
            <a:off x="1944036" y="5081644"/>
            <a:ext cx="466325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GB" sz="1200" dirty="0">
                <a:cs typeface="Segoe UI"/>
              </a:rPr>
              <a:t>I identify, replicate and explore the author’s use of clause structure to develop my own sentence construction. </a:t>
            </a:r>
            <a:endParaRPr lang="en-US" dirty="0">
              <a:cs typeface="Calibri" panose="020F0502020204030204"/>
            </a:endParaRPr>
          </a:p>
          <a:p>
            <a:pPr marL="171450" indent="-171450">
              <a:buFont typeface="Arial"/>
              <a:buChar char="•"/>
            </a:pPr>
            <a:r>
              <a:rPr lang="en-GB" sz="1200" dirty="0">
                <a:cs typeface="Segoe UI"/>
              </a:rPr>
              <a:t>I use more complex and adventurous sentence construction and am confident to ‘play’ with my sentences by moving the order of clauses. </a:t>
            </a:r>
            <a:endParaRPr lang="en-US" dirty="0">
              <a:cs typeface="Calibri" panose="020F0502020204030204"/>
            </a:endParaRPr>
          </a:p>
          <a:p>
            <a:pPr marL="171450" indent="-171450">
              <a:buFont typeface="Arial"/>
              <a:buChar char="•"/>
            </a:pPr>
            <a:r>
              <a:rPr lang="en-GB" sz="1200" dirty="0">
                <a:cs typeface="Segoe UI"/>
              </a:rPr>
              <a:t>I can say what difference moving a clause makes to the reader’s experience. </a:t>
            </a:r>
            <a:endParaRPr lang="en-US" dirty="0">
              <a:cs typeface="Calibri"/>
            </a:endParaRPr>
          </a:p>
          <a:p>
            <a:pPr marL="171450" indent="-171450">
              <a:buFont typeface="Arial"/>
              <a:buChar char="•"/>
            </a:pPr>
            <a:r>
              <a:rPr lang="en-GB" sz="1200" dirty="0">
                <a:cs typeface="Segoe UI"/>
              </a:rPr>
              <a:t>I continue to become more secure with sentence punctuation.</a:t>
            </a:r>
            <a:r>
              <a:rPr lang="en-US" sz="1200" dirty="0">
                <a:cs typeface="Segoe UI"/>
              </a:rPr>
              <a:t>​</a:t>
            </a:r>
            <a:endParaRPr lang="en-US">
              <a:cs typeface="Calibri"/>
            </a:endParaRPr>
          </a:p>
          <a:p>
            <a:pPr marL="171450" indent="-171450">
              <a:buFont typeface="Arial"/>
              <a:buChar char="•"/>
            </a:pPr>
            <a:r>
              <a:rPr lang="en-GB" sz="1200" dirty="0">
                <a:cs typeface="Segoe UI"/>
              </a:rPr>
              <a:t>​I use modal verbs (and auxiliary verbs) for simple and progressive tenses as well as sentences of possibility (would, could, should, might, must…)</a:t>
            </a:r>
            <a:r>
              <a:rPr lang="en-US" sz="1200" dirty="0">
                <a:cs typeface="Segoe UI"/>
              </a:rPr>
              <a:t>​.</a:t>
            </a:r>
          </a:p>
          <a:p>
            <a:pPr marL="171450" indent="-171450">
              <a:buFont typeface="Arial"/>
              <a:buChar char="•"/>
            </a:pPr>
            <a:r>
              <a:rPr lang="en-GB" sz="1200" dirty="0">
                <a:cs typeface="Segoe UI"/>
              </a:rPr>
              <a:t>​I spell patterns _Ible/_able, _</a:t>
            </a:r>
            <a:r>
              <a:rPr lang="en-GB" sz="1200" dirty="0" err="1">
                <a:cs typeface="Segoe UI"/>
              </a:rPr>
              <a:t>Ibly</a:t>
            </a:r>
            <a:r>
              <a:rPr lang="en-GB" sz="1200" dirty="0">
                <a:cs typeface="Segoe UI"/>
              </a:rPr>
              <a:t>/_ably and spellings containing _fer</a:t>
            </a:r>
            <a:r>
              <a:rPr lang="en-US" sz="1200" dirty="0">
                <a:cs typeface="Segoe UI"/>
              </a:rPr>
              <a:t>​.</a:t>
            </a:r>
          </a:p>
        </p:txBody>
      </p:sp>
      <p:sp>
        <p:nvSpPr>
          <p:cNvPr id="5" name="Rectangle 4">
            <a:extLst>
              <a:ext uri="{FF2B5EF4-FFF2-40B4-BE49-F238E27FC236}">
                <a16:creationId xmlns:a16="http://schemas.microsoft.com/office/drawing/2014/main" id="{D1D79DFD-FEB3-856D-29B7-1AB285608A7B}"/>
              </a:ext>
            </a:extLst>
          </p:cNvPr>
          <p:cNvSpPr/>
          <p:nvPr/>
        </p:nvSpPr>
        <p:spPr>
          <a:xfrm>
            <a:off x="2001048" y="7441114"/>
            <a:ext cx="4591586" cy="2216908"/>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endParaRPr lang="en-GB" sz="1100" dirty="0">
              <a:solidFill>
                <a:schemeClr val="tx1"/>
              </a:solidFill>
            </a:endParaRPr>
          </a:p>
          <a:p>
            <a:r>
              <a:rPr lang="en-GB" sz="1100" dirty="0">
                <a:solidFill>
                  <a:schemeClr val="tx1"/>
                </a:solidFill>
              </a:rPr>
              <a:t>Children will develop skills in extended story writing with a focus on how authors use clause construction to add detail; little added details help to engage their reader. We will also aim to enrich the children’s vocabulary so that their written language sounds correct to the task and the genre. It sounds so much better to say, ‘Jim heaved himself up the rigging,’ than ‘Jim went up the rope’!</a:t>
            </a:r>
          </a:p>
          <a:p>
            <a:endParaRPr lang="en-GB" sz="1100" dirty="0">
              <a:solidFill>
                <a:schemeClr val="tx1"/>
              </a:solidFill>
            </a:endParaRPr>
          </a:p>
          <a:p>
            <a:r>
              <a:rPr lang="en-GB" sz="1100" dirty="0">
                <a:solidFill>
                  <a:schemeClr val="tx1"/>
                </a:solidFill>
              </a:rPr>
              <a:t>A diary extract will be written by the children to show the correct use of tenses. Diaries are naturally written in different tenses, including past, present and conditional tenses and this task presents the perfect opportunity to unpick our use of verbs. </a:t>
            </a:r>
          </a:p>
        </p:txBody>
      </p:sp>
    </p:spTree>
    <p:extLst>
      <p:ext uri="{BB962C8B-B14F-4D97-AF65-F5344CB8AC3E}">
        <p14:creationId xmlns:p14="http://schemas.microsoft.com/office/powerpoint/2010/main" val="3797423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1437</Words>
  <Application>Microsoft Office PowerPoint</Application>
  <PresentationFormat>A4 Paper (210x297 mm)</PresentationFormat>
  <Paragraphs>126</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Narrow</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674</cp:revision>
  <cp:lastPrinted>2022-12-01T12:26:52Z</cp:lastPrinted>
  <dcterms:created xsi:type="dcterms:W3CDTF">2020-04-17T10:06:09Z</dcterms:created>
  <dcterms:modified xsi:type="dcterms:W3CDTF">2024-07-15T11:32:17Z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