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EDE1"/>
    <a:srgbClr val="1D795D"/>
    <a:srgbClr val="C8EED1"/>
    <a:srgbClr val="D7FDF0"/>
    <a:srgbClr val="088E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29" y="-6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CFF3-4FF3-0081-2882-2FA7059170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FAF1B8-7380-8115-403B-BC4FB6F29E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61C0E68-907E-684B-2312-D626CB131CE8}"/>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5" name="Footer Placeholder 4">
            <a:extLst>
              <a:ext uri="{FF2B5EF4-FFF2-40B4-BE49-F238E27FC236}">
                <a16:creationId xmlns:a16="http://schemas.microsoft.com/office/drawing/2014/main" id="{919641E8-F59C-DD34-887B-BB992AFBB7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D15999-E359-43DA-E48E-6792877625DA}"/>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4011099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6DBED-D934-F7C6-C777-E11C9A54AB9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EBAA7B-6993-4DFD-C399-396CF68093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F4B07F-6EE7-42D5-A882-0BF3D74FA7CF}"/>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5" name="Footer Placeholder 4">
            <a:extLst>
              <a:ext uri="{FF2B5EF4-FFF2-40B4-BE49-F238E27FC236}">
                <a16:creationId xmlns:a16="http://schemas.microsoft.com/office/drawing/2014/main" id="{1EE3EC3F-5263-2E2A-AC3C-15AE015F5E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770470-D5E3-E44D-7402-72A517D1F6F6}"/>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134644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BF0E9C-E020-8DF7-4290-FB409691BA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FDF22B-6346-409D-2273-1BAA119D8B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85AACF-05E8-F826-16FD-35AA8B5B3BF8}"/>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5" name="Footer Placeholder 4">
            <a:extLst>
              <a:ext uri="{FF2B5EF4-FFF2-40B4-BE49-F238E27FC236}">
                <a16:creationId xmlns:a16="http://schemas.microsoft.com/office/drawing/2014/main" id="{9101CE9D-F9B6-C963-5E14-071FE1C382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CAD327-6880-8695-C82B-3832176B226E}"/>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417081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27BD5-59E6-2908-29D8-66662F7700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652FA35-5ABD-3107-13AC-67B7EF5565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7FBB83-9ECC-02C4-9968-9886998B6FBE}"/>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5" name="Footer Placeholder 4">
            <a:extLst>
              <a:ext uri="{FF2B5EF4-FFF2-40B4-BE49-F238E27FC236}">
                <a16:creationId xmlns:a16="http://schemas.microsoft.com/office/drawing/2014/main" id="{39E31F1C-BA13-C9F8-4E86-50AD18525C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31D29A-8BA8-C6E9-8FED-1CBC2FEBB2C7}"/>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54237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DEA7A-A990-F2EA-3C0F-A7A1171A9B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A54B99-4DC9-B96E-4155-E536CEA146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7BC9A6-B9D8-8104-F4BD-B15AA6C6D94A}"/>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5" name="Footer Placeholder 4">
            <a:extLst>
              <a:ext uri="{FF2B5EF4-FFF2-40B4-BE49-F238E27FC236}">
                <a16:creationId xmlns:a16="http://schemas.microsoft.com/office/drawing/2014/main" id="{660E020F-3D7A-2DF5-B460-4872ED6411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0D5197-E7D9-E228-53FF-18C65C0503D0}"/>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2759917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A3DF7-C6A6-4614-CA07-C8827F4EB1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8D5A28-A64E-7CA4-F572-6891074150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5680F25-FEA4-A74A-5157-4423D564D6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B31C49-7702-3551-9C2E-BA0E3F297762}"/>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6" name="Footer Placeholder 5">
            <a:extLst>
              <a:ext uri="{FF2B5EF4-FFF2-40B4-BE49-F238E27FC236}">
                <a16:creationId xmlns:a16="http://schemas.microsoft.com/office/drawing/2014/main" id="{B0E0A59E-5C64-3DEA-CF47-9D42E8CA78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2B94DD-4F40-B585-1F4D-1D04E815B75D}"/>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50139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370D-22D7-6BA3-79D9-3C9011EF640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E478E2-F3D4-9A26-CDE9-624C025E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78F9DF-43EC-716B-A85E-DAFE8C027EC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DE15283-9506-8AE1-B345-28EF96FE8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3AAED2-6DA9-6104-0667-472B3E5021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5A02EE0-042E-1923-1246-D094A9450DA9}"/>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8" name="Footer Placeholder 7">
            <a:extLst>
              <a:ext uri="{FF2B5EF4-FFF2-40B4-BE49-F238E27FC236}">
                <a16:creationId xmlns:a16="http://schemas.microsoft.com/office/drawing/2014/main" id="{49279168-9AE2-4A5D-7CCD-64C0685A53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9CEBE48-F78E-15D6-47F4-854759321778}"/>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2883339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AEED9-BA99-91F0-180F-1B50164936E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889377-8EF9-4DFE-E782-502162983D83}"/>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4" name="Footer Placeholder 3">
            <a:extLst>
              <a:ext uri="{FF2B5EF4-FFF2-40B4-BE49-F238E27FC236}">
                <a16:creationId xmlns:a16="http://schemas.microsoft.com/office/drawing/2014/main" id="{8EE27234-FE93-4047-96E0-84C520C5E12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2B575C0-7B6D-FB57-0682-B8B0B6E8651A}"/>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1006045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1FD63C-0FE4-BE6D-1476-F9C765703C86}"/>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3" name="Footer Placeholder 2">
            <a:extLst>
              <a:ext uri="{FF2B5EF4-FFF2-40B4-BE49-F238E27FC236}">
                <a16:creationId xmlns:a16="http://schemas.microsoft.com/office/drawing/2014/main" id="{AE69F64F-78EE-B3C1-10AD-3E4224844AA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D58787A-74DC-6C5D-02C0-109603A9D7F5}"/>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86264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FC134-A0ED-3321-3719-A67ABEBFD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B64048A-E0AF-AEFD-B20C-1713CD6B9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73A5E0-4F32-7AAF-961D-13B0D29BCA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00304-2BE5-5279-60E7-02D3099E08D9}"/>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6" name="Footer Placeholder 5">
            <a:extLst>
              <a:ext uri="{FF2B5EF4-FFF2-40B4-BE49-F238E27FC236}">
                <a16:creationId xmlns:a16="http://schemas.microsoft.com/office/drawing/2014/main" id="{AB443BF6-6206-3583-6257-D39F2CDE3E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87031A-066E-253C-EA3C-8764301C2BFE}"/>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3931506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1CBA3-6BA8-9B23-6B13-2992994589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D5A14D-C690-1FF6-7948-BCD6A598DA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5DEFE94-E143-1E6B-EC45-89DE38F23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A63E73-42D8-4BCC-0BEB-128170425190}"/>
              </a:ext>
            </a:extLst>
          </p:cNvPr>
          <p:cNvSpPr>
            <a:spLocks noGrp="1"/>
          </p:cNvSpPr>
          <p:nvPr>
            <p:ph type="dt" sz="half" idx="10"/>
          </p:nvPr>
        </p:nvSpPr>
        <p:spPr/>
        <p:txBody>
          <a:bodyPr/>
          <a:lstStyle/>
          <a:p>
            <a:fld id="{550E45F6-1C3F-4401-A590-A1BAF2039395}" type="datetimeFigureOut">
              <a:rPr lang="en-GB" smtClean="0"/>
              <a:t>22/06/2023</a:t>
            </a:fld>
            <a:endParaRPr lang="en-GB"/>
          </a:p>
        </p:txBody>
      </p:sp>
      <p:sp>
        <p:nvSpPr>
          <p:cNvPr id="6" name="Footer Placeholder 5">
            <a:extLst>
              <a:ext uri="{FF2B5EF4-FFF2-40B4-BE49-F238E27FC236}">
                <a16:creationId xmlns:a16="http://schemas.microsoft.com/office/drawing/2014/main" id="{358A1E50-D55B-2E11-7242-ED1DB9A63E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438979-1BFD-BDE9-91EC-2E262E3802BC}"/>
              </a:ext>
            </a:extLst>
          </p:cNvPr>
          <p:cNvSpPr>
            <a:spLocks noGrp="1"/>
          </p:cNvSpPr>
          <p:nvPr>
            <p:ph type="sldNum" sz="quarter" idx="12"/>
          </p:nvPr>
        </p:nvSpPr>
        <p:spPr/>
        <p:txBody>
          <a:bodyPr/>
          <a:lstStyle/>
          <a:p>
            <a:fld id="{1B973E31-10DC-414C-9F0D-D58B82EF64B2}" type="slidenum">
              <a:rPr lang="en-GB" smtClean="0"/>
              <a:t>‹#›</a:t>
            </a:fld>
            <a:endParaRPr lang="en-GB"/>
          </a:p>
        </p:txBody>
      </p:sp>
    </p:spTree>
    <p:extLst>
      <p:ext uri="{BB962C8B-B14F-4D97-AF65-F5344CB8AC3E}">
        <p14:creationId xmlns:p14="http://schemas.microsoft.com/office/powerpoint/2010/main" val="1111758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5C90F2-C1EE-517C-DA98-8537C4E13B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CCBE79-2307-E984-01F1-0C90A93079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349B1E-36E1-F3D9-BFA3-3AC0BE24A8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E45F6-1C3F-4401-A590-A1BAF2039395}" type="datetimeFigureOut">
              <a:rPr lang="en-GB" smtClean="0"/>
              <a:t>22/06/2023</a:t>
            </a:fld>
            <a:endParaRPr lang="en-GB"/>
          </a:p>
        </p:txBody>
      </p:sp>
      <p:sp>
        <p:nvSpPr>
          <p:cNvPr id="5" name="Footer Placeholder 4">
            <a:extLst>
              <a:ext uri="{FF2B5EF4-FFF2-40B4-BE49-F238E27FC236}">
                <a16:creationId xmlns:a16="http://schemas.microsoft.com/office/drawing/2014/main" id="{C96354C0-654D-F189-DF2A-C27B575040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C06C56F-5063-7A0C-93A8-19C19EC4C1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73E31-10DC-414C-9F0D-D58B82EF64B2}" type="slidenum">
              <a:rPr lang="en-GB" smtClean="0"/>
              <a:t>‹#›</a:t>
            </a:fld>
            <a:endParaRPr lang="en-GB"/>
          </a:p>
        </p:txBody>
      </p:sp>
    </p:spTree>
    <p:extLst>
      <p:ext uri="{BB962C8B-B14F-4D97-AF65-F5344CB8AC3E}">
        <p14:creationId xmlns:p14="http://schemas.microsoft.com/office/powerpoint/2010/main" val="3801982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91575E24-3293-22ED-E27B-04131DDC0F36}"/>
              </a:ext>
            </a:extLst>
          </p:cNvPr>
          <p:cNvGraphicFramePr>
            <a:graphicFrameLocks noGrp="1"/>
          </p:cNvGraphicFramePr>
          <p:nvPr>
            <p:extLst>
              <p:ext uri="{D42A27DB-BD31-4B8C-83A1-F6EECF244321}">
                <p14:modId xmlns:p14="http://schemas.microsoft.com/office/powerpoint/2010/main" val="2077744674"/>
              </p:ext>
            </p:extLst>
          </p:nvPr>
        </p:nvGraphicFramePr>
        <p:xfrm>
          <a:off x="118241" y="1136341"/>
          <a:ext cx="11733448" cy="5513033"/>
        </p:xfrm>
        <a:graphic>
          <a:graphicData uri="http://schemas.openxmlformats.org/drawingml/2006/table">
            <a:tbl>
              <a:tblPr firstRow="1" bandRow="1">
                <a:tableStyleId>{5C22544A-7EE6-4342-B048-85BDC9FD1C3A}</a:tableStyleId>
              </a:tblPr>
              <a:tblGrid>
                <a:gridCol w="1380132">
                  <a:extLst>
                    <a:ext uri="{9D8B030D-6E8A-4147-A177-3AD203B41FA5}">
                      <a16:colId xmlns:a16="http://schemas.microsoft.com/office/drawing/2014/main" val="1983343536"/>
                    </a:ext>
                  </a:extLst>
                </a:gridCol>
                <a:gridCol w="1660213">
                  <a:extLst>
                    <a:ext uri="{9D8B030D-6E8A-4147-A177-3AD203B41FA5}">
                      <a16:colId xmlns:a16="http://schemas.microsoft.com/office/drawing/2014/main" val="388789219"/>
                    </a:ext>
                  </a:extLst>
                </a:gridCol>
                <a:gridCol w="1438340">
                  <a:extLst>
                    <a:ext uri="{9D8B030D-6E8A-4147-A177-3AD203B41FA5}">
                      <a16:colId xmlns:a16="http://schemas.microsoft.com/office/drawing/2014/main" val="441635479"/>
                    </a:ext>
                  </a:extLst>
                </a:gridCol>
                <a:gridCol w="1459361">
                  <a:extLst>
                    <a:ext uri="{9D8B030D-6E8A-4147-A177-3AD203B41FA5}">
                      <a16:colId xmlns:a16="http://schemas.microsoft.com/office/drawing/2014/main" val="2875378548"/>
                    </a:ext>
                  </a:extLst>
                </a:gridCol>
                <a:gridCol w="1448851">
                  <a:extLst>
                    <a:ext uri="{9D8B030D-6E8A-4147-A177-3AD203B41FA5}">
                      <a16:colId xmlns:a16="http://schemas.microsoft.com/office/drawing/2014/main" val="1592451137"/>
                    </a:ext>
                  </a:extLst>
                </a:gridCol>
                <a:gridCol w="1448851">
                  <a:extLst>
                    <a:ext uri="{9D8B030D-6E8A-4147-A177-3AD203B41FA5}">
                      <a16:colId xmlns:a16="http://schemas.microsoft.com/office/drawing/2014/main" val="995346645"/>
                    </a:ext>
                  </a:extLst>
                </a:gridCol>
                <a:gridCol w="1448851">
                  <a:extLst>
                    <a:ext uri="{9D8B030D-6E8A-4147-A177-3AD203B41FA5}">
                      <a16:colId xmlns:a16="http://schemas.microsoft.com/office/drawing/2014/main" val="3536993760"/>
                    </a:ext>
                  </a:extLst>
                </a:gridCol>
                <a:gridCol w="1448849">
                  <a:extLst>
                    <a:ext uri="{9D8B030D-6E8A-4147-A177-3AD203B41FA5}">
                      <a16:colId xmlns:a16="http://schemas.microsoft.com/office/drawing/2014/main" val="1261365547"/>
                    </a:ext>
                  </a:extLst>
                </a:gridCol>
              </a:tblGrid>
              <a:tr h="358041">
                <a:tc>
                  <a:txBody>
                    <a:bodyPr/>
                    <a:lstStyle/>
                    <a:p>
                      <a:endParaRPr lang="en-GB" sz="1100" dirty="0">
                        <a:solidFill>
                          <a:schemeClr val="tx1"/>
                        </a:solidFill>
                      </a:endParaRPr>
                    </a:p>
                  </a:txBody>
                  <a:tcPr>
                    <a:solidFill>
                      <a:schemeClr val="tx2">
                        <a:lumMod val="20000"/>
                        <a:lumOff val="80000"/>
                      </a:schemeClr>
                    </a:solidFill>
                  </a:tcPr>
                </a:tc>
                <a:tc>
                  <a:txBody>
                    <a:bodyPr/>
                    <a:lstStyle/>
                    <a:p>
                      <a:pPr algn="ctr"/>
                      <a:r>
                        <a:rPr lang="en-GB" sz="1600" dirty="0">
                          <a:solidFill>
                            <a:schemeClr val="tx1"/>
                          </a:solidFill>
                        </a:rPr>
                        <a:t>YR</a:t>
                      </a:r>
                    </a:p>
                  </a:txBody>
                  <a:tcPr>
                    <a:solidFill>
                      <a:schemeClr val="tx2">
                        <a:lumMod val="20000"/>
                        <a:lumOff val="80000"/>
                      </a:schemeClr>
                    </a:solidFill>
                  </a:tcPr>
                </a:tc>
                <a:tc>
                  <a:txBody>
                    <a:bodyPr/>
                    <a:lstStyle/>
                    <a:p>
                      <a:pPr algn="ctr"/>
                      <a:r>
                        <a:rPr lang="en-GB" sz="1600" dirty="0">
                          <a:solidFill>
                            <a:schemeClr val="tx1"/>
                          </a:solidFill>
                        </a:rPr>
                        <a:t>Y1</a:t>
                      </a:r>
                    </a:p>
                  </a:txBody>
                  <a:tcPr>
                    <a:solidFill>
                      <a:schemeClr val="tx2">
                        <a:lumMod val="20000"/>
                        <a:lumOff val="80000"/>
                      </a:schemeClr>
                    </a:solidFill>
                  </a:tcPr>
                </a:tc>
                <a:tc>
                  <a:txBody>
                    <a:bodyPr/>
                    <a:lstStyle/>
                    <a:p>
                      <a:pPr algn="ctr"/>
                      <a:r>
                        <a:rPr lang="en-GB" sz="1600" dirty="0">
                          <a:solidFill>
                            <a:schemeClr val="tx1"/>
                          </a:solidFill>
                        </a:rPr>
                        <a:t>Y2</a:t>
                      </a:r>
                    </a:p>
                  </a:txBody>
                  <a:tcPr>
                    <a:solidFill>
                      <a:schemeClr val="tx2">
                        <a:lumMod val="20000"/>
                        <a:lumOff val="80000"/>
                      </a:schemeClr>
                    </a:solidFill>
                  </a:tcPr>
                </a:tc>
                <a:tc>
                  <a:txBody>
                    <a:bodyPr/>
                    <a:lstStyle/>
                    <a:p>
                      <a:pPr algn="ctr"/>
                      <a:r>
                        <a:rPr lang="en-GB" sz="1600" dirty="0">
                          <a:solidFill>
                            <a:schemeClr val="tx1"/>
                          </a:solidFill>
                        </a:rPr>
                        <a:t>Y3</a:t>
                      </a:r>
                    </a:p>
                  </a:txBody>
                  <a:tcPr>
                    <a:solidFill>
                      <a:schemeClr val="tx2">
                        <a:lumMod val="20000"/>
                        <a:lumOff val="80000"/>
                      </a:schemeClr>
                    </a:solidFill>
                  </a:tcPr>
                </a:tc>
                <a:tc>
                  <a:txBody>
                    <a:bodyPr/>
                    <a:lstStyle/>
                    <a:p>
                      <a:pPr algn="ctr"/>
                      <a:r>
                        <a:rPr lang="en-GB" sz="1600" dirty="0">
                          <a:solidFill>
                            <a:schemeClr val="tx1"/>
                          </a:solidFill>
                        </a:rPr>
                        <a:t>Y4</a:t>
                      </a:r>
                    </a:p>
                  </a:txBody>
                  <a:tcPr>
                    <a:solidFill>
                      <a:schemeClr val="tx2">
                        <a:lumMod val="20000"/>
                        <a:lumOff val="80000"/>
                      </a:schemeClr>
                    </a:solidFill>
                  </a:tcPr>
                </a:tc>
                <a:tc>
                  <a:txBody>
                    <a:bodyPr/>
                    <a:lstStyle/>
                    <a:p>
                      <a:pPr algn="ctr"/>
                      <a:r>
                        <a:rPr lang="en-GB" sz="1600" dirty="0">
                          <a:solidFill>
                            <a:schemeClr val="tx1"/>
                          </a:solidFill>
                        </a:rPr>
                        <a:t>Y5</a:t>
                      </a:r>
                    </a:p>
                  </a:txBody>
                  <a:tcPr>
                    <a:solidFill>
                      <a:schemeClr val="tx2">
                        <a:lumMod val="20000"/>
                        <a:lumOff val="80000"/>
                      </a:schemeClr>
                    </a:solidFill>
                  </a:tcPr>
                </a:tc>
                <a:tc>
                  <a:txBody>
                    <a:bodyPr/>
                    <a:lstStyle/>
                    <a:p>
                      <a:pPr algn="ctr"/>
                      <a:r>
                        <a:rPr lang="en-GB" sz="1600" dirty="0">
                          <a:solidFill>
                            <a:schemeClr val="tx1"/>
                          </a:solidFill>
                        </a:rPr>
                        <a:t>Y6</a:t>
                      </a:r>
                    </a:p>
                  </a:txBody>
                  <a:tcPr>
                    <a:solidFill>
                      <a:schemeClr val="tx2">
                        <a:lumMod val="20000"/>
                        <a:lumOff val="80000"/>
                      </a:schemeClr>
                    </a:solidFill>
                  </a:tcPr>
                </a:tc>
                <a:extLst>
                  <a:ext uri="{0D108BD9-81ED-4DB2-BD59-A6C34878D82A}">
                    <a16:rowId xmlns:a16="http://schemas.microsoft.com/office/drawing/2014/main" val="2337114983"/>
                  </a:ext>
                </a:extLst>
              </a:tr>
              <a:tr h="2287718">
                <a:tc>
                  <a:txBody>
                    <a:bodyPr/>
                    <a:lstStyle/>
                    <a:p>
                      <a:r>
                        <a:rPr lang="en-GB" sz="1800" b="1" dirty="0">
                          <a:solidFill>
                            <a:schemeClr val="tx1"/>
                          </a:solidFill>
                        </a:rPr>
                        <a:t>Decoding and Phonics</a:t>
                      </a:r>
                    </a:p>
                  </a:txBody>
                  <a:tcPr>
                    <a:solidFill>
                      <a:schemeClr val="tx2">
                        <a:lumMod val="20000"/>
                        <a:lumOff val="80000"/>
                      </a:schemeClr>
                    </a:solidFill>
                  </a:tcPr>
                </a:tc>
                <a:tc>
                  <a:txBody>
                    <a:bodyPr/>
                    <a:lstStyle/>
                    <a:p>
                      <a:r>
                        <a:rPr lang="en-US" sz="800" dirty="0"/>
                        <a:t>Read individual letters by saying the sounds for them. Blend sounds into words, so that they can read short words made up of letter/sound correspondences. Read some letter groups that each represent one sound and say sounds for them. Read simple phrases and sentences made up of words with known letter-sound correspondences and, where necessary, a few exception words.</a:t>
                      </a:r>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Read accurately by blending the sounds in words that contain the common graphemes for all 40+ phonemes.</a:t>
                      </a:r>
                    </a:p>
                    <a:p>
                      <a:r>
                        <a:rPr lang="en-GB" sz="800" kern="1200" dirty="0">
                          <a:solidFill>
                            <a:schemeClr val="dk1"/>
                          </a:solidFill>
                          <a:effectLst/>
                          <a:latin typeface="+mn-lt"/>
                          <a:ea typeface="+mn-ea"/>
                          <a:cs typeface="+mn-cs"/>
                        </a:rPr>
                        <a:t>Read accurately some words of two or more syllables that contain the same grapheme-phoneme correspondences (GPCs).</a:t>
                      </a:r>
                      <a:endParaRPr lang="en-GB" sz="800" dirty="0">
                        <a:solidFill>
                          <a:schemeClr val="tx1"/>
                        </a:solidFill>
                      </a:endParaRPr>
                    </a:p>
                  </a:txBody>
                  <a:tcPr>
                    <a:solidFill>
                      <a:schemeClr val="bg1">
                        <a:lumMod val="95000"/>
                      </a:schemeClr>
                    </a:solidFill>
                  </a:tcPr>
                </a:tc>
                <a:tc>
                  <a:txBody>
                    <a:bodyPr/>
                    <a:lstStyle/>
                    <a:p>
                      <a:r>
                        <a:rPr lang="en-US" sz="800" dirty="0"/>
                        <a:t>To continue to apply phonic knowledge and skills as the route to decode words until automatic decoding has become embedded, and reading is fluent. To read accurately by blending the sounds in words that contain the graphemes taught so far, especially </a:t>
                      </a:r>
                      <a:r>
                        <a:rPr lang="en-US" sz="800" dirty="0" err="1"/>
                        <a:t>recognising</a:t>
                      </a:r>
                      <a:r>
                        <a:rPr lang="en-US" sz="800" dirty="0"/>
                        <a:t> alternative sounds for graphemes. To accurately read most words of two or more syllables. To read most words containing common suffixes.</a:t>
                      </a:r>
                      <a:endParaRPr lang="en-GB" sz="800" dirty="0">
                        <a:solidFill>
                          <a:schemeClr val="tx1"/>
                        </a:solidFill>
                      </a:endParaRPr>
                    </a:p>
                  </a:txBody>
                  <a:tcPr>
                    <a:solidFill>
                      <a:schemeClr val="bg1">
                        <a:lumMod val="95000"/>
                      </a:schemeClr>
                    </a:solidFill>
                  </a:tcPr>
                </a:tc>
                <a:tc>
                  <a:txBody>
                    <a:bodyPr/>
                    <a:lstStyle/>
                    <a:p>
                      <a:r>
                        <a:rPr lang="en-US" sz="800" dirty="0"/>
                        <a:t>To use their phonic knowledge to decode quickly and accurately (may still need support to read longer unknown words). To apply their growing knowledge of root words and prefixes, including in-, im-,il-,</a:t>
                      </a:r>
                      <a:r>
                        <a:rPr lang="en-US" sz="800" dirty="0" err="1"/>
                        <a:t>ir</a:t>
                      </a:r>
                      <a:r>
                        <a:rPr lang="en-US" sz="800" dirty="0"/>
                        <a:t>-,dis-,mis-, un-,re- ,sub-, inter-,super-, anti and auto-to begin to read aloud. To apply their growing knowledge of root words and suffixes/word endings, including _</a:t>
                      </a:r>
                      <a:r>
                        <a:rPr lang="en-US" sz="800" dirty="0" err="1"/>
                        <a:t>ation</a:t>
                      </a:r>
                      <a:r>
                        <a:rPr lang="en-US" sz="800" dirty="0"/>
                        <a:t>,_</a:t>
                      </a:r>
                      <a:r>
                        <a:rPr lang="en-US" sz="800" dirty="0" err="1"/>
                        <a:t>ly</a:t>
                      </a:r>
                      <a:r>
                        <a:rPr lang="en-US" sz="800" dirty="0"/>
                        <a:t>, -</a:t>
                      </a:r>
                      <a:r>
                        <a:rPr lang="en-US" sz="800" dirty="0" err="1"/>
                        <a:t>ous</a:t>
                      </a:r>
                      <a:r>
                        <a:rPr lang="en-US" sz="800" dirty="0"/>
                        <a:t>, - </a:t>
                      </a:r>
                      <a:r>
                        <a:rPr lang="en-US" sz="800" dirty="0" err="1"/>
                        <a:t>ture</a:t>
                      </a:r>
                      <a:r>
                        <a:rPr lang="en-US" sz="800" dirty="0"/>
                        <a:t>, -sure, -</a:t>
                      </a:r>
                      <a:r>
                        <a:rPr lang="en-US" sz="800" dirty="0" err="1"/>
                        <a:t>sion</a:t>
                      </a:r>
                      <a:r>
                        <a:rPr lang="en-US" sz="800" dirty="0"/>
                        <a:t>,-</a:t>
                      </a:r>
                      <a:r>
                        <a:rPr lang="en-US" sz="800" dirty="0" err="1"/>
                        <a:t>tion</a:t>
                      </a:r>
                      <a:r>
                        <a:rPr lang="en-US" sz="800" dirty="0"/>
                        <a:t>, - </a:t>
                      </a:r>
                      <a:r>
                        <a:rPr lang="en-US" sz="800" dirty="0" err="1"/>
                        <a:t>ssion</a:t>
                      </a:r>
                      <a:r>
                        <a:rPr lang="en-US" sz="800" dirty="0"/>
                        <a:t> and -</a:t>
                      </a:r>
                      <a:r>
                        <a:rPr lang="en-US" sz="800" dirty="0" err="1"/>
                        <a:t>cian</a:t>
                      </a:r>
                      <a:r>
                        <a:rPr lang="en-US" sz="800" dirty="0"/>
                        <a:t>, to begin to read aloud </a:t>
                      </a:r>
                      <a:endParaRPr lang="en-GB" sz="800" dirty="0">
                        <a:solidFill>
                          <a:schemeClr val="tx1"/>
                        </a:solidFill>
                      </a:endParaRPr>
                    </a:p>
                  </a:txBody>
                  <a:tcPr>
                    <a:solidFill>
                      <a:schemeClr val="bg1">
                        <a:lumMod val="95000"/>
                      </a:schemeClr>
                    </a:solidFill>
                  </a:tcPr>
                </a:tc>
                <a:tc>
                  <a:txBody>
                    <a:bodyPr/>
                    <a:lstStyle/>
                    <a:p>
                      <a:r>
                        <a:rPr lang="en-US" sz="800" dirty="0"/>
                        <a:t>To read most words fluently and attempt to decode any unfamiliar words with increasing speed and skill. To apply their knowledge of root words, prefixes and suffixes/word endings to read aloud fluently. </a:t>
                      </a:r>
                      <a:endParaRPr lang="en-GB" sz="800" dirty="0">
                        <a:solidFill>
                          <a:schemeClr val="tx1"/>
                        </a:solidFill>
                      </a:endParaRPr>
                    </a:p>
                  </a:txBody>
                  <a:tcPr>
                    <a:solidFill>
                      <a:schemeClr val="bg1">
                        <a:lumMod val="95000"/>
                      </a:schemeClr>
                    </a:solidFill>
                  </a:tcPr>
                </a:tc>
                <a:tc rowSpan="2">
                  <a:txBody>
                    <a:bodyPr/>
                    <a:lstStyle/>
                    <a:p>
                      <a:r>
                        <a:rPr lang="en-GB" sz="800" kern="1200" dirty="0">
                          <a:solidFill>
                            <a:schemeClr val="dk1"/>
                          </a:solidFill>
                          <a:effectLst/>
                          <a:latin typeface="+mn-lt"/>
                          <a:ea typeface="+mn-ea"/>
                          <a:cs typeface="+mn-cs"/>
                        </a:rPr>
                        <a:t>Maintain fluency and accuracy when reading complex sentences.</a:t>
                      </a:r>
                    </a:p>
                    <a:p>
                      <a:r>
                        <a:rPr lang="en-GB" sz="800" kern="1200" dirty="0">
                          <a:solidFill>
                            <a:schemeClr val="dk1"/>
                          </a:solidFill>
                          <a:effectLst/>
                          <a:latin typeface="+mn-lt"/>
                          <a:ea typeface="+mn-ea"/>
                          <a:cs typeface="+mn-cs"/>
                        </a:rPr>
                        <a:t>Respond to more sophisticated punctuation.</a:t>
                      </a:r>
                    </a:p>
                    <a:p>
                      <a:endParaRPr lang="en-GB" sz="800" dirty="0">
                        <a:solidFill>
                          <a:schemeClr val="tx1"/>
                        </a:solidFill>
                      </a:endParaRPr>
                    </a:p>
                    <a:p>
                      <a:r>
                        <a:rPr lang="en-GB" sz="800" dirty="0">
                          <a:solidFill>
                            <a:schemeClr val="tx1"/>
                          </a:solidFill>
                        </a:rPr>
                        <a:t>Read all sight words and begin to engage in conversation regarding the word’s root and closely related words.</a:t>
                      </a:r>
                    </a:p>
                    <a:p>
                      <a:r>
                        <a:rPr lang="en-GB" sz="800" dirty="0">
                          <a:solidFill>
                            <a:schemeClr val="tx1"/>
                          </a:solidFill>
                        </a:rPr>
                        <a:t>For example, “if I can spell identity, I can use this for identification, and unidentified.” </a:t>
                      </a:r>
                    </a:p>
                  </a:txBody>
                  <a:tcPr>
                    <a:solidFill>
                      <a:schemeClr val="bg1">
                        <a:lumMod val="95000"/>
                      </a:schemeClr>
                    </a:solidFill>
                  </a:tcPr>
                </a:tc>
                <a:tc rowSpan="2">
                  <a:txBody>
                    <a:bodyPr/>
                    <a:lstStyle/>
                    <a:p>
                      <a:r>
                        <a:rPr lang="en-US" sz="800" dirty="0"/>
                        <a:t>To read fluently with full knowledge of all Y5/ Y6 exception words, root words, prefixes, suffixes/word endings* and to decode any unfamiliar words with increasing speed and skill, </a:t>
                      </a:r>
                      <a:r>
                        <a:rPr lang="en-US" sz="800" dirty="0" err="1"/>
                        <a:t>recognising</a:t>
                      </a:r>
                      <a:r>
                        <a:rPr lang="en-US" sz="800" dirty="0"/>
                        <a:t> their meaning through contextual cues. </a:t>
                      </a:r>
                    </a:p>
                    <a:p>
                      <a:endParaRPr lang="en-US" sz="800" dirty="0"/>
                    </a:p>
                    <a:p>
                      <a:r>
                        <a:rPr lang="en-GB" sz="800" dirty="0">
                          <a:solidFill>
                            <a:schemeClr val="tx1"/>
                          </a:solidFill>
                        </a:rPr>
                        <a:t>To begin to engage in conversation regarding the word’s root and etymology. For example, restaurant is an unusual spelling because it is a French word.</a:t>
                      </a:r>
                    </a:p>
                  </a:txBody>
                  <a:tcPr>
                    <a:solidFill>
                      <a:schemeClr val="bg1">
                        <a:lumMod val="95000"/>
                      </a:schemeClr>
                    </a:solidFill>
                  </a:tcPr>
                </a:tc>
                <a:extLst>
                  <a:ext uri="{0D108BD9-81ED-4DB2-BD59-A6C34878D82A}">
                    <a16:rowId xmlns:a16="http://schemas.microsoft.com/office/drawing/2014/main" val="190567057"/>
                  </a:ext>
                </a:extLst>
              </a:tr>
              <a:tr h="1067602">
                <a:tc>
                  <a:txBody>
                    <a:bodyPr/>
                    <a:lstStyle/>
                    <a:p>
                      <a:r>
                        <a:rPr lang="en-GB" sz="1800" b="1" dirty="0">
                          <a:solidFill>
                            <a:schemeClr val="tx1"/>
                          </a:solidFill>
                        </a:rPr>
                        <a:t>CEW</a:t>
                      </a:r>
                    </a:p>
                  </a:txBody>
                  <a:tcPr>
                    <a:solidFill>
                      <a:schemeClr val="tx2">
                        <a:lumMod val="20000"/>
                        <a:lumOff val="80000"/>
                      </a:schemeClr>
                    </a:solidFill>
                  </a:tcPr>
                </a:tc>
                <a:tc>
                  <a:txBody>
                    <a:bodyPr/>
                    <a:lstStyle/>
                    <a:p>
                      <a:r>
                        <a:rPr lang="en-US" sz="800" dirty="0"/>
                        <a:t>Read a few common exception words</a:t>
                      </a:r>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Read many common exception words.</a:t>
                      </a:r>
                      <a:endParaRPr lang="en-GB" sz="800" dirty="0">
                        <a:solidFill>
                          <a:schemeClr val="tx1"/>
                        </a:solidFill>
                      </a:endParaRPr>
                    </a:p>
                  </a:txBody>
                  <a:tcPr>
                    <a:solidFill>
                      <a:schemeClr val="bg1">
                        <a:lumMod val="95000"/>
                      </a:schemeClr>
                    </a:solidFill>
                  </a:tcPr>
                </a:tc>
                <a:tc>
                  <a:txBody>
                    <a:bodyPr/>
                    <a:lstStyle/>
                    <a:p>
                      <a:r>
                        <a:rPr lang="en-US" sz="800" dirty="0"/>
                        <a:t>To read most Y1 and Y2 common exception words*, noting unusual correspondences between spelling and sound and where these occur in the word. </a:t>
                      </a:r>
                      <a:endParaRPr lang="en-GB" sz="800" dirty="0">
                        <a:solidFill>
                          <a:schemeClr val="tx1"/>
                        </a:solidFill>
                      </a:endParaRPr>
                    </a:p>
                  </a:txBody>
                  <a:tcPr>
                    <a:solidFill>
                      <a:schemeClr val="bg1">
                        <a:lumMod val="95000"/>
                      </a:schemeClr>
                    </a:solidFill>
                  </a:tcPr>
                </a:tc>
                <a:tc>
                  <a:txBody>
                    <a:bodyPr/>
                    <a:lstStyle/>
                    <a:p>
                      <a:r>
                        <a:rPr lang="en-US" sz="800" dirty="0"/>
                        <a:t>To begin to read Y3/Y4 exception words. </a:t>
                      </a:r>
                    </a:p>
                    <a:p>
                      <a:r>
                        <a:rPr lang="en-US" sz="800" dirty="0">
                          <a:solidFill>
                            <a:schemeClr val="tx1"/>
                          </a:solidFill>
                        </a:rPr>
                        <a:t>Draw on phonics knowledge to </a:t>
                      </a:r>
                      <a:r>
                        <a:rPr lang="en-US" sz="800" dirty="0"/>
                        <a:t>note unusual correspondences between spelling and sound and where these occur in the word. </a:t>
                      </a:r>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Read, on sight, all the words from the Year 3/4 spelling list.</a:t>
                      </a:r>
                      <a:endParaRPr lang="en-GB" sz="8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Recognise when words are an exception to the rule.</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tc vMerge="1">
                  <a:txBody>
                    <a:bodyPr/>
                    <a:lstStyle/>
                    <a:p>
                      <a:r>
                        <a:rPr lang="en-GB" sz="800" dirty="0">
                          <a:solidFill>
                            <a:schemeClr val="tx1"/>
                          </a:solidFill>
                        </a:rPr>
                        <a:t>Read all sight words and begin to engage in conversation regarding the word’s root and closely related words.</a:t>
                      </a:r>
                    </a:p>
                    <a:p>
                      <a:r>
                        <a:rPr lang="en-GB" sz="800" dirty="0">
                          <a:solidFill>
                            <a:schemeClr val="tx1"/>
                          </a:solidFill>
                        </a:rPr>
                        <a:t>For example, if I can spell identity, I can use this for identification.</a:t>
                      </a:r>
                    </a:p>
                  </a:txBody>
                  <a:tcPr>
                    <a:solidFill>
                      <a:schemeClr val="tx2">
                        <a:lumMod val="20000"/>
                        <a:lumOff val="80000"/>
                      </a:schemeClr>
                    </a:solidFill>
                  </a:tcPr>
                </a:tc>
                <a:tc vMerge="1">
                  <a:txBody>
                    <a:bodyPr/>
                    <a:lstStyle/>
                    <a:p>
                      <a:r>
                        <a:rPr lang="en-GB" sz="800" dirty="0">
                          <a:solidFill>
                            <a:schemeClr val="tx1"/>
                          </a:solidFill>
                        </a:rPr>
                        <a:t>Read all sight words and begin to engage in conversation regarding the word’s root and etymology. For example, restaurant is an unusual spelling because it is a French word.</a:t>
                      </a:r>
                    </a:p>
                  </a:txBody>
                  <a:tcPr>
                    <a:solidFill>
                      <a:schemeClr val="tx2">
                        <a:lumMod val="20000"/>
                        <a:lumOff val="80000"/>
                      </a:schemeClr>
                    </a:solidFill>
                  </a:tcPr>
                </a:tc>
                <a:extLst>
                  <a:ext uri="{0D108BD9-81ED-4DB2-BD59-A6C34878D82A}">
                    <a16:rowId xmlns:a16="http://schemas.microsoft.com/office/drawing/2014/main" val="4000823141"/>
                  </a:ext>
                </a:extLst>
              </a:tr>
              <a:tr h="1799672">
                <a:tc>
                  <a:txBody>
                    <a:bodyPr/>
                    <a:lstStyle/>
                    <a:p>
                      <a:r>
                        <a:rPr lang="en-GB" sz="1800" b="1" dirty="0">
                          <a:solidFill>
                            <a:schemeClr val="tx1"/>
                          </a:solidFill>
                        </a:rPr>
                        <a:t>Fluency</a:t>
                      </a:r>
                    </a:p>
                  </a:txBody>
                  <a:tcPr>
                    <a:solidFill>
                      <a:schemeClr val="tx2">
                        <a:lumMod val="20000"/>
                        <a:lumOff val="80000"/>
                      </a:schemeClr>
                    </a:solidFill>
                  </a:tcPr>
                </a:tc>
                <a:tc>
                  <a:txBody>
                    <a:bodyPr/>
                    <a:lstStyle/>
                    <a:p>
                      <a:r>
                        <a:rPr lang="en-US" sz="800" dirty="0"/>
                        <a:t>Blend sounds into words, so that they can read short words made up of </a:t>
                      </a:r>
                      <a:r>
                        <a:rPr lang="en-US" sz="800" dirty="0" err="1"/>
                        <a:t>lettersound</a:t>
                      </a:r>
                      <a:r>
                        <a:rPr lang="en-US" sz="800" dirty="0"/>
                        <a:t> correspondences. Read simple phrases and sentences made up of words with known </a:t>
                      </a:r>
                      <a:r>
                        <a:rPr lang="en-US" sz="800" dirty="0" err="1"/>
                        <a:t>lettersound</a:t>
                      </a:r>
                      <a:r>
                        <a:rPr lang="en-US" sz="800" dirty="0"/>
                        <a:t> correspondences and, where necessary, a few exception words. Re-read books to build up their confidence in word reading, their fluency and their understanding and enjoyment. </a:t>
                      </a:r>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Read aloud many words quickly and accurately without overt sounding and blending.</a:t>
                      </a:r>
                    </a:p>
                    <a:p>
                      <a:r>
                        <a:rPr lang="en-US" sz="800" dirty="0"/>
                        <a:t>To reread texts to build up fluency and confidence in word reading.</a:t>
                      </a:r>
                      <a:endParaRPr lang="en-GB" sz="800" dirty="0">
                        <a:solidFill>
                          <a:schemeClr val="tx1"/>
                        </a:solidFill>
                      </a:endParaRPr>
                    </a:p>
                  </a:txBody>
                  <a:tcPr>
                    <a:solidFill>
                      <a:schemeClr val="bg1">
                        <a:lumMod val="95000"/>
                      </a:schemeClr>
                    </a:solidFill>
                  </a:tcPr>
                </a:tc>
                <a:tc>
                  <a:txBody>
                    <a:bodyPr/>
                    <a:lstStyle/>
                    <a:p>
                      <a:r>
                        <a:rPr lang="en-US" sz="800" dirty="0"/>
                        <a:t>To read aloud books (closely matched to their improving phonic knowledge), sounding out unfamiliar words accurately, automatically and without undue hesitation. To reread these books to build up fluency and confidence in word reading. To read words accurately and fluently without overt sounding and blending, e.g., at over 90 words per minute, in age-appropriate texts.</a:t>
                      </a:r>
                      <a:endParaRPr lang="en-GB" sz="800" dirty="0">
                        <a:solidFill>
                          <a:schemeClr val="tx1"/>
                        </a:solidFill>
                      </a:endParaRPr>
                    </a:p>
                  </a:txBody>
                  <a:tcPr>
                    <a:solidFill>
                      <a:schemeClr val="bg1">
                        <a:lumMod val="95000"/>
                      </a:schemeClr>
                    </a:solidFill>
                  </a:tcPr>
                </a:tc>
                <a:tc gridSpan="3">
                  <a:txBody>
                    <a:bodyPr/>
                    <a:lstStyle/>
                    <a:p>
                      <a:r>
                        <a:rPr lang="en-US" sz="800" dirty="0"/>
                        <a:t>At this stage, teaching comprehension skills should be taking precedence over teaching word reading and fluency specifically. Any focus on word reading should support the development of vocabulary.</a:t>
                      </a:r>
                    </a:p>
                    <a:p>
                      <a:endParaRPr lang="en-US" sz="800" dirty="0">
                        <a:solidFill>
                          <a:schemeClr val="tx1"/>
                        </a:solidFill>
                      </a:endParaRPr>
                    </a:p>
                    <a:p>
                      <a:r>
                        <a:rPr lang="en-US" sz="800" dirty="0">
                          <a:solidFill>
                            <a:schemeClr val="tx1"/>
                          </a:solidFill>
                        </a:rPr>
                        <a:t>For those children who are not yet reading fluently, specific interventions should target gaps following assessment. Simple View of Reading</a:t>
                      </a:r>
                      <a:endParaRPr lang="en-GB" sz="800" dirty="0">
                        <a:solidFill>
                          <a:schemeClr val="tx1"/>
                        </a:solidFill>
                      </a:endParaRPr>
                    </a:p>
                  </a:txBody>
                  <a:tcPr>
                    <a:solidFill>
                      <a:schemeClr val="bg1">
                        <a:lumMod val="95000"/>
                      </a:schemeClr>
                    </a:solidFill>
                  </a:tcPr>
                </a:tc>
                <a:tc hMerge="1">
                  <a:txBody>
                    <a:bodyPr/>
                    <a:lstStyle/>
                    <a:p>
                      <a:endParaRPr lang="en-GB" sz="800" dirty="0">
                        <a:solidFill>
                          <a:schemeClr val="tx1"/>
                        </a:solidFill>
                      </a:endParaRPr>
                    </a:p>
                  </a:txBody>
                  <a:tcPr>
                    <a:solidFill>
                      <a:schemeClr val="tx2">
                        <a:lumMod val="20000"/>
                        <a:lumOff val="80000"/>
                      </a:schemeClr>
                    </a:solidFill>
                  </a:tcPr>
                </a:tc>
                <a:tc hMerge="1">
                  <a:txBody>
                    <a:bodyPr/>
                    <a:lstStyle/>
                    <a:p>
                      <a:endParaRPr lang="en-GB" sz="800" dirty="0">
                        <a:solidFill>
                          <a:schemeClr val="tx1"/>
                        </a:solidFill>
                      </a:endParaRPr>
                    </a:p>
                  </a:txBody>
                  <a:tcPr>
                    <a:solidFill>
                      <a:schemeClr val="tx2">
                        <a:lumMod val="20000"/>
                        <a:lumOff val="80000"/>
                      </a:schemeClr>
                    </a:solidFill>
                  </a:tcPr>
                </a:tc>
                <a:tc>
                  <a:txBody>
                    <a:bodyPr/>
                    <a:lstStyle/>
                    <a:p>
                      <a:r>
                        <a:rPr lang="en-GB" sz="800" kern="1200" dirty="0">
                          <a:solidFill>
                            <a:schemeClr val="dk1"/>
                          </a:solidFill>
                          <a:effectLst/>
                          <a:latin typeface="+mn-lt"/>
                          <a:ea typeface="+mn-ea"/>
                          <a:cs typeface="+mn-cs"/>
                        </a:rPr>
                        <a:t>Read aloud with intonation that shows understanding.</a:t>
                      </a:r>
                    </a:p>
                    <a:p>
                      <a:r>
                        <a:rPr lang="en-GB" sz="800" kern="1200" dirty="0">
                          <a:solidFill>
                            <a:schemeClr val="dk1"/>
                          </a:solidFill>
                          <a:effectLst/>
                          <a:latin typeface="+mn-lt"/>
                          <a:ea typeface="+mn-ea"/>
                          <a:cs typeface="+mn-cs"/>
                        </a:rPr>
                        <a:t>Read age-appropriate books with confidence and fluency (including whole novels).</a:t>
                      </a:r>
                      <a:endParaRPr lang="en-GB" sz="800" dirty="0">
                        <a:solidFill>
                          <a:schemeClr val="tx1"/>
                        </a:solidFill>
                      </a:endParaRPr>
                    </a:p>
                  </a:txBody>
                  <a:tcPr>
                    <a:solidFill>
                      <a:schemeClr val="bg1">
                        <a:lumMod val="95000"/>
                      </a:schemeClr>
                    </a:solidFill>
                  </a:tcPr>
                </a:tc>
                <a:extLst>
                  <a:ext uri="{0D108BD9-81ED-4DB2-BD59-A6C34878D82A}">
                    <a16:rowId xmlns:a16="http://schemas.microsoft.com/office/drawing/2014/main" val="2690821237"/>
                  </a:ext>
                </a:extLst>
              </a:tr>
            </a:tbl>
          </a:graphicData>
        </a:graphic>
      </p:graphicFrame>
      <p:pic>
        <p:nvPicPr>
          <p:cNvPr id="3" name="Picture 2">
            <a:extLst>
              <a:ext uri="{FF2B5EF4-FFF2-40B4-BE49-F238E27FC236}">
                <a16:creationId xmlns:a16="http://schemas.microsoft.com/office/drawing/2014/main" id="{ABBC85AF-C049-04CE-47F6-48FE061BE6C3}"/>
              </a:ext>
            </a:extLst>
          </p:cNvPr>
          <p:cNvPicPr>
            <a:picLocks noChangeAspect="1"/>
          </p:cNvPicPr>
          <p:nvPr/>
        </p:nvPicPr>
        <p:blipFill rotWithShape="1">
          <a:blip r:embed="rId2"/>
          <a:srcRect t="349" r="13451"/>
          <a:stretch/>
        </p:blipFill>
        <p:spPr>
          <a:xfrm>
            <a:off x="97653" y="97654"/>
            <a:ext cx="5655077" cy="947866"/>
          </a:xfrm>
          <a:prstGeom prst="rect">
            <a:avLst/>
          </a:prstGeom>
        </p:spPr>
      </p:pic>
      <p:sp>
        <p:nvSpPr>
          <p:cNvPr id="6" name="Rectangle 5">
            <a:extLst>
              <a:ext uri="{FF2B5EF4-FFF2-40B4-BE49-F238E27FC236}">
                <a16:creationId xmlns:a16="http://schemas.microsoft.com/office/drawing/2014/main" id="{3AFB44D7-401D-46CE-95BE-92919D2DF98B}"/>
              </a:ext>
            </a:extLst>
          </p:cNvPr>
          <p:cNvSpPr/>
          <p:nvPr/>
        </p:nvSpPr>
        <p:spPr>
          <a:xfrm>
            <a:off x="5877018" y="79899"/>
            <a:ext cx="5974672" cy="965621"/>
          </a:xfrm>
          <a:prstGeom prst="rect">
            <a:avLst/>
          </a:prstGeom>
          <a:solidFill>
            <a:srgbClr val="C9EDE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1D795D"/>
                </a:solidFill>
                <a:latin typeface="+mj-lt"/>
              </a:rPr>
              <a:t>Reading Progression Map</a:t>
            </a:r>
          </a:p>
        </p:txBody>
      </p:sp>
    </p:spTree>
    <p:extLst>
      <p:ext uri="{BB962C8B-B14F-4D97-AF65-F5344CB8AC3E}">
        <p14:creationId xmlns:p14="http://schemas.microsoft.com/office/powerpoint/2010/main" val="1113431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A9F9B33-433A-92AB-A99E-AB2D22861A0F}"/>
              </a:ext>
            </a:extLst>
          </p:cNvPr>
          <p:cNvGraphicFramePr>
            <a:graphicFrameLocks noGrp="1"/>
          </p:cNvGraphicFramePr>
          <p:nvPr>
            <p:extLst>
              <p:ext uri="{D42A27DB-BD31-4B8C-83A1-F6EECF244321}">
                <p14:modId xmlns:p14="http://schemas.microsoft.com/office/powerpoint/2010/main" val="2218723189"/>
              </p:ext>
            </p:extLst>
          </p:nvPr>
        </p:nvGraphicFramePr>
        <p:xfrm>
          <a:off x="204185" y="140921"/>
          <a:ext cx="11736178" cy="6579919"/>
        </p:xfrm>
        <a:graphic>
          <a:graphicData uri="http://schemas.openxmlformats.org/drawingml/2006/table">
            <a:tbl>
              <a:tblPr firstRow="1" bandRow="1">
                <a:tableStyleId>{5C22544A-7EE6-4342-B048-85BDC9FD1C3A}</a:tableStyleId>
              </a:tblPr>
              <a:tblGrid>
                <a:gridCol w="1398986">
                  <a:extLst>
                    <a:ext uri="{9D8B030D-6E8A-4147-A177-3AD203B41FA5}">
                      <a16:colId xmlns:a16="http://schemas.microsoft.com/office/drawing/2014/main" val="1266782352"/>
                    </a:ext>
                  </a:extLst>
                </a:gridCol>
                <a:gridCol w="1657629">
                  <a:extLst>
                    <a:ext uri="{9D8B030D-6E8A-4147-A177-3AD203B41FA5}">
                      <a16:colId xmlns:a16="http://schemas.microsoft.com/office/drawing/2014/main" val="1837710557"/>
                    </a:ext>
                  </a:extLst>
                </a:gridCol>
                <a:gridCol w="1436100">
                  <a:extLst>
                    <a:ext uri="{9D8B030D-6E8A-4147-A177-3AD203B41FA5}">
                      <a16:colId xmlns:a16="http://schemas.microsoft.com/office/drawing/2014/main" val="1465398129"/>
                    </a:ext>
                  </a:extLst>
                </a:gridCol>
                <a:gridCol w="1457089">
                  <a:extLst>
                    <a:ext uri="{9D8B030D-6E8A-4147-A177-3AD203B41FA5}">
                      <a16:colId xmlns:a16="http://schemas.microsoft.com/office/drawing/2014/main" val="915583353"/>
                    </a:ext>
                  </a:extLst>
                </a:gridCol>
                <a:gridCol w="1446594">
                  <a:extLst>
                    <a:ext uri="{9D8B030D-6E8A-4147-A177-3AD203B41FA5}">
                      <a16:colId xmlns:a16="http://schemas.microsoft.com/office/drawing/2014/main" val="1816706126"/>
                    </a:ext>
                  </a:extLst>
                </a:gridCol>
                <a:gridCol w="1446594">
                  <a:extLst>
                    <a:ext uri="{9D8B030D-6E8A-4147-A177-3AD203B41FA5}">
                      <a16:colId xmlns:a16="http://schemas.microsoft.com/office/drawing/2014/main" val="1313379013"/>
                    </a:ext>
                  </a:extLst>
                </a:gridCol>
                <a:gridCol w="1446594">
                  <a:extLst>
                    <a:ext uri="{9D8B030D-6E8A-4147-A177-3AD203B41FA5}">
                      <a16:colId xmlns:a16="http://schemas.microsoft.com/office/drawing/2014/main" val="4173281039"/>
                    </a:ext>
                  </a:extLst>
                </a:gridCol>
                <a:gridCol w="1446592">
                  <a:extLst>
                    <a:ext uri="{9D8B030D-6E8A-4147-A177-3AD203B41FA5}">
                      <a16:colId xmlns:a16="http://schemas.microsoft.com/office/drawing/2014/main" val="346945017"/>
                    </a:ext>
                  </a:extLst>
                </a:gridCol>
              </a:tblGrid>
              <a:tr h="544879">
                <a:tc>
                  <a:txBody>
                    <a:bodyPr/>
                    <a:lstStyle/>
                    <a:p>
                      <a:endParaRPr lang="en-GB" sz="1100" dirty="0">
                        <a:solidFill>
                          <a:schemeClr val="tx1"/>
                        </a:solidFill>
                      </a:endParaRPr>
                    </a:p>
                  </a:txBody>
                  <a:tcPr>
                    <a:solidFill>
                      <a:schemeClr val="tx2">
                        <a:lumMod val="20000"/>
                        <a:lumOff val="80000"/>
                      </a:schemeClr>
                    </a:solidFill>
                  </a:tcPr>
                </a:tc>
                <a:tc>
                  <a:txBody>
                    <a:bodyPr/>
                    <a:lstStyle/>
                    <a:p>
                      <a:pPr algn="ctr"/>
                      <a:r>
                        <a:rPr lang="en-GB" sz="1600" dirty="0">
                          <a:solidFill>
                            <a:schemeClr val="tx1"/>
                          </a:solidFill>
                        </a:rPr>
                        <a:t>YR</a:t>
                      </a:r>
                    </a:p>
                  </a:txBody>
                  <a:tcPr>
                    <a:solidFill>
                      <a:schemeClr val="tx2">
                        <a:lumMod val="20000"/>
                        <a:lumOff val="80000"/>
                      </a:schemeClr>
                    </a:solidFill>
                  </a:tcPr>
                </a:tc>
                <a:tc>
                  <a:txBody>
                    <a:bodyPr/>
                    <a:lstStyle/>
                    <a:p>
                      <a:pPr algn="ctr"/>
                      <a:r>
                        <a:rPr lang="en-GB" sz="1600" dirty="0">
                          <a:solidFill>
                            <a:schemeClr val="tx1"/>
                          </a:solidFill>
                        </a:rPr>
                        <a:t>Y1</a:t>
                      </a:r>
                    </a:p>
                  </a:txBody>
                  <a:tcPr>
                    <a:solidFill>
                      <a:schemeClr val="tx2">
                        <a:lumMod val="20000"/>
                        <a:lumOff val="80000"/>
                      </a:schemeClr>
                    </a:solidFill>
                  </a:tcPr>
                </a:tc>
                <a:tc>
                  <a:txBody>
                    <a:bodyPr/>
                    <a:lstStyle/>
                    <a:p>
                      <a:pPr algn="ctr"/>
                      <a:r>
                        <a:rPr lang="en-GB" sz="1600" dirty="0">
                          <a:solidFill>
                            <a:schemeClr val="tx1"/>
                          </a:solidFill>
                        </a:rPr>
                        <a:t>Y2</a:t>
                      </a:r>
                    </a:p>
                  </a:txBody>
                  <a:tcPr>
                    <a:solidFill>
                      <a:schemeClr val="tx2">
                        <a:lumMod val="20000"/>
                        <a:lumOff val="80000"/>
                      </a:schemeClr>
                    </a:solidFill>
                  </a:tcPr>
                </a:tc>
                <a:tc>
                  <a:txBody>
                    <a:bodyPr/>
                    <a:lstStyle/>
                    <a:p>
                      <a:pPr algn="ctr"/>
                      <a:r>
                        <a:rPr lang="en-GB" sz="1600" dirty="0">
                          <a:solidFill>
                            <a:schemeClr val="tx1"/>
                          </a:solidFill>
                        </a:rPr>
                        <a:t>Y3</a:t>
                      </a:r>
                    </a:p>
                  </a:txBody>
                  <a:tcPr>
                    <a:solidFill>
                      <a:schemeClr val="tx2">
                        <a:lumMod val="20000"/>
                        <a:lumOff val="80000"/>
                      </a:schemeClr>
                    </a:solidFill>
                  </a:tcPr>
                </a:tc>
                <a:tc>
                  <a:txBody>
                    <a:bodyPr/>
                    <a:lstStyle/>
                    <a:p>
                      <a:pPr algn="ctr"/>
                      <a:r>
                        <a:rPr lang="en-GB" sz="1600" dirty="0">
                          <a:solidFill>
                            <a:schemeClr val="tx1"/>
                          </a:solidFill>
                        </a:rPr>
                        <a:t>Y4</a:t>
                      </a:r>
                    </a:p>
                  </a:txBody>
                  <a:tcPr>
                    <a:solidFill>
                      <a:schemeClr val="tx2">
                        <a:lumMod val="20000"/>
                        <a:lumOff val="80000"/>
                      </a:schemeClr>
                    </a:solidFill>
                  </a:tcPr>
                </a:tc>
                <a:tc>
                  <a:txBody>
                    <a:bodyPr/>
                    <a:lstStyle/>
                    <a:p>
                      <a:pPr algn="ctr"/>
                      <a:r>
                        <a:rPr lang="en-GB" sz="1600" dirty="0">
                          <a:solidFill>
                            <a:schemeClr val="tx1"/>
                          </a:solidFill>
                        </a:rPr>
                        <a:t>Y5</a:t>
                      </a:r>
                    </a:p>
                  </a:txBody>
                  <a:tcPr>
                    <a:solidFill>
                      <a:schemeClr val="tx2">
                        <a:lumMod val="20000"/>
                        <a:lumOff val="80000"/>
                      </a:schemeClr>
                    </a:solidFill>
                  </a:tcPr>
                </a:tc>
                <a:tc>
                  <a:txBody>
                    <a:bodyPr/>
                    <a:lstStyle/>
                    <a:p>
                      <a:pPr algn="ctr"/>
                      <a:r>
                        <a:rPr lang="en-GB" sz="1600" dirty="0">
                          <a:solidFill>
                            <a:schemeClr val="tx1"/>
                          </a:solidFill>
                        </a:rPr>
                        <a:t>Y6</a:t>
                      </a:r>
                    </a:p>
                  </a:txBody>
                  <a:tcPr>
                    <a:solidFill>
                      <a:schemeClr val="tx2">
                        <a:lumMod val="20000"/>
                        <a:lumOff val="80000"/>
                      </a:schemeClr>
                    </a:solidFill>
                  </a:tcPr>
                </a:tc>
                <a:extLst>
                  <a:ext uri="{0D108BD9-81ED-4DB2-BD59-A6C34878D82A}">
                    <a16:rowId xmlns:a16="http://schemas.microsoft.com/office/drawing/2014/main" val="717887197"/>
                  </a:ext>
                </a:extLst>
              </a:tr>
              <a:tr h="2845662">
                <a:tc>
                  <a:txBody>
                    <a:bodyPr/>
                    <a:lstStyle/>
                    <a:p>
                      <a:r>
                        <a:rPr lang="en-GB" sz="1800" b="1" dirty="0">
                          <a:solidFill>
                            <a:schemeClr val="tx1"/>
                          </a:solidFill>
                        </a:rPr>
                        <a:t>Book Talk</a:t>
                      </a:r>
                    </a:p>
                  </a:txBody>
                  <a:tcPr>
                    <a:solidFill>
                      <a:schemeClr val="tx2">
                        <a:lumMod val="20000"/>
                        <a:lumOff val="80000"/>
                      </a:schemeClr>
                    </a:solidFill>
                  </a:tcPr>
                </a:tc>
                <a:tc>
                  <a:txBody>
                    <a:bodyPr/>
                    <a:lstStyle/>
                    <a:p>
                      <a:r>
                        <a:rPr lang="en-US" sz="800" dirty="0"/>
                        <a:t>Retell the story once they have developed a deep familiarity with the text; some as exact repetition and some in their own words.</a:t>
                      </a:r>
                    </a:p>
                    <a:p>
                      <a:endParaRPr lang="en-US" sz="800" dirty="0">
                        <a:solidFill>
                          <a:schemeClr val="tx1"/>
                        </a:solidFill>
                      </a:endParaRPr>
                    </a:p>
                    <a:p>
                      <a:r>
                        <a:rPr lang="en-US" sz="800" dirty="0">
                          <a:solidFill>
                            <a:schemeClr val="tx1"/>
                          </a:solidFill>
                        </a:rPr>
                        <a:t>Use actions to support in oral retelling.</a:t>
                      </a:r>
                    </a:p>
                    <a:p>
                      <a:endParaRPr lang="en-US" sz="800" dirty="0">
                        <a:solidFill>
                          <a:schemeClr val="tx1"/>
                        </a:solidFill>
                      </a:endParaRPr>
                    </a:p>
                    <a:p>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talk about the books that they enjoy.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listen to and discuss a wide range of fiction, nonfiction, and poetry at a level beyond that at which they can read independently.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 To link what they have read (or have had read to them) to their own experiences.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retell familiar stories in increasing detail.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join in with discussions about a text, taking turns and listening to what others say.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discuss the significance of titles and events</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talk about the types of books they enjoy.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participate in discussion about books, poems and other works that are read to them (at a level beyond at which they can read independently) and those that they can read for themselves, explaining their understanding, and expressing their views.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become increasingly familiar with and to retell a wide range of stories, fairy stories and traditional tales.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discuss the sequence of events in books and how items of information are related.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a:t>
                      </a:r>
                      <a:r>
                        <a:rPr lang="en-US" sz="800" dirty="0" err="1"/>
                        <a:t>recognise</a:t>
                      </a:r>
                      <a:r>
                        <a:rPr lang="en-US" sz="800" dirty="0"/>
                        <a:t> simple recurring literary language in stories and poetry.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ask and answer questions about a text. To make links between the text they are reading and other texts they have read.</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talk about the different authors they have read and which books they like (and don’t like).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a:t>
                      </a:r>
                      <a:r>
                        <a:rPr lang="en-US" sz="800" dirty="0" err="1"/>
                        <a:t>recognise</a:t>
                      </a:r>
                      <a:r>
                        <a:rPr lang="en-US" sz="800" dirty="0"/>
                        <a:t>, listen to and discuss a wide range of fiction, poetry, plays, nonfiction and reference books or textbooks.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use appropriate terminology when discussing texts (plot, character, setting). </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Talk about authors they know and the style of writing the author uses..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Pull together clues from action, dialogue and description to infer meaning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discuss and compare texts from a wide variety of genres and writers.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read for a range of purposes.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identify themes and conventions in a wide range of books.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refer to authorial style, overall themes (e.g., triumph of good over evil) and features (e.g., greeting in letters, a diary written in the first person or the use of presentational devices such as numbering and headings)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identify how language, structure and presentation contribute to meaning. To identify main ideas drawn from more than one paragraph and </a:t>
                      </a:r>
                      <a:r>
                        <a:rPr lang="en-US" sz="800" dirty="0" err="1"/>
                        <a:t>summarise</a:t>
                      </a:r>
                      <a:r>
                        <a:rPr lang="en-US" sz="800" dirty="0"/>
                        <a:t> these. </a:t>
                      </a:r>
                      <a:endParaRPr lang="en-GB" sz="800" dirty="0">
                        <a:solidFill>
                          <a:schemeClr val="tx1"/>
                        </a:solidFill>
                      </a:endParaRPr>
                    </a:p>
                    <a:p>
                      <a:pPr algn="l"/>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Talk about authors they know and the style of writing the author uses. Begin to develop preferences for certain styles and authors.</a:t>
                      </a:r>
                    </a:p>
                    <a:p>
                      <a:endParaRPr lang="en-GB" sz="800" kern="1200" dirty="0">
                        <a:solidFill>
                          <a:schemeClr val="dk1"/>
                        </a:solidFill>
                        <a:effectLst/>
                        <a:latin typeface="+mn-lt"/>
                        <a:ea typeface="+mn-ea"/>
                        <a:cs typeface="+mn-cs"/>
                      </a:endParaRPr>
                    </a:p>
                    <a:p>
                      <a:r>
                        <a:rPr lang="en-GB" sz="800" kern="1200" dirty="0">
                          <a:solidFill>
                            <a:schemeClr val="dk1"/>
                          </a:solidFill>
                          <a:effectLst/>
                          <a:latin typeface="+mn-lt"/>
                          <a:ea typeface="+mn-ea"/>
                          <a:cs typeface="+mn-cs"/>
                        </a:rPr>
                        <a:t>Summarise the main ideas drawn from more than one paragraph.</a:t>
                      </a:r>
                    </a:p>
                    <a:p>
                      <a:endParaRPr lang="en-GB" sz="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effectLst/>
                          <a:latin typeface="Candara" panose="020E0502030303020204" pitchFamily="34" charset="0"/>
                          <a:ea typeface="Times New Roman" panose="02020603050405020304" pitchFamily="18" charset="0"/>
                          <a:cs typeface="Times New Roman" panose="02020603050405020304" pitchFamily="18" charset="0"/>
                        </a:rPr>
                        <a:t>Understand that texts reflect the time and culture in which they were written.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read a wide range of genres, identifying the characteristics of text types (such as the use of the first person in writing diaries and autobiographies) and differences between text types.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participate in discussions about books that are read to them and those they can read for themselves, building on their own and others’ ideas and challenging views courteously.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To read for pleasure, discussing, comparing, and evaluating in depth across a wide range of genres, including myths, legends, traditional stories, modern fiction, fiction from our literary heritage and books from other cultures and traditions.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Make comparisons within and across books and evaluate their usefulness. </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extLst>
                  <a:ext uri="{0D108BD9-81ED-4DB2-BD59-A6C34878D82A}">
                    <a16:rowId xmlns:a16="http://schemas.microsoft.com/office/drawing/2014/main" val="2013426626"/>
                  </a:ext>
                </a:extLst>
              </a:tr>
              <a:tr h="525209">
                <a:tc>
                  <a:txBody>
                    <a:bodyPr/>
                    <a:lstStyle/>
                    <a:p>
                      <a:r>
                        <a:rPr lang="en-GB" sz="1800" b="1" dirty="0">
                          <a:solidFill>
                            <a:schemeClr val="tx1"/>
                          </a:solidFill>
                        </a:rPr>
                        <a:t>Author Craft</a:t>
                      </a:r>
                    </a:p>
                  </a:txBody>
                  <a:tcPr>
                    <a:solidFill>
                      <a:schemeClr val="tx2">
                        <a:lumMod val="20000"/>
                        <a:lumOff val="80000"/>
                      </a:schemeClr>
                    </a:solidFill>
                  </a:tcPr>
                </a:tc>
                <a:tc>
                  <a:txBody>
                    <a:bodyPr/>
                    <a:lstStyle/>
                    <a:p>
                      <a:r>
                        <a:rPr lang="en-US" sz="800" dirty="0"/>
                        <a:t>Compare and contrast characters from stories, including figures from the past. Retell the story once they have developed a deep familiarity with the text; some as exact repetition and some in their own words. </a:t>
                      </a:r>
                      <a:endParaRPr lang="en-GB" sz="800" dirty="0">
                        <a:solidFill>
                          <a:schemeClr val="tx1"/>
                        </a:solidFill>
                      </a:endParaRPr>
                    </a:p>
                  </a:txBody>
                  <a:tcPr>
                    <a:solidFill>
                      <a:schemeClr val="bg1">
                        <a:lumMod val="95000"/>
                      </a:schemeClr>
                    </a:solidFill>
                  </a:tcPr>
                </a:tc>
                <a:tc>
                  <a:txBody>
                    <a:bodyPr/>
                    <a:lstStyle/>
                    <a:p>
                      <a:r>
                        <a:rPr lang="en-US" sz="800" dirty="0"/>
                        <a:t>To discuss word meaning and link new meanings to those already known. </a:t>
                      </a:r>
                      <a:endParaRPr lang="en-GB" sz="800" dirty="0">
                        <a:solidFill>
                          <a:schemeClr val="tx1"/>
                        </a:solidFill>
                      </a:endParaRPr>
                    </a:p>
                  </a:txBody>
                  <a:tcPr>
                    <a:solidFill>
                      <a:schemeClr val="bg1">
                        <a:lumMod val="95000"/>
                      </a:schemeClr>
                    </a:solidFill>
                  </a:tcPr>
                </a:tc>
                <a:tc>
                  <a:txBody>
                    <a:bodyPr/>
                    <a:lstStyle/>
                    <a:p>
                      <a:r>
                        <a:rPr lang="en-US" sz="800" dirty="0"/>
                        <a:t>To discuss and clarify the meanings of words, linking new meanings to known vocabulary. </a:t>
                      </a:r>
                    </a:p>
                    <a:p>
                      <a:endParaRPr lang="en-US" sz="800" dirty="0"/>
                    </a:p>
                    <a:p>
                      <a:r>
                        <a:rPr lang="en-US" sz="800" dirty="0"/>
                        <a:t>To discuss their </a:t>
                      </a:r>
                      <a:r>
                        <a:rPr lang="en-US" sz="800" dirty="0" err="1"/>
                        <a:t>favourite</a:t>
                      </a:r>
                      <a:r>
                        <a:rPr lang="en-US" sz="800" dirty="0"/>
                        <a:t> words and phrases in the book.</a:t>
                      </a:r>
                      <a:endParaRPr lang="en-GB" sz="800" dirty="0">
                        <a:solidFill>
                          <a:schemeClr val="tx1"/>
                        </a:solidFill>
                      </a:endParaRPr>
                    </a:p>
                  </a:txBody>
                  <a:tcPr>
                    <a:solidFill>
                      <a:schemeClr val="bg1">
                        <a:lumMod val="95000"/>
                      </a:schemeClr>
                    </a:solidFill>
                  </a:tcPr>
                </a:tc>
                <a:tc>
                  <a:txBody>
                    <a:bodyPr/>
                    <a:lstStyle/>
                    <a:p>
                      <a:r>
                        <a:rPr lang="en-US" sz="800" dirty="0"/>
                        <a:t>To discuss authors’ choice of words and phrases for effect.</a:t>
                      </a:r>
                      <a:endParaRPr lang="en-GB" sz="800" dirty="0">
                        <a:solidFill>
                          <a:schemeClr val="tx1"/>
                        </a:solidFill>
                      </a:endParaRPr>
                    </a:p>
                  </a:txBody>
                  <a:tcPr>
                    <a:solidFill>
                      <a:schemeClr val="bg1">
                        <a:lumMod val="95000"/>
                      </a:schemeClr>
                    </a:solidFill>
                  </a:tcPr>
                </a:tc>
                <a:tc>
                  <a:txBody>
                    <a:bodyPr/>
                    <a:lstStyle/>
                    <a:p>
                      <a:r>
                        <a:rPr lang="en-US" sz="800" dirty="0"/>
                        <a:t>Discuss vocabulary used to capture readers’ interest and imagination. </a:t>
                      </a:r>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Talk about the author’s techniques for describing characters, settings and actions.</a:t>
                      </a:r>
                    </a:p>
                    <a:p>
                      <a:endParaRPr lang="en-GB" sz="800" kern="1200" dirty="0">
                        <a:solidFill>
                          <a:schemeClr val="dk1"/>
                        </a:solidFill>
                        <a:effectLst/>
                        <a:latin typeface="+mn-lt"/>
                        <a:ea typeface="+mn-ea"/>
                        <a:cs typeface="+mn-cs"/>
                      </a:endParaRPr>
                    </a:p>
                    <a:p>
                      <a:r>
                        <a:rPr lang="en-US" sz="800" dirty="0"/>
                        <a:t>To evaluate the use of authors’ language and explain how it has created an impact on the reader. </a:t>
                      </a:r>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Evaluate how authors use language, including figurative language, considering the impact on the reader</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extLst>
                  <a:ext uri="{0D108BD9-81ED-4DB2-BD59-A6C34878D82A}">
                    <a16:rowId xmlns:a16="http://schemas.microsoft.com/office/drawing/2014/main" val="412836584"/>
                  </a:ext>
                </a:extLst>
              </a:tr>
              <a:tr h="525209">
                <a:tc>
                  <a:txBody>
                    <a:bodyPr/>
                    <a:lstStyle/>
                    <a:p>
                      <a:r>
                        <a:rPr lang="en-GB" sz="1800" b="1" dirty="0">
                          <a:solidFill>
                            <a:schemeClr val="tx1"/>
                          </a:solidFill>
                        </a:rPr>
                        <a:t>Retrieval</a:t>
                      </a:r>
                    </a:p>
                  </a:txBody>
                  <a:tcPr>
                    <a:solidFill>
                      <a:schemeClr val="tx2">
                        <a:lumMod val="20000"/>
                        <a:lumOff val="80000"/>
                      </a:schemeClr>
                    </a:solidFill>
                  </a:tcPr>
                </a:tc>
                <a:tc>
                  <a:txBody>
                    <a:bodyPr/>
                    <a:lstStyle/>
                    <a:p>
                      <a:r>
                        <a:rPr lang="en-US" sz="800" dirty="0"/>
                        <a:t>Develop storylines in their pretend play. </a:t>
                      </a:r>
                      <a:endParaRPr lang="en-GB" sz="800" dirty="0">
                        <a:solidFill>
                          <a:schemeClr val="tx1"/>
                        </a:solidFill>
                      </a:endParaRPr>
                    </a:p>
                  </a:txBody>
                  <a:tcPr>
                    <a:solidFill>
                      <a:schemeClr val="bg1">
                        <a:lumMod val="95000"/>
                      </a:schemeClr>
                    </a:solidFill>
                  </a:tcPr>
                </a:tc>
                <a:tc>
                  <a:txBody>
                    <a:bodyPr/>
                    <a:lstStyle/>
                    <a:p>
                      <a:r>
                        <a:rPr lang="en-GB" sz="800" dirty="0">
                          <a:solidFill>
                            <a:schemeClr val="tx1"/>
                          </a:solidFill>
                        </a:rPr>
                        <a:t>Talk about what they have read and find the key parts of the text to show where they found the information.</a:t>
                      </a:r>
                    </a:p>
                  </a:txBody>
                  <a:tcPr>
                    <a:solidFill>
                      <a:schemeClr val="bg1">
                        <a:lumMod val="95000"/>
                      </a:schemeClr>
                    </a:solidFill>
                  </a:tcPr>
                </a:tc>
                <a:tc>
                  <a:txBody>
                    <a:bodyPr/>
                    <a:lstStyle/>
                    <a:p>
                      <a:r>
                        <a:rPr lang="en-GB" sz="800" dirty="0">
                          <a:solidFill>
                            <a:schemeClr val="tx1"/>
                          </a:solidFill>
                        </a:rPr>
                        <a:t>Extract information from a text to answer a specific question.</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solidFill>
                            <a:schemeClr val="tx1"/>
                          </a:solidFill>
                        </a:rPr>
                        <a:t>Extract information from a text to answer a specific question.</a:t>
                      </a:r>
                    </a:p>
                    <a:p>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Locate information using skimming, scanning and text marking.</a:t>
                      </a:r>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Locate information using skimming, scanning and text marking.</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Summarise main ideas, identifying key details and using quotations for illustration</a:t>
                      </a:r>
                      <a:endParaRPr lang="en-GB" sz="800" dirty="0">
                        <a:solidFill>
                          <a:schemeClr val="tx1"/>
                        </a:solidFill>
                      </a:endParaRPr>
                    </a:p>
                  </a:txBody>
                  <a:tcPr>
                    <a:solidFill>
                      <a:schemeClr val="bg1">
                        <a:lumMod val="95000"/>
                      </a:schemeClr>
                    </a:solidFill>
                  </a:tcPr>
                </a:tc>
                <a:extLst>
                  <a:ext uri="{0D108BD9-81ED-4DB2-BD59-A6C34878D82A}">
                    <a16:rowId xmlns:a16="http://schemas.microsoft.com/office/drawing/2014/main" val="1828518265"/>
                  </a:ext>
                </a:extLst>
              </a:tr>
            </a:tbl>
          </a:graphicData>
        </a:graphic>
      </p:graphicFrame>
    </p:spTree>
    <p:extLst>
      <p:ext uri="{BB962C8B-B14F-4D97-AF65-F5344CB8AC3E}">
        <p14:creationId xmlns:p14="http://schemas.microsoft.com/office/powerpoint/2010/main" val="427880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02E32C8-8FF4-2758-8962-CA54A0A8ABD1}"/>
              </a:ext>
            </a:extLst>
          </p:cNvPr>
          <p:cNvGraphicFramePr>
            <a:graphicFrameLocks noGrp="1"/>
          </p:cNvGraphicFramePr>
          <p:nvPr>
            <p:extLst>
              <p:ext uri="{D42A27DB-BD31-4B8C-83A1-F6EECF244321}">
                <p14:modId xmlns:p14="http://schemas.microsoft.com/office/powerpoint/2010/main" val="2453947262"/>
              </p:ext>
            </p:extLst>
          </p:nvPr>
        </p:nvGraphicFramePr>
        <p:xfrm>
          <a:off x="191846" y="77597"/>
          <a:ext cx="11802034" cy="6705736"/>
        </p:xfrm>
        <a:graphic>
          <a:graphicData uri="http://schemas.openxmlformats.org/drawingml/2006/table">
            <a:tbl>
              <a:tblPr firstRow="1" bandRow="1">
                <a:tableStyleId>{5C22544A-7EE6-4342-B048-85BDC9FD1C3A}</a:tableStyleId>
              </a:tblPr>
              <a:tblGrid>
                <a:gridCol w="1406440">
                  <a:extLst>
                    <a:ext uri="{9D8B030D-6E8A-4147-A177-3AD203B41FA5}">
                      <a16:colId xmlns:a16="http://schemas.microsoft.com/office/drawing/2014/main" val="3117664279"/>
                    </a:ext>
                  </a:extLst>
                </a:gridCol>
                <a:gridCol w="1666994">
                  <a:extLst>
                    <a:ext uri="{9D8B030D-6E8A-4147-A177-3AD203B41FA5}">
                      <a16:colId xmlns:a16="http://schemas.microsoft.com/office/drawing/2014/main" val="1977062245"/>
                    </a:ext>
                  </a:extLst>
                </a:gridCol>
                <a:gridCol w="1444213">
                  <a:extLst>
                    <a:ext uri="{9D8B030D-6E8A-4147-A177-3AD203B41FA5}">
                      <a16:colId xmlns:a16="http://schemas.microsoft.com/office/drawing/2014/main" val="3359443463"/>
                    </a:ext>
                  </a:extLst>
                </a:gridCol>
                <a:gridCol w="1465321">
                  <a:extLst>
                    <a:ext uri="{9D8B030D-6E8A-4147-A177-3AD203B41FA5}">
                      <a16:colId xmlns:a16="http://schemas.microsoft.com/office/drawing/2014/main" val="3879175467"/>
                    </a:ext>
                  </a:extLst>
                </a:gridCol>
                <a:gridCol w="1454767">
                  <a:extLst>
                    <a:ext uri="{9D8B030D-6E8A-4147-A177-3AD203B41FA5}">
                      <a16:colId xmlns:a16="http://schemas.microsoft.com/office/drawing/2014/main" val="287869989"/>
                    </a:ext>
                  </a:extLst>
                </a:gridCol>
                <a:gridCol w="1454767">
                  <a:extLst>
                    <a:ext uri="{9D8B030D-6E8A-4147-A177-3AD203B41FA5}">
                      <a16:colId xmlns:a16="http://schemas.microsoft.com/office/drawing/2014/main" val="2889024191"/>
                    </a:ext>
                  </a:extLst>
                </a:gridCol>
                <a:gridCol w="1454767">
                  <a:extLst>
                    <a:ext uri="{9D8B030D-6E8A-4147-A177-3AD203B41FA5}">
                      <a16:colId xmlns:a16="http://schemas.microsoft.com/office/drawing/2014/main" val="3441010748"/>
                    </a:ext>
                  </a:extLst>
                </a:gridCol>
                <a:gridCol w="1454765">
                  <a:extLst>
                    <a:ext uri="{9D8B030D-6E8A-4147-A177-3AD203B41FA5}">
                      <a16:colId xmlns:a16="http://schemas.microsoft.com/office/drawing/2014/main" val="3829815686"/>
                    </a:ext>
                  </a:extLst>
                </a:gridCol>
              </a:tblGrid>
              <a:tr h="542712">
                <a:tc>
                  <a:txBody>
                    <a:bodyPr/>
                    <a:lstStyle/>
                    <a:p>
                      <a:endParaRPr lang="en-GB" sz="1100" dirty="0">
                        <a:solidFill>
                          <a:schemeClr val="tx1"/>
                        </a:solidFill>
                      </a:endParaRPr>
                    </a:p>
                  </a:txBody>
                  <a:tcPr>
                    <a:solidFill>
                      <a:schemeClr val="tx2">
                        <a:lumMod val="20000"/>
                        <a:lumOff val="80000"/>
                      </a:schemeClr>
                    </a:solidFill>
                  </a:tcPr>
                </a:tc>
                <a:tc>
                  <a:txBody>
                    <a:bodyPr/>
                    <a:lstStyle/>
                    <a:p>
                      <a:pPr algn="ctr"/>
                      <a:r>
                        <a:rPr lang="en-GB" sz="1600" dirty="0">
                          <a:solidFill>
                            <a:schemeClr val="tx1"/>
                          </a:solidFill>
                        </a:rPr>
                        <a:t>YR</a:t>
                      </a:r>
                    </a:p>
                  </a:txBody>
                  <a:tcPr>
                    <a:solidFill>
                      <a:schemeClr val="tx2">
                        <a:lumMod val="20000"/>
                        <a:lumOff val="80000"/>
                      </a:schemeClr>
                    </a:solidFill>
                  </a:tcPr>
                </a:tc>
                <a:tc>
                  <a:txBody>
                    <a:bodyPr/>
                    <a:lstStyle/>
                    <a:p>
                      <a:pPr algn="ctr"/>
                      <a:r>
                        <a:rPr lang="en-GB" sz="1600" dirty="0">
                          <a:solidFill>
                            <a:schemeClr val="tx1"/>
                          </a:solidFill>
                        </a:rPr>
                        <a:t>Y1</a:t>
                      </a:r>
                    </a:p>
                  </a:txBody>
                  <a:tcPr>
                    <a:solidFill>
                      <a:schemeClr val="tx2">
                        <a:lumMod val="20000"/>
                        <a:lumOff val="80000"/>
                      </a:schemeClr>
                    </a:solidFill>
                  </a:tcPr>
                </a:tc>
                <a:tc>
                  <a:txBody>
                    <a:bodyPr/>
                    <a:lstStyle/>
                    <a:p>
                      <a:pPr algn="ctr"/>
                      <a:r>
                        <a:rPr lang="en-GB" sz="1600" dirty="0">
                          <a:solidFill>
                            <a:schemeClr val="tx1"/>
                          </a:solidFill>
                        </a:rPr>
                        <a:t>Y2</a:t>
                      </a:r>
                    </a:p>
                  </a:txBody>
                  <a:tcPr>
                    <a:solidFill>
                      <a:schemeClr val="tx2">
                        <a:lumMod val="20000"/>
                        <a:lumOff val="80000"/>
                      </a:schemeClr>
                    </a:solidFill>
                  </a:tcPr>
                </a:tc>
                <a:tc>
                  <a:txBody>
                    <a:bodyPr/>
                    <a:lstStyle/>
                    <a:p>
                      <a:pPr algn="ctr"/>
                      <a:r>
                        <a:rPr lang="en-GB" sz="1600" dirty="0">
                          <a:solidFill>
                            <a:schemeClr val="tx1"/>
                          </a:solidFill>
                        </a:rPr>
                        <a:t>Y3</a:t>
                      </a:r>
                    </a:p>
                  </a:txBody>
                  <a:tcPr>
                    <a:solidFill>
                      <a:schemeClr val="tx2">
                        <a:lumMod val="20000"/>
                        <a:lumOff val="80000"/>
                      </a:schemeClr>
                    </a:solidFill>
                  </a:tcPr>
                </a:tc>
                <a:tc>
                  <a:txBody>
                    <a:bodyPr/>
                    <a:lstStyle/>
                    <a:p>
                      <a:pPr algn="ctr"/>
                      <a:r>
                        <a:rPr lang="en-GB" sz="1600" dirty="0">
                          <a:solidFill>
                            <a:schemeClr val="tx1"/>
                          </a:solidFill>
                        </a:rPr>
                        <a:t>Y4</a:t>
                      </a:r>
                    </a:p>
                  </a:txBody>
                  <a:tcPr>
                    <a:solidFill>
                      <a:schemeClr val="tx2">
                        <a:lumMod val="20000"/>
                        <a:lumOff val="80000"/>
                      </a:schemeClr>
                    </a:solidFill>
                  </a:tcPr>
                </a:tc>
                <a:tc>
                  <a:txBody>
                    <a:bodyPr/>
                    <a:lstStyle/>
                    <a:p>
                      <a:pPr algn="ctr"/>
                      <a:r>
                        <a:rPr lang="en-GB" sz="1600" dirty="0">
                          <a:solidFill>
                            <a:schemeClr val="tx1"/>
                          </a:solidFill>
                        </a:rPr>
                        <a:t>Y5</a:t>
                      </a:r>
                    </a:p>
                  </a:txBody>
                  <a:tcPr>
                    <a:solidFill>
                      <a:schemeClr val="tx2">
                        <a:lumMod val="20000"/>
                        <a:lumOff val="80000"/>
                      </a:schemeClr>
                    </a:solidFill>
                  </a:tcPr>
                </a:tc>
                <a:tc>
                  <a:txBody>
                    <a:bodyPr/>
                    <a:lstStyle/>
                    <a:p>
                      <a:pPr algn="ctr"/>
                      <a:r>
                        <a:rPr lang="en-GB" sz="1600" dirty="0">
                          <a:solidFill>
                            <a:schemeClr val="tx1"/>
                          </a:solidFill>
                        </a:rPr>
                        <a:t>Y6</a:t>
                      </a:r>
                    </a:p>
                  </a:txBody>
                  <a:tcPr>
                    <a:solidFill>
                      <a:schemeClr val="tx2">
                        <a:lumMod val="20000"/>
                        <a:lumOff val="80000"/>
                      </a:schemeClr>
                    </a:solidFill>
                  </a:tcPr>
                </a:tc>
                <a:extLst>
                  <a:ext uri="{0D108BD9-81ED-4DB2-BD59-A6C34878D82A}">
                    <a16:rowId xmlns:a16="http://schemas.microsoft.com/office/drawing/2014/main" val="458026638"/>
                  </a:ext>
                </a:extLst>
              </a:tr>
              <a:tr h="1984232">
                <a:tc>
                  <a:txBody>
                    <a:bodyPr/>
                    <a:lstStyle/>
                    <a:p>
                      <a:r>
                        <a:rPr lang="en-GB" sz="1800" b="1" dirty="0">
                          <a:solidFill>
                            <a:schemeClr val="tx1"/>
                          </a:solidFill>
                        </a:rPr>
                        <a:t>Inference and Prediction</a:t>
                      </a:r>
                    </a:p>
                  </a:txBody>
                  <a:tcPr>
                    <a:solidFill>
                      <a:schemeClr val="tx2">
                        <a:lumMod val="20000"/>
                        <a:lumOff val="80000"/>
                      </a:schemeClr>
                    </a:solidFill>
                  </a:tcPr>
                </a:tc>
                <a:tc>
                  <a:txBody>
                    <a:bodyPr/>
                    <a:lstStyle/>
                    <a:p>
                      <a:r>
                        <a:rPr lang="en-US" sz="800" dirty="0"/>
                        <a:t>To predict what might happen based on what has been read so far.</a:t>
                      </a:r>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effectLst/>
                          <a:latin typeface="+mn-lt"/>
                          <a:ea typeface="+mn-ea"/>
                          <a:cs typeface="+mn-cs"/>
                        </a:rPr>
                        <a:t>Answer questions and make inferences based on what is being said and done in a familiar book that is read to them.</a:t>
                      </a:r>
                      <a:endParaRPr lang="en-GB" sz="800" dirty="0">
                        <a:solidFill>
                          <a:schemeClr val="tx1"/>
                        </a:solidFill>
                      </a:endParaRPr>
                    </a:p>
                    <a:p>
                      <a:endParaRPr lang="en-GB" sz="800" dirty="0">
                        <a:solidFill>
                          <a:schemeClr val="tx1"/>
                        </a:solidFill>
                      </a:endParaRPr>
                    </a:p>
                  </a:txBody>
                  <a:tcPr>
                    <a:solidFill>
                      <a:schemeClr val="bg1">
                        <a:lumMod val="95000"/>
                      </a:schemeClr>
                    </a:solidFill>
                  </a:tcPr>
                </a:tc>
                <a:tc>
                  <a:txBody>
                    <a:bodyPr/>
                    <a:lstStyle/>
                    <a:p>
                      <a:r>
                        <a:rPr lang="en-US" sz="800" dirty="0"/>
                        <a:t>To make inferences based on what is being said and done. To predict what might happen based on what has been read so far in a text.</a:t>
                      </a:r>
                      <a:endParaRPr lang="en-GB" sz="800" dirty="0">
                        <a:solidFill>
                          <a:schemeClr val="tx1"/>
                        </a:solidFill>
                      </a:endParaRPr>
                    </a:p>
                  </a:txBody>
                  <a:tcPr>
                    <a:solidFill>
                      <a:schemeClr val="bg1">
                        <a:lumMod val="95000"/>
                      </a:schemeClr>
                    </a:solidFill>
                  </a:tcPr>
                </a:tc>
                <a:tc>
                  <a:txBody>
                    <a:bodyPr/>
                    <a:lstStyle/>
                    <a:p>
                      <a:r>
                        <a:rPr lang="en-US" sz="800" dirty="0"/>
                        <a:t>To ask and answer questions appropriately, including some simple inference questions based on characters’ feelings, thoughts, and motives. To justify predictions using evidence from the text.</a:t>
                      </a:r>
                      <a:endParaRPr lang="en-GB" sz="800" dirty="0">
                        <a:solidFill>
                          <a:schemeClr val="tx1"/>
                        </a:solidFill>
                      </a:endParaRPr>
                    </a:p>
                  </a:txBody>
                  <a:tcPr>
                    <a:solidFill>
                      <a:schemeClr val="bg1">
                        <a:lumMod val="95000"/>
                      </a:schemeClr>
                    </a:solidFill>
                  </a:tcPr>
                </a:tc>
                <a:tc>
                  <a:txBody>
                    <a:bodyPr/>
                    <a:lstStyle/>
                    <a:p>
                      <a:pPr algn="l"/>
                      <a:r>
                        <a:rPr lang="en-GB" sz="800" dirty="0">
                          <a:effectLst/>
                          <a:latin typeface="Candara" panose="020E0502030303020204" pitchFamily="34" charset="0"/>
                          <a:ea typeface="Times New Roman" panose="02020603050405020304" pitchFamily="18" charset="0"/>
                          <a:cs typeface="Times New Roman" panose="02020603050405020304" pitchFamily="18" charset="0"/>
                        </a:rPr>
                        <a:t>Independently suggest what might happen in a text from implied meaning.</a:t>
                      </a:r>
                    </a:p>
                    <a:p>
                      <a:pPr algn="l"/>
                      <a:r>
                        <a:rPr lang="en-US" sz="800" dirty="0"/>
                        <a:t>To draw inferences from characters’ feelings, thoughts and motives that justifies their actions, supporting their views with evidence from the text. To justify predictions from details stated and implied.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95000"/>
                      </a:schemeClr>
                    </a:solidFill>
                  </a:tcPr>
                </a:tc>
                <a:tc>
                  <a:txBody>
                    <a:bodyPr/>
                    <a:lstStyle/>
                    <a:p>
                      <a:r>
                        <a:rPr lang="en-GB" sz="800" kern="1200" dirty="0">
                          <a:solidFill>
                            <a:schemeClr val="dk1"/>
                          </a:solidFill>
                          <a:effectLst/>
                          <a:latin typeface="+mn-lt"/>
                          <a:ea typeface="+mn-ea"/>
                          <a:cs typeface="+mn-cs"/>
                        </a:rPr>
                        <a:t>Draw information from different parts of the text to infer meaning.</a:t>
                      </a:r>
                    </a:p>
                    <a:p>
                      <a:r>
                        <a:rPr lang="en-US" sz="800" dirty="0"/>
                        <a:t>To draw </a:t>
                      </a:r>
                      <a:r>
                        <a:rPr lang="en-US" sz="800" dirty="0" err="1"/>
                        <a:t>inferencesfrom</a:t>
                      </a:r>
                      <a:r>
                        <a:rPr lang="en-US" sz="800" dirty="0"/>
                        <a:t> characters’ feelings, thoughts, and motives. To make predictions based on details stated and implied, justifying them in detail with evidence from the text.</a:t>
                      </a:r>
                      <a:endParaRPr lang="en-GB" sz="800" dirty="0">
                        <a:solidFill>
                          <a:schemeClr val="tx1"/>
                        </a:solidFill>
                      </a:endParaRPr>
                    </a:p>
                  </a:txBody>
                  <a:tcPr>
                    <a:solidFill>
                      <a:schemeClr val="bg1">
                        <a:lumMod val="95000"/>
                      </a:schemeClr>
                    </a:solidFill>
                  </a:tcPr>
                </a:tc>
                <a:tc>
                  <a:txBody>
                    <a:bodyPr/>
                    <a:lstStyle/>
                    <a:p>
                      <a:r>
                        <a:rPr lang="en-GB" sz="800" kern="1200" dirty="0">
                          <a:solidFill>
                            <a:schemeClr val="dk1"/>
                          </a:solidFill>
                          <a:effectLst/>
                          <a:latin typeface="+mn-lt"/>
                          <a:ea typeface="+mn-ea"/>
                          <a:cs typeface="+mn-cs"/>
                        </a:rPr>
                        <a:t>Explain and discuss their understanding of what they have read, drawing inferences and justifying these with evidence.</a:t>
                      </a:r>
                    </a:p>
                    <a:p>
                      <a:endParaRPr lang="en-GB" sz="800" kern="1200" dirty="0">
                        <a:solidFill>
                          <a:schemeClr val="dk1"/>
                        </a:solidFill>
                        <a:effectLst/>
                        <a:latin typeface="+mn-lt"/>
                        <a:ea typeface="+mn-ea"/>
                        <a:cs typeface="+mn-cs"/>
                      </a:endParaRPr>
                    </a:p>
                    <a:p>
                      <a:r>
                        <a:rPr lang="en-US" sz="800" dirty="0"/>
                        <a:t>To consider different accounts of the same event and to discuss viewpoints (both of authors and of fictional characters). To discuss how characters change and develop through texts by drawing inferences based on indirect clues.</a:t>
                      </a:r>
                      <a:endParaRPr lang="en-GB" sz="800" dirty="0">
                        <a:solidFill>
                          <a:schemeClr val="tx1"/>
                        </a:solidFill>
                      </a:endParaRPr>
                    </a:p>
                  </a:txBody>
                  <a:tcPr>
                    <a:solidFill>
                      <a:schemeClr val="bg1">
                        <a:lumMod val="95000"/>
                      </a:schemeClr>
                    </a:solidFill>
                  </a:tcPr>
                </a:tc>
                <a:extLst>
                  <a:ext uri="{0D108BD9-81ED-4DB2-BD59-A6C34878D82A}">
                    <a16:rowId xmlns:a16="http://schemas.microsoft.com/office/drawing/2014/main" val="3678473897"/>
                  </a:ext>
                </a:extLst>
              </a:tr>
              <a:tr h="1133847">
                <a:tc>
                  <a:txBody>
                    <a:bodyPr/>
                    <a:lstStyle/>
                    <a:p>
                      <a:r>
                        <a:rPr lang="en-GB" sz="1800" b="1" dirty="0">
                          <a:solidFill>
                            <a:schemeClr val="tx1"/>
                          </a:solidFill>
                        </a:rPr>
                        <a:t>Poetry</a:t>
                      </a:r>
                    </a:p>
                  </a:txBody>
                  <a:tcPr>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t>Learn rhymes, poems, and songs. </a:t>
                      </a:r>
                    </a:p>
                    <a:p>
                      <a:endParaRPr lang="en-GB" sz="800" dirty="0">
                        <a:solidFill>
                          <a:schemeClr val="tx1"/>
                        </a:solidFill>
                      </a:endParaRPr>
                    </a:p>
                  </a:txBody>
                  <a:tcPr>
                    <a:solidFill>
                      <a:schemeClr val="bg1">
                        <a:lumMod val="95000"/>
                      </a:schemeClr>
                    </a:solidFill>
                  </a:tcPr>
                </a:tc>
                <a:tc>
                  <a:txBody>
                    <a:bodyPr/>
                    <a:lstStyle/>
                    <a:p>
                      <a:r>
                        <a:rPr lang="en-US" sz="800" dirty="0"/>
                        <a:t>To recite simple poems by heart.</a:t>
                      </a:r>
                      <a:endParaRPr lang="en-GB" sz="800" dirty="0">
                        <a:solidFill>
                          <a:schemeClr val="tx1"/>
                        </a:solidFill>
                      </a:endParaRPr>
                    </a:p>
                  </a:txBody>
                  <a:tcPr>
                    <a:solidFill>
                      <a:schemeClr val="bg1">
                        <a:lumMod val="95000"/>
                      </a:schemeClr>
                    </a:solidFill>
                  </a:tcPr>
                </a:tc>
                <a:tc>
                  <a:txBody>
                    <a:bodyPr/>
                    <a:lstStyle/>
                    <a:p>
                      <a:r>
                        <a:rPr lang="en-US" sz="800" dirty="0"/>
                        <a:t>To continue to build up a repertoire of poems learnt by heart, appreciating these, and reciting some with appropriate intonation to make the meaning clear. </a:t>
                      </a:r>
                      <a:endParaRPr lang="en-GB" sz="800" dirty="0">
                        <a:solidFill>
                          <a:schemeClr val="tx1"/>
                        </a:solidFill>
                      </a:endParaRPr>
                    </a:p>
                  </a:txBody>
                  <a:tcPr>
                    <a:solidFill>
                      <a:schemeClr val="bg1">
                        <a:lumMod val="95000"/>
                      </a:schemeClr>
                    </a:solidFill>
                  </a:tcPr>
                </a:tc>
                <a:tc>
                  <a:txBody>
                    <a:bodyPr/>
                    <a:lstStyle/>
                    <a:p>
                      <a:r>
                        <a:rPr lang="en-US" sz="800" dirty="0"/>
                        <a:t>To prepare and perform poems and play scripts that show some awareness of the audience when reading aloud. </a:t>
                      </a:r>
                    </a:p>
                    <a:p>
                      <a:endParaRPr lang="en-US" sz="800" dirty="0"/>
                    </a:p>
                    <a:p>
                      <a:r>
                        <a:rPr lang="en-US" sz="800" dirty="0"/>
                        <a:t>To begin to use appropriate intonation and volume when reading aloud. </a:t>
                      </a:r>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effectLst/>
                          <a:latin typeface="Candara" panose="020E0502030303020204" pitchFamily="34" charset="0"/>
                          <a:ea typeface="Times New Roman" panose="02020603050405020304" pitchFamily="18" charset="0"/>
                          <a:cs typeface="Times New Roman" panose="02020603050405020304" pitchFamily="18" charset="0"/>
                        </a:rPr>
                        <a:t>To name the poetic devices used and how these contribute to both the meaning of the poem and how we perform the poem.</a:t>
                      </a:r>
                    </a:p>
                    <a:p>
                      <a:pPr algn="l"/>
                      <a:endParaRPr lang="en-GB" sz="800" dirty="0">
                        <a:effectLst/>
                        <a:latin typeface="Candara" panose="020E0502030303020204" pitchFamily="34" charset="0"/>
                        <a:ea typeface="Times New Roman" panose="02020603050405020304" pitchFamily="18" charset="0"/>
                        <a:cs typeface="Times New Roman" panose="02020603050405020304" pitchFamily="18" charset="0"/>
                      </a:endParaRPr>
                    </a:p>
                    <a:p>
                      <a:pPr algn="l"/>
                      <a:r>
                        <a:rPr lang="en-GB" sz="800" dirty="0">
                          <a:effectLst/>
                          <a:latin typeface="Candara" panose="020E0502030303020204" pitchFamily="34" charset="0"/>
                          <a:ea typeface="Times New Roman" panose="02020603050405020304" pitchFamily="18" charset="0"/>
                          <a:cs typeface="Times New Roman" panose="02020603050405020304" pitchFamily="18" charset="0"/>
                        </a:rPr>
                        <a:t>Identify and name different forms of poetry.</a:t>
                      </a:r>
                    </a:p>
                    <a:p>
                      <a:pPr algn="l"/>
                      <a:endParaRPr lang="en-GB" sz="800" dirty="0">
                        <a:effectLst/>
                        <a:latin typeface="Candara" panose="020E0502030303020204" pitchFamily="34" charset="0"/>
                        <a:ea typeface="Times New Roman" panose="02020603050405020304" pitchFamily="18" charset="0"/>
                        <a:cs typeface="Times New Roman" panose="02020603050405020304" pitchFamily="18" charset="0"/>
                      </a:endParaRPr>
                    </a:p>
                    <a:p>
                      <a:pPr algn="l"/>
                      <a:endParaRPr lang="en-GB" sz="800" dirty="0">
                        <a:effectLst/>
                        <a:latin typeface="Candara" panose="020E0502030303020204" pitchFamily="34" charset="0"/>
                        <a:ea typeface="Times New Roman" panose="02020603050405020304" pitchFamily="18" charset="0"/>
                        <a:cs typeface="Times New Roman" panose="02020603050405020304" pitchFamily="18" charset="0"/>
                      </a:endParaRPr>
                    </a:p>
                    <a:p>
                      <a:pPr algn="l"/>
                      <a:r>
                        <a:rPr lang="en-US" sz="800" dirty="0"/>
                        <a:t>To prepare and perform poems and play scripts with appropriate techniques (intonation, tone, volume, and action) </a:t>
                      </a:r>
                    </a:p>
                    <a:p>
                      <a:pPr algn="l"/>
                      <a:endParaRPr lang="en-US" sz="800" dirty="0"/>
                    </a:p>
                    <a:p>
                      <a:pPr algn="l"/>
                      <a:r>
                        <a:rPr lang="en-US" sz="800" dirty="0"/>
                        <a:t>To show awareness of the audience when reading aloud.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95000"/>
                      </a:schemeClr>
                    </a:solidFill>
                  </a:tcPr>
                </a:tc>
                <a:tc>
                  <a:txBody>
                    <a:bodyPr/>
                    <a:lstStyle/>
                    <a:p>
                      <a:r>
                        <a:rPr lang="en-US" sz="800" dirty="0"/>
                        <a:t>To continually show an awareness of audience when reading out loud using intonation, tone, volume, and action. </a:t>
                      </a:r>
                      <a:endParaRPr lang="en-GB" sz="800" dirty="0">
                        <a:solidFill>
                          <a:schemeClr val="tx1"/>
                        </a:solidFill>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To consider poets’ different viewpoints when commenting on poetry.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endParaRPr>
                    </a:p>
                    <a:p>
                      <a:r>
                        <a:rPr lang="en-US" sz="800" dirty="0"/>
                        <a:t>To confidently perform texts (including poems learnt by heart) using a wide range of devices to engage the audience and for effect.</a:t>
                      </a:r>
                    </a:p>
                    <a:p>
                      <a:endParaRPr lang="en-US" sz="800" dirty="0">
                        <a:solidFill>
                          <a:schemeClr val="tx1"/>
                        </a:solidFill>
                      </a:endParaRPr>
                    </a:p>
                  </a:txBody>
                  <a:tcPr>
                    <a:solidFill>
                      <a:schemeClr val="bg1">
                        <a:lumMod val="95000"/>
                      </a:schemeClr>
                    </a:solidFill>
                  </a:tcPr>
                </a:tc>
                <a:extLst>
                  <a:ext uri="{0D108BD9-81ED-4DB2-BD59-A6C34878D82A}">
                    <a16:rowId xmlns:a16="http://schemas.microsoft.com/office/drawing/2014/main" val="2449019710"/>
                  </a:ext>
                </a:extLst>
              </a:tr>
              <a:tr h="1984232">
                <a:tc>
                  <a:txBody>
                    <a:bodyPr/>
                    <a:lstStyle/>
                    <a:p>
                      <a:r>
                        <a:rPr lang="en-GB" sz="1800" b="1" dirty="0">
                          <a:solidFill>
                            <a:schemeClr val="tx1"/>
                          </a:solidFill>
                        </a:rPr>
                        <a:t>Non-Fiction</a:t>
                      </a:r>
                    </a:p>
                  </a:txBody>
                  <a:tcPr>
                    <a:solidFill>
                      <a:schemeClr val="tx2">
                        <a:lumMod val="20000"/>
                        <a:lumOff val="80000"/>
                      </a:schemeClr>
                    </a:solidFill>
                  </a:tcPr>
                </a:tc>
                <a:tc>
                  <a:txBody>
                    <a:bodyPr/>
                    <a:lstStyle/>
                    <a:p>
                      <a:endParaRPr lang="en-GB" sz="800">
                        <a:solidFill>
                          <a:schemeClr val="tx1"/>
                        </a:solidFill>
                      </a:endParaRPr>
                    </a:p>
                  </a:txBody>
                  <a:tcPr>
                    <a:solidFill>
                      <a:schemeClr val="bg1">
                        <a:lumMod val="95000"/>
                      </a:schemeClr>
                    </a:solidFill>
                  </a:tcPr>
                </a:tc>
                <a:tc>
                  <a:txBody>
                    <a:bodyPr/>
                    <a:lstStyle/>
                    <a:p>
                      <a:endParaRPr lang="en-GB" sz="800">
                        <a:solidFill>
                          <a:schemeClr val="tx1"/>
                        </a:solidFill>
                      </a:endParaRPr>
                    </a:p>
                  </a:txBody>
                  <a:tcPr>
                    <a:solidFill>
                      <a:schemeClr val="bg1">
                        <a:lumMod val="95000"/>
                      </a:schemeClr>
                    </a:solidFill>
                  </a:tcPr>
                </a:tc>
                <a:tc>
                  <a:txBody>
                    <a:bodyPr/>
                    <a:lstStyle/>
                    <a:p>
                      <a:r>
                        <a:rPr lang="en-US" sz="800" dirty="0"/>
                        <a:t>To </a:t>
                      </a:r>
                      <a:r>
                        <a:rPr lang="en-US" sz="800" dirty="0" err="1"/>
                        <a:t>recognise</a:t>
                      </a:r>
                      <a:r>
                        <a:rPr lang="en-US" sz="800" dirty="0"/>
                        <a:t> that non-fiction books are often structured in different ways.</a:t>
                      </a:r>
                      <a:endParaRPr lang="en-GB" sz="800" dirty="0">
                        <a:solidFill>
                          <a:schemeClr val="tx1"/>
                        </a:solidFill>
                      </a:endParaRPr>
                    </a:p>
                  </a:txBody>
                  <a:tcPr>
                    <a:solidFill>
                      <a:schemeClr val="bg1">
                        <a:lumMod val="95000"/>
                      </a:schemeClr>
                    </a:solidFill>
                  </a:tcPr>
                </a:tc>
                <a:tc>
                  <a:txBody>
                    <a:bodyPr/>
                    <a:lstStyle/>
                    <a:p>
                      <a:r>
                        <a:rPr lang="en-US" sz="800" dirty="0"/>
                        <a:t>To retrieve and record information from non-fiction texts.</a:t>
                      </a:r>
                      <a:endParaRPr lang="en-GB" sz="800" dirty="0">
                        <a:solidFill>
                          <a:schemeClr val="tx1"/>
                        </a:solidFill>
                      </a:endParaRPr>
                    </a:p>
                  </a:txBody>
                  <a:tcPr>
                    <a:solidFill>
                      <a:schemeClr val="bg1">
                        <a:lumMod val="95000"/>
                      </a:schemeClr>
                    </a:solidFill>
                  </a:tcPr>
                </a:tc>
                <a:tc>
                  <a:txBody>
                    <a:bodyPr/>
                    <a:lstStyle/>
                    <a:p>
                      <a:r>
                        <a:rPr lang="en-US" sz="800" dirty="0"/>
                        <a:t>To use all the </a:t>
                      </a:r>
                      <a:r>
                        <a:rPr lang="en-US" sz="800" dirty="0" err="1"/>
                        <a:t>organisational</a:t>
                      </a:r>
                      <a:r>
                        <a:rPr lang="en-US" sz="800" dirty="0"/>
                        <a:t> devices available within a nonfiction text to retrieve, record and discuss information. To use dictionaries to check the meaning of words that they have read. </a:t>
                      </a:r>
                      <a:endParaRPr lang="en-GB" sz="800" dirty="0">
                        <a:solidFill>
                          <a:schemeClr val="tx1"/>
                        </a:solidFill>
                      </a:endParaRPr>
                    </a:p>
                  </a:txBody>
                  <a:tcPr>
                    <a:solidFill>
                      <a:schemeClr val="bg1">
                        <a:lumMod val="95000"/>
                      </a:schemeClr>
                    </a:solidFill>
                  </a:tcPr>
                </a:tc>
                <a:tc>
                  <a:txBody>
                    <a:bodyPr/>
                    <a:lstStyle/>
                    <a:p>
                      <a:r>
                        <a:rPr lang="en-US" sz="800" dirty="0"/>
                        <a:t>To use knowledge of texts and </a:t>
                      </a:r>
                      <a:r>
                        <a:rPr lang="en-US" sz="800" dirty="0" err="1"/>
                        <a:t>organisation</a:t>
                      </a:r>
                      <a:r>
                        <a:rPr lang="en-US" sz="800" dirty="0"/>
                        <a:t> devices to retrieve, record and discuss information from fiction and non-fiction texts.</a:t>
                      </a:r>
                      <a:endParaRPr lang="en-GB" sz="800" dirty="0">
                        <a:solidFill>
                          <a:schemeClr val="tx1"/>
                        </a:solidFill>
                      </a:endParaRPr>
                    </a:p>
                  </a:txBody>
                  <a:tcPr>
                    <a:solidFill>
                      <a:schemeClr val="bg1">
                        <a:lumMod val="95000"/>
                      </a:schemeClr>
                    </a:solidFill>
                  </a:tcPr>
                </a:tc>
                <a:tc>
                  <a:txBody>
                    <a:bodyPr/>
                    <a:lstStyle/>
                    <a:p>
                      <a:r>
                        <a:rPr lang="en-US" sz="800" dirty="0"/>
                        <a:t>To retrieve, record and present information from non-fiction texts . To use non-fiction materials for purposeful information retrieval (e.g., in reading history, geography and science textbooks) and in contexts where pupils are genuinely motivated to find out information.</a:t>
                      </a:r>
                      <a:endParaRPr lang="en-GB" sz="800" dirty="0">
                        <a:solidFill>
                          <a:schemeClr val="tx1"/>
                        </a:solidFill>
                      </a:endParaRPr>
                    </a:p>
                  </a:txBody>
                  <a:tcPr>
                    <a:solidFill>
                      <a:schemeClr val="bg1">
                        <a:lumMod val="95000"/>
                      </a:schemeClr>
                    </a:solidFill>
                  </a:tcPr>
                </a:tc>
                <a:extLst>
                  <a:ext uri="{0D108BD9-81ED-4DB2-BD59-A6C34878D82A}">
                    <a16:rowId xmlns:a16="http://schemas.microsoft.com/office/drawing/2014/main" val="1204867575"/>
                  </a:ext>
                </a:extLst>
              </a:tr>
            </a:tbl>
          </a:graphicData>
        </a:graphic>
      </p:graphicFrame>
    </p:spTree>
    <p:extLst>
      <p:ext uri="{BB962C8B-B14F-4D97-AF65-F5344CB8AC3E}">
        <p14:creationId xmlns:p14="http://schemas.microsoft.com/office/powerpoint/2010/main" val="2487589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2207</Words>
  <Application>Microsoft Office PowerPoint</Application>
  <PresentationFormat>Widescreen</PresentationFormat>
  <Paragraphs>167</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Candara</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landrews@Muscliff.local</dc:creator>
  <cp:lastModifiedBy>landrews@Muscliff.local</cp:lastModifiedBy>
  <cp:revision>8</cp:revision>
  <dcterms:created xsi:type="dcterms:W3CDTF">2023-06-19T13:23:29Z</dcterms:created>
  <dcterms:modified xsi:type="dcterms:W3CDTF">2023-06-22T10:29:20Z</dcterms:modified>
</cp:coreProperties>
</file>