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 id="265" r:id="rId8"/>
    <p:sldId id="266" r:id="rId9"/>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28/02/2023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28/02/2023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a:solidFill>
            <a:srgbClr val="FFFF66"/>
          </a:solidFill>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Responsibility Progression Map</a:t>
            </a:r>
          </a:p>
        </p:txBody>
      </p:sp>
      <p:sp>
        <p:nvSpPr>
          <p:cNvPr id="6" name="Rectangle 5">
            <a:extLst>
              <a:ext uri="{FF2B5EF4-FFF2-40B4-BE49-F238E27FC236}">
                <a16:creationId xmlns:a16="http://schemas.microsoft.com/office/drawing/2014/main" id="{5D056424-E515-5420-E502-7F16C9C0A72D}"/>
              </a:ext>
            </a:extLst>
          </p:cNvPr>
          <p:cNvSpPr/>
          <p:nvPr/>
        </p:nvSpPr>
        <p:spPr>
          <a:xfrm>
            <a:off x="184658" y="4445506"/>
            <a:ext cx="2866606" cy="1210756"/>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Whole School Assembly Books</a:t>
            </a:r>
          </a:p>
        </p:txBody>
      </p:sp>
      <p:sp>
        <p:nvSpPr>
          <p:cNvPr id="4" name="Rectangle 3">
            <a:extLst>
              <a:ext uri="{FF2B5EF4-FFF2-40B4-BE49-F238E27FC236}">
                <a16:creationId xmlns:a16="http://schemas.microsoft.com/office/drawing/2014/main" id="{5049E67A-AAF8-BC9A-09B1-EEFCB1D6E492}"/>
              </a:ext>
            </a:extLst>
          </p:cNvPr>
          <p:cNvSpPr/>
          <p:nvPr/>
        </p:nvSpPr>
        <p:spPr>
          <a:xfrm>
            <a:off x="2038589" y="1812921"/>
            <a:ext cx="4609353" cy="2565300"/>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a:solidFill>
                  <a:srgbClr val="000000"/>
                </a:solidFill>
                <a:effectLst/>
                <a:ea typeface="Calibri" panose="020F0502020204030204" pitchFamily="34" charset="0"/>
                <a:cs typeface="Times New Roman" panose="02020603050405020304" pitchFamily="18" charset="0"/>
              </a:rPr>
              <a:t>Responsibility</a:t>
            </a:r>
            <a:r>
              <a:rPr lang="en-GB" sz="1400" dirty="0">
                <a:solidFill>
                  <a:srgbClr val="000000"/>
                </a:solidFill>
                <a:effectLst/>
                <a:ea typeface="Calibri" panose="020F0502020204030204" pitchFamily="34" charset="0"/>
                <a:cs typeface="Times New Roman" panose="02020603050405020304" pitchFamily="18" charset="0"/>
              </a:rPr>
              <a:t> is doing the things we are expected to do and accepting the consequences (results) of your actions </a:t>
            </a:r>
            <a:endParaRPr lang="en-GB" sz="1400" dirty="0">
              <a:effectLst/>
              <a:ea typeface="Calibri" panose="020F0502020204030204" pitchFamily="34" charset="0"/>
              <a:cs typeface="Times New Roman" panose="02020603050405020304" pitchFamily="18" charset="0"/>
            </a:endParaRPr>
          </a:p>
          <a:p>
            <a:pPr algn="just"/>
            <a:r>
              <a:rPr lang="en-GB" sz="1400" dirty="0">
                <a:solidFill>
                  <a:srgbClr val="000000"/>
                </a:solidFill>
                <a:effectLst/>
                <a:ea typeface="Calibri" panose="020F0502020204030204" pitchFamily="34" charset="0"/>
                <a:cs typeface="Times New Roman" panose="02020603050405020304" pitchFamily="18" charset="0"/>
              </a:rPr>
              <a:t>We have a few different ways that we talk about responsibility at our school. There’s being responsible, taking responsibility, acting responsibly, and having responsibilities. They are all related to doing the things we are supposed to do, and accepting the positive or negative outcome of our actions. We are responsible for ourselves, our responses, our relationships, our mistakes, our education and careers, our health and well-being. But our overarching goal is to teach the pupils at </a:t>
            </a:r>
            <a:r>
              <a:rPr lang="en-GB" sz="1400" dirty="0" err="1">
                <a:solidFill>
                  <a:srgbClr val="000000"/>
                </a:solidFill>
                <a:effectLst/>
                <a:ea typeface="Calibri" panose="020F0502020204030204" pitchFamily="34" charset="0"/>
                <a:cs typeface="Times New Roman" panose="02020603050405020304" pitchFamily="18" charset="0"/>
              </a:rPr>
              <a:t>Muscliff</a:t>
            </a:r>
            <a:r>
              <a:rPr lang="en-GB" sz="1400" dirty="0">
                <a:solidFill>
                  <a:srgbClr val="000000"/>
                </a:solidFill>
                <a:effectLst/>
                <a:ea typeface="Calibri" panose="020F0502020204030204" pitchFamily="34" charset="0"/>
                <a:cs typeface="Times New Roman" panose="02020603050405020304" pitchFamily="18" charset="0"/>
              </a:rPr>
              <a:t> to be responsible for themselves. </a:t>
            </a:r>
            <a:endParaRPr lang="en-GB" sz="1400" dirty="0">
              <a:effectLs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096E777-A950-31EF-9C81-71A71994D027}"/>
              </a:ext>
            </a:extLst>
          </p:cNvPr>
          <p:cNvSpPr/>
          <p:nvPr/>
        </p:nvSpPr>
        <p:spPr>
          <a:xfrm>
            <a:off x="240117" y="6153326"/>
            <a:ext cx="1233083" cy="2062947"/>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use KS1 and KS2 assemblies to highlight the value.  At the end of the assembly, children reflect on how the lesson in the story is relevant to them.</a:t>
            </a:r>
          </a:p>
        </p:txBody>
      </p:sp>
      <p:pic>
        <p:nvPicPr>
          <p:cNvPr id="5" name="Picture 4">
            <a:extLst>
              <a:ext uri="{FF2B5EF4-FFF2-40B4-BE49-F238E27FC236}">
                <a16:creationId xmlns:a16="http://schemas.microsoft.com/office/drawing/2014/main" id="{CB0796DA-E8E0-775E-FC68-B10A57B9F683}"/>
              </a:ext>
            </a:extLst>
          </p:cNvPr>
          <p:cNvPicPr>
            <a:picLocks noChangeAspect="1"/>
          </p:cNvPicPr>
          <p:nvPr/>
        </p:nvPicPr>
        <p:blipFill>
          <a:blip r:embed="rId3"/>
          <a:stretch>
            <a:fillRect/>
          </a:stretch>
        </p:blipFill>
        <p:spPr>
          <a:xfrm>
            <a:off x="370195" y="1778711"/>
            <a:ext cx="1585605" cy="2316951"/>
          </a:xfrm>
          <a:prstGeom prst="rect">
            <a:avLst/>
          </a:prstGeom>
        </p:spPr>
      </p:pic>
      <p:pic>
        <p:nvPicPr>
          <p:cNvPr id="7" name="Picture 2" descr="Great Kapok Tree: A Tale of the Amazon Rain Forest (Rise and Shine)">
            <a:extLst>
              <a:ext uri="{FF2B5EF4-FFF2-40B4-BE49-F238E27FC236}">
                <a16:creationId xmlns:a16="http://schemas.microsoft.com/office/drawing/2014/main" id="{6C9FC388-E560-0441-478A-647FF01DD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904" y="6506266"/>
            <a:ext cx="1382962" cy="1650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49F4930-AA8E-E1E8-5227-1012A3613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211" y="6468032"/>
            <a:ext cx="1736724" cy="17115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F46162D-0334-2C45-91A5-C405C0BD44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4903" y="6320718"/>
            <a:ext cx="1599340" cy="18225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2B66B27-6DD7-6FD0-E2FB-168FAEB12510}"/>
              </a:ext>
            </a:extLst>
          </p:cNvPr>
          <p:cNvSpPr/>
          <p:nvPr/>
        </p:nvSpPr>
        <p:spPr>
          <a:xfrm>
            <a:off x="240117" y="8391388"/>
            <a:ext cx="6377766" cy="1289271"/>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These are all of the books across the whole school that we use to teach the underpinning value of </a:t>
            </a:r>
            <a:r>
              <a:rPr lang="en-GB" sz="1400" b="1" dirty="0">
                <a:solidFill>
                  <a:schemeClr val="tx1"/>
                </a:solidFill>
              </a:rPr>
              <a:t>responsibility</a:t>
            </a:r>
            <a:r>
              <a:rPr lang="en-GB" sz="1400" dirty="0">
                <a:solidFill>
                  <a:schemeClr val="tx1"/>
                </a:solidFill>
              </a:rPr>
              <a:t>. We have chosen these books specifically because they illustrate the value within a context that the children understand and can relate to. We also use these books as a vehicle to deliver the content of the National Curriculum.</a:t>
            </a:r>
          </a:p>
        </p:txBody>
      </p:sp>
      <p:pic>
        <p:nvPicPr>
          <p:cNvPr id="1026" name="Picture 2" descr="Huge Bag of Worries - Incentive Plus">
            <a:extLst>
              <a:ext uri="{FF2B5EF4-FFF2-40B4-BE49-F238E27FC236}">
                <a16:creationId xmlns:a16="http://schemas.microsoft.com/office/drawing/2014/main" id="{E9CEA891-24A5-3E94-3562-5B619E738F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8722" y="4493692"/>
            <a:ext cx="1317094" cy="1711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re The Poppies Now Grow:. CARNEGIE &amp; KATE GREENAWAY MEDAL Nominees 2015 ( Poppy): Amazon.co.uk: Hilary Robinson, Martin Impey, Martin Impey:  9780957124585: Books">
            <a:extLst>
              <a:ext uri="{FF2B5EF4-FFF2-40B4-BE49-F238E27FC236}">
                <a16:creationId xmlns:a16="http://schemas.microsoft.com/office/drawing/2014/main" id="{2FB4167B-51FB-B93F-4DE6-1C206E7BE8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2523" y="4493692"/>
            <a:ext cx="1449933" cy="184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15EAAA5A-05E4-F875-95FA-C9ADCC7C9511}"/>
              </a:ext>
            </a:extLst>
          </p:cNvPr>
          <p:cNvSpPr/>
          <p:nvPr/>
        </p:nvSpPr>
        <p:spPr>
          <a:xfrm>
            <a:off x="115122" y="5409580"/>
            <a:ext cx="3044431" cy="622356"/>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1</a:t>
            </a:r>
          </a:p>
        </p:txBody>
      </p:sp>
      <p:pic>
        <p:nvPicPr>
          <p:cNvPr id="20" name="Picture 2" descr="Supertato : Hendra, Sue, Linnet, Paul: Amazon.co.uk: Books">
            <a:extLst>
              <a:ext uri="{FF2B5EF4-FFF2-40B4-BE49-F238E27FC236}">
                <a16:creationId xmlns:a16="http://schemas.microsoft.com/office/drawing/2014/main" id="{FE8927EA-3D83-20B0-454C-B4B080ACC2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65" y="7469916"/>
            <a:ext cx="1402336" cy="14042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upertato Carnival Catastro-Pea! : Hendra, Sue, Linnet, Paul: Amazon.co.uk:  Books">
            <a:extLst>
              <a:ext uri="{FF2B5EF4-FFF2-40B4-BE49-F238E27FC236}">
                <a16:creationId xmlns:a16="http://schemas.microsoft.com/office/drawing/2014/main" id="{140DE957-4974-A20F-BF17-B02711EFDA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271" y="6067949"/>
            <a:ext cx="1353265" cy="13551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Barry the Fish with Fingers : Hendra, Sue, Linnet, Paul: Amazon.co.uk: Books">
            <a:extLst>
              <a:ext uri="{FF2B5EF4-FFF2-40B4-BE49-F238E27FC236}">
                <a16:creationId xmlns:a16="http://schemas.microsoft.com/office/drawing/2014/main" id="{D9CEE30D-27F6-3CC5-5CD8-0D36B5706F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3203" y="6078758"/>
            <a:ext cx="1329078" cy="13309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1" descr="Egg to Chicken (Lifecycles): Amazon.co.uk: Camilla de la Bedoyere:  9781848352247: Books">
            <a:extLst>
              <a:ext uri="{FF2B5EF4-FFF2-40B4-BE49-F238E27FC236}">
                <a16:creationId xmlns:a16="http://schemas.microsoft.com/office/drawing/2014/main" id="{2A769B74-1638-6A70-396A-1F13588130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163" y="7447196"/>
            <a:ext cx="1329078" cy="14270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1019C1-AB8B-3CF6-C084-C2FADEC8017D}"/>
              </a:ext>
            </a:extLst>
          </p:cNvPr>
          <p:cNvSpPr/>
          <p:nvPr/>
        </p:nvSpPr>
        <p:spPr>
          <a:xfrm>
            <a:off x="137271" y="1277946"/>
            <a:ext cx="3000135" cy="603608"/>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Reception</a:t>
            </a:r>
          </a:p>
        </p:txBody>
      </p:sp>
      <p:pic>
        <p:nvPicPr>
          <p:cNvPr id="24" name="Picture 12" descr="Shark in the Park (Phonics Readers): 1 : Lesley Sims, Stephen Cartwright,  Stephen Cartwright: Amazon.co.uk: Books">
            <a:extLst>
              <a:ext uri="{FF2B5EF4-FFF2-40B4-BE49-F238E27FC236}">
                <a16:creationId xmlns:a16="http://schemas.microsoft.com/office/drawing/2014/main" id="{F60CE493-B6EE-36F2-A992-2DA752CD8C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8334" y="3450424"/>
            <a:ext cx="841242" cy="8402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Dear Zoo: Lift the Flaps: Amazon.co.uk: Rod Campbell: 9780230747722: Books">
            <a:extLst>
              <a:ext uri="{FF2B5EF4-FFF2-40B4-BE49-F238E27FC236}">
                <a16:creationId xmlns:a16="http://schemas.microsoft.com/office/drawing/2014/main" id="{88D8C0E2-0E58-F137-DABC-34C81D63C6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072" y="3772457"/>
            <a:ext cx="1362776" cy="13517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lovemybooks | FREE reading resources for parents">
            <a:extLst>
              <a:ext uri="{FF2B5EF4-FFF2-40B4-BE49-F238E27FC236}">
                <a16:creationId xmlns:a16="http://schemas.microsoft.com/office/drawing/2014/main" id="{8394BED2-DF2C-07E0-8CBB-786BBF81DB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8948" y="2022076"/>
            <a:ext cx="1648458" cy="13517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Tidy Titch — Bookzoo.in">
            <a:extLst>
              <a:ext uri="{FF2B5EF4-FFF2-40B4-BE49-F238E27FC236}">
                <a16:creationId xmlns:a16="http://schemas.microsoft.com/office/drawing/2014/main" id="{82146E37-4ADA-D266-E52B-CDCA3EB42639}"/>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231" t="14103" r="11154" b="13589"/>
          <a:stretch/>
        </p:blipFill>
        <p:spPr bwMode="auto">
          <a:xfrm>
            <a:off x="187902" y="2010496"/>
            <a:ext cx="1217463" cy="165857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B709F92-D2D9-01A6-0812-238ABA4AB091}"/>
              </a:ext>
            </a:extLst>
          </p:cNvPr>
          <p:cNvSpPr txBox="1"/>
          <p:nvPr/>
        </p:nvSpPr>
        <p:spPr>
          <a:xfrm>
            <a:off x="3220989" y="1285678"/>
            <a:ext cx="3245062" cy="3046988"/>
          </a:xfrm>
          <a:prstGeom prst="rect">
            <a:avLst/>
          </a:prstGeom>
          <a:noFill/>
        </p:spPr>
        <p:txBody>
          <a:bodyPr wrap="square">
            <a:spAutoFit/>
          </a:bodyPr>
          <a:lstStyle/>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know that our school rules are Ready, Respectful, Safe and can recite this phrase.</a:t>
            </a:r>
          </a:p>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beginning to manage my self-routine – I put my snack box and book bag in the correct place when I arrive.</a:t>
            </a:r>
          </a:p>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self-register.</a:t>
            </a:r>
          </a:p>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When told to do so by an adult, I can apologise when I’ve done something wrong.</a:t>
            </a:r>
          </a:p>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tidy the classroom, including items that might not be mine.</a:t>
            </a:r>
          </a:p>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use the role play area respectfully.</a:t>
            </a:r>
          </a:p>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the expression, ‘kind hands.’ </a:t>
            </a:r>
          </a:p>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move around the school in the ‘</a:t>
            </a:r>
            <a:r>
              <a:rPr lang="en-GB" sz="1200" dirty="0" err="1">
                <a:effectLst/>
                <a:ea typeface="Calibri" panose="020F0502020204030204" pitchFamily="34" charset="0"/>
                <a:cs typeface="Times New Roman" panose="02020603050405020304" pitchFamily="18" charset="0"/>
              </a:rPr>
              <a:t>Muscliff</a:t>
            </a:r>
            <a:r>
              <a:rPr lang="en-GB" sz="1200" dirty="0">
                <a:effectLst/>
                <a:ea typeface="Calibri" panose="020F0502020204030204" pitchFamily="34" charset="0"/>
                <a:cs typeface="Times New Roman" panose="02020603050405020304" pitchFamily="18" charset="0"/>
              </a:rPr>
              <a:t> Way.’</a:t>
            </a:r>
          </a:p>
          <a:p>
            <a:pPr marL="342900" lvl="0" indent="-342900" algn="jus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hold the doors open for adults.</a:t>
            </a:r>
          </a:p>
        </p:txBody>
      </p:sp>
      <p:sp>
        <p:nvSpPr>
          <p:cNvPr id="33" name="TextBox 32">
            <a:extLst>
              <a:ext uri="{FF2B5EF4-FFF2-40B4-BE49-F238E27FC236}">
                <a16:creationId xmlns:a16="http://schemas.microsoft.com/office/drawing/2014/main" id="{154F5C82-CB5C-21D5-810A-C7D9EB1AAF6A}"/>
              </a:ext>
            </a:extLst>
          </p:cNvPr>
          <p:cNvSpPr txBox="1"/>
          <p:nvPr/>
        </p:nvSpPr>
        <p:spPr>
          <a:xfrm>
            <a:off x="3310146" y="5406694"/>
            <a:ext cx="3315139" cy="2677656"/>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when I am and when I am not being Ready, Respectful, Safe.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responsible for putting letters in and taking letters out of my book bag.</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chose my own colour-banded book to take home.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use a cloakroom and toilet sensibly that is not situated in my classroom.</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change for PE by myself.</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go to first aid if I am hurt at playtime.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apologise when prompted and sometimes without being told to.</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work with a learning partner.</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tell a teacher if a friend needs help. </a:t>
            </a:r>
          </a:p>
        </p:txBody>
      </p:sp>
      <p:sp>
        <p:nvSpPr>
          <p:cNvPr id="34" name="Rectangle 33">
            <a:extLst>
              <a:ext uri="{FF2B5EF4-FFF2-40B4-BE49-F238E27FC236}">
                <a16:creationId xmlns:a16="http://schemas.microsoft.com/office/drawing/2014/main" id="{B013AE58-4BC3-5691-7D08-93C4D6301CD1}"/>
              </a:ext>
            </a:extLst>
          </p:cNvPr>
          <p:cNvSpPr/>
          <p:nvPr/>
        </p:nvSpPr>
        <p:spPr>
          <a:xfrm>
            <a:off x="1606243" y="4452266"/>
            <a:ext cx="5063854" cy="638630"/>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Why would we like Titch to be part of </a:t>
            </a:r>
            <a:r>
              <a:rPr lang="en-GB" sz="1400" dirty="0" err="1">
                <a:solidFill>
                  <a:schemeClr val="tx1"/>
                </a:solidFill>
              </a:rPr>
              <a:t>Muscliff</a:t>
            </a:r>
            <a:r>
              <a:rPr lang="en-GB" sz="1400" dirty="0">
                <a:solidFill>
                  <a:schemeClr val="tx1"/>
                </a:solidFill>
              </a:rPr>
              <a:t> Primary School?</a:t>
            </a:r>
          </a:p>
        </p:txBody>
      </p:sp>
      <p:sp>
        <p:nvSpPr>
          <p:cNvPr id="35" name="Rectangle 34">
            <a:extLst>
              <a:ext uri="{FF2B5EF4-FFF2-40B4-BE49-F238E27FC236}">
                <a16:creationId xmlns:a16="http://schemas.microsoft.com/office/drawing/2014/main" id="{1B73BC39-8ECE-E1DA-96E1-2AC9E42BDC1D}"/>
              </a:ext>
            </a:extLst>
          </p:cNvPr>
          <p:cNvSpPr/>
          <p:nvPr/>
        </p:nvSpPr>
        <p:spPr>
          <a:xfrm>
            <a:off x="3116450" y="8160697"/>
            <a:ext cx="3508835" cy="713502"/>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does looking after someone or something show responsibility?</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5C57EA39-BD15-538F-FEA0-BE8C7D4A81DA}"/>
              </a:ext>
            </a:extLst>
          </p:cNvPr>
          <p:cNvSpPr/>
          <p:nvPr/>
        </p:nvSpPr>
        <p:spPr>
          <a:xfrm>
            <a:off x="210248" y="5186079"/>
            <a:ext cx="2190925" cy="431097"/>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3</a:t>
            </a:r>
          </a:p>
        </p:txBody>
      </p:sp>
      <p:sp>
        <p:nvSpPr>
          <p:cNvPr id="17" name="Rectangle 16">
            <a:extLst>
              <a:ext uri="{FF2B5EF4-FFF2-40B4-BE49-F238E27FC236}">
                <a16:creationId xmlns:a16="http://schemas.microsoft.com/office/drawing/2014/main" id="{1709F65F-CC26-9B0A-EA43-2641F67A680C}"/>
              </a:ext>
            </a:extLst>
          </p:cNvPr>
          <p:cNvSpPr/>
          <p:nvPr/>
        </p:nvSpPr>
        <p:spPr>
          <a:xfrm>
            <a:off x="143111" y="1355295"/>
            <a:ext cx="2351756" cy="431096"/>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2</a:t>
            </a:r>
          </a:p>
        </p:txBody>
      </p:sp>
      <p:sp>
        <p:nvSpPr>
          <p:cNvPr id="24" name="TextBox 23">
            <a:extLst>
              <a:ext uri="{FF2B5EF4-FFF2-40B4-BE49-F238E27FC236}">
                <a16:creationId xmlns:a16="http://schemas.microsoft.com/office/drawing/2014/main" id="{0B99C6A4-F50C-761F-1CB7-334548901C0B}"/>
              </a:ext>
            </a:extLst>
          </p:cNvPr>
          <p:cNvSpPr txBox="1"/>
          <p:nvPr/>
        </p:nvSpPr>
        <p:spPr>
          <a:xfrm>
            <a:off x="2562005" y="1324551"/>
            <a:ext cx="4101421" cy="2862322"/>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give examples that support Ready, Respectful, Safe.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complete my morning jobs when I arrive.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Routines are established and I need very little reminders – book bags, changing colour-banded books, snack.</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apologise automatically when I know that I have made a mistake.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a considerate friend and treats others how I would like to be treated myself.</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think about how I might help myself before going to an adult.</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tidy the tables at the end of a session.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As I am the oldest in the playground/ assembly/lunch hall – I am able to set an example to younger children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aware of the environment – plastic in ocean and can say how I might help.</a:t>
            </a:r>
          </a:p>
        </p:txBody>
      </p:sp>
      <p:sp>
        <p:nvSpPr>
          <p:cNvPr id="26" name="TextBox 25">
            <a:extLst>
              <a:ext uri="{FF2B5EF4-FFF2-40B4-BE49-F238E27FC236}">
                <a16:creationId xmlns:a16="http://schemas.microsoft.com/office/drawing/2014/main" id="{C1D7E747-FBCA-8F81-1A26-FB6AF8F2A0C7}"/>
              </a:ext>
            </a:extLst>
          </p:cNvPr>
          <p:cNvSpPr txBox="1"/>
          <p:nvPr/>
        </p:nvSpPr>
        <p:spPr>
          <a:xfrm>
            <a:off x="2663604" y="5075496"/>
            <a:ext cx="4101421" cy="4524315"/>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My understanding of Ready, Respectful, Safe is developing and I can talk about our school rules with a growing understanding.</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remember when to bring my reading record to school.</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With adults at home, I remember to complete my homework</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The presentation in books is as good as I can make it.</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my PE kit in school and am responsible for the contents of my PE bag.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always relay letters to and from home.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use classroom resources and am beginning to select them on my own.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show self-regulation and work independently for short periods of time.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begin to edit my work and use a dictionary/ thesaurus.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freely offer peer support.</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understand the feelings of others through their body language.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begin to understand that how I act can affect other children.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an awareness that some children are different to me.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an awareness of what it means to live in the UK and that some children are not as fortunate as us.</a:t>
            </a:r>
          </a:p>
        </p:txBody>
      </p:sp>
      <p:pic>
        <p:nvPicPr>
          <p:cNvPr id="2050" name="Picture 2" descr="Somebody Swallowed Stanley | Teaching Ideas">
            <a:extLst>
              <a:ext uri="{FF2B5EF4-FFF2-40B4-BE49-F238E27FC236}">
                <a16:creationId xmlns:a16="http://schemas.microsoft.com/office/drawing/2014/main" id="{389579F9-1C9C-1E0C-D692-6B7D5FEA4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74" y="1913085"/>
            <a:ext cx="2321096" cy="207041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CE19B71-9EB5-1FAB-01C4-C72B755EAFEC}"/>
              </a:ext>
            </a:extLst>
          </p:cNvPr>
          <p:cNvSpPr/>
          <p:nvPr/>
        </p:nvSpPr>
        <p:spPr>
          <a:xfrm>
            <a:off x="215114" y="4186873"/>
            <a:ext cx="6448312" cy="721169"/>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What does Somebody Swallowed Stanley teach us about looking after our school and the local area around </a:t>
            </a:r>
            <a:r>
              <a:rPr lang="en-GB" sz="1400" dirty="0" err="1">
                <a:solidFill>
                  <a:schemeClr val="tx1"/>
                </a:solidFill>
              </a:rPr>
              <a:t>Muscliff</a:t>
            </a:r>
            <a:r>
              <a:rPr lang="en-GB" sz="1400" dirty="0">
                <a:solidFill>
                  <a:schemeClr val="tx1"/>
                </a:solidFill>
              </a:rPr>
              <a:t> ?</a:t>
            </a:r>
          </a:p>
        </p:txBody>
      </p:sp>
      <p:pic>
        <p:nvPicPr>
          <p:cNvPr id="28" name="Picture 27" descr="The Great Kapok Tree: A Tale of the Amazon Rain Forest (Rise and Shine) :  Cherry, Lynne: Amazon.co.uk: Books">
            <a:extLst>
              <a:ext uri="{FF2B5EF4-FFF2-40B4-BE49-F238E27FC236}">
                <a16:creationId xmlns:a16="http://schemas.microsoft.com/office/drawing/2014/main" id="{16F0212D-1AC3-C599-59C8-124D775FA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48" y="5784630"/>
            <a:ext cx="2190925" cy="26736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DC63D7AC-6366-2D8D-296C-37B819F8B44F}"/>
              </a:ext>
            </a:extLst>
          </p:cNvPr>
          <p:cNvSpPr/>
          <p:nvPr/>
        </p:nvSpPr>
        <p:spPr>
          <a:xfrm>
            <a:off x="187541" y="8550704"/>
            <a:ext cx="2401086" cy="1203145"/>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does The Great Kapok show the reader the beauty of the world and teach us how to preserve this beauty?</a:t>
            </a:r>
          </a:p>
        </p:txBody>
      </p:sp>
    </p:spTree>
    <p:extLst>
      <p:ext uri="{BB962C8B-B14F-4D97-AF65-F5344CB8AC3E}">
        <p14:creationId xmlns:p14="http://schemas.microsoft.com/office/powerpoint/2010/main" val="202894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7" name="Rectangle 6">
            <a:extLst>
              <a:ext uri="{FF2B5EF4-FFF2-40B4-BE49-F238E27FC236}">
                <a16:creationId xmlns:a16="http://schemas.microsoft.com/office/drawing/2014/main" id="{863B7FB1-AE55-810F-0466-9946E784324C}"/>
              </a:ext>
            </a:extLst>
          </p:cNvPr>
          <p:cNvSpPr/>
          <p:nvPr/>
        </p:nvSpPr>
        <p:spPr>
          <a:xfrm>
            <a:off x="74524" y="1164151"/>
            <a:ext cx="1645966" cy="602923"/>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4</a:t>
            </a:r>
          </a:p>
        </p:txBody>
      </p:sp>
      <p:sp>
        <p:nvSpPr>
          <p:cNvPr id="14" name="Rectangle 13">
            <a:extLst>
              <a:ext uri="{FF2B5EF4-FFF2-40B4-BE49-F238E27FC236}">
                <a16:creationId xmlns:a16="http://schemas.microsoft.com/office/drawing/2014/main" id="{4ABF4CA8-C98B-F773-6304-75AD5F4D3155}"/>
              </a:ext>
            </a:extLst>
          </p:cNvPr>
          <p:cNvSpPr/>
          <p:nvPr/>
        </p:nvSpPr>
        <p:spPr>
          <a:xfrm>
            <a:off x="86033" y="4703890"/>
            <a:ext cx="1645966" cy="602923"/>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5</a:t>
            </a:r>
          </a:p>
        </p:txBody>
      </p:sp>
      <p:sp>
        <p:nvSpPr>
          <p:cNvPr id="3" name="TextBox 2">
            <a:extLst>
              <a:ext uri="{FF2B5EF4-FFF2-40B4-BE49-F238E27FC236}">
                <a16:creationId xmlns:a16="http://schemas.microsoft.com/office/drawing/2014/main" id="{CEE971A7-EA8C-BAE2-2408-40068A4904C0}"/>
              </a:ext>
            </a:extLst>
          </p:cNvPr>
          <p:cNvSpPr txBox="1"/>
          <p:nvPr/>
        </p:nvSpPr>
        <p:spPr>
          <a:xfrm>
            <a:off x="1720490" y="1146999"/>
            <a:ext cx="4957681" cy="2308324"/>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My understanding of Ready, Respectful, Safe is developed and I can talk about our school rules with a good understanding. I appreciate why Ready, Respectful, Safe is important.</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seek help when needed in lessons.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edit my work and use a dictionary/ thesaurus.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use classroom resources without being prompted.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responsible for homework, including reading.</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respond to verbal feedback and make changes to my work.</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an understanding (rather than tolerance) that some children behave differently and this may affect them and 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an awareness that children in school come from different social/ economic backgrounds.</a:t>
            </a:r>
          </a:p>
        </p:txBody>
      </p:sp>
      <p:sp>
        <p:nvSpPr>
          <p:cNvPr id="20" name="TextBox 19">
            <a:extLst>
              <a:ext uri="{FF2B5EF4-FFF2-40B4-BE49-F238E27FC236}">
                <a16:creationId xmlns:a16="http://schemas.microsoft.com/office/drawing/2014/main" id="{056AC7F2-8ACC-57DF-33A4-20E60D30F626}"/>
              </a:ext>
            </a:extLst>
          </p:cNvPr>
          <p:cNvSpPr txBox="1"/>
          <p:nvPr/>
        </p:nvSpPr>
        <p:spPr>
          <a:xfrm>
            <a:off x="1931480" y="4728396"/>
            <a:ext cx="4693782" cy="3416320"/>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fully understand Ready, Respectful, Safe and I understand that our school rules emulate the rules of society.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Homework is my responsibility.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accept and understand consequences with growing maturity.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change for swimming and manage my belongings.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manage my feelings and can deal with complex emotions through puberty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walk home/ cross roads/ and have stranger awareness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aware of peer pressure and what this means.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Mental health –I begin to understand when help is needed.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sportsmanship at break time – football.</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a role model for my buddy in YR.</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set an example with uniform by wearing a tie.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ask questions about current affairs, </a:t>
            </a:r>
            <a:r>
              <a:rPr lang="en-GB" sz="1200" dirty="0" err="1">
                <a:effectLst/>
                <a:ea typeface="Calibri" panose="020F0502020204030204" pitchFamily="34" charset="0"/>
                <a:cs typeface="Times New Roman" panose="02020603050405020304" pitchFamily="18" charset="0"/>
              </a:rPr>
              <a:t>e.g</a:t>
            </a:r>
            <a:r>
              <a:rPr lang="en-GB" sz="1200" dirty="0">
                <a:effectLst/>
                <a:ea typeface="Calibri" panose="020F0502020204030204" pitchFamily="34" charset="0"/>
                <a:cs typeface="Times New Roman" panose="02020603050405020304" pitchFamily="18" charset="0"/>
              </a:rPr>
              <a:t> Newsround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Safeguarding – I know when to tell a teacher if I have a concern about a friend.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honest and open on subjects such as e-safety: YouTube, online gaming, social media.</a:t>
            </a:r>
          </a:p>
        </p:txBody>
      </p:sp>
      <p:sp>
        <p:nvSpPr>
          <p:cNvPr id="21" name="Rectangle 20">
            <a:extLst>
              <a:ext uri="{FF2B5EF4-FFF2-40B4-BE49-F238E27FC236}">
                <a16:creationId xmlns:a16="http://schemas.microsoft.com/office/drawing/2014/main" id="{7AE4594D-96BC-DAF6-2F1D-7540F68DFB3F}"/>
              </a:ext>
            </a:extLst>
          </p:cNvPr>
          <p:cNvSpPr/>
          <p:nvPr/>
        </p:nvSpPr>
        <p:spPr>
          <a:xfrm>
            <a:off x="232738" y="8067857"/>
            <a:ext cx="6392524" cy="1054465"/>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The Iron Man was responsible for stealing and destroying all the metal so he should accept the consequences of his actions. The people decided the punishment together and that punishment was right as the Iron Man broke the rules and laws. Do you agree?</a:t>
            </a:r>
          </a:p>
        </p:txBody>
      </p:sp>
      <p:pic>
        <p:nvPicPr>
          <p:cNvPr id="1026" name="Picture 2" descr="The Iron Man by Ted Hughes (9780571348596/Paperback) | LoveReading4Kids">
            <a:extLst>
              <a:ext uri="{FF2B5EF4-FFF2-40B4-BE49-F238E27FC236}">
                <a16:creationId xmlns:a16="http://schemas.microsoft.com/office/drawing/2014/main" id="{F576F515-3971-1A4A-1F90-218D55960D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57" y="5472253"/>
            <a:ext cx="1640942" cy="2430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ig Book of the UK: Facts, folklore and fascinations from around the  United Kingdom: Amazon.co.uk: Russell Williams, Imogen, Lockhart, Louise:  9780241382608: Books">
            <a:extLst>
              <a:ext uri="{FF2B5EF4-FFF2-40B4-BE49-F238E27FC236}">
                <a16:creationId xmlns:a16="http://schemas.microsoft.com/office/drawing/2014/main" id="{F59FA94B-709E-F5D0-2B7B-34CC17429F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33" y="1841454"/>
            <a:ext cx="1639976" cy="221093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E417CB0E-00FB-9691-9081-CDF8930BD5BE}"/>
              </a:ext>
            </a:extLst>
          </p:cNvPr>
          <p:cNvSpPr/>
          <p:nvPr/>
        </p:nvSpPr>
        <p:spPr>
          <a:xfrm>
            <a:off x="1847460" y="3455323"/>
            <a:ext cx="4777803" cy="1095380"/>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Britain is built on freedom and equality where everyone is aware of their rights and responsibilities. How do the facts in The Big Book of the UK help us to understand that the people of Britain can be different in many ways?</a:t>
            </a:r>
          </a:p>
        </p:txBody>
      </p:sp>
    </p:spTree>
    <p:extLst>
      <p:ext uri="{BB962C8B-B14F-4D97-AF65-F5344CB8AC3E}">
        <p14:creationId xmlns:p14="http://schemas.microsoft.com/office/powerpoint/2010/main" val="201273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5" name="Rectangle 14">
            <a:extLst>
              <a:ext uri="{FF2B5EF4-FFF2-40B4-BE49-F238E27FC236}">
                <a16:creationId xmlns:a16="http://schemas.microsoft.com/office/drawing/2014/main" id="{3862E00B-E899-38AA-3C46-0EFF272D8211}"/>
              </a:ext>
            </a:extLst>
          </p:cNvPr>
          <p:cNvSpPr/>
          <p:nvPr/>
        </p:nvSpPr>
        <p:spPr>
          <a:xfrm>
            <a:off x="364374" y="1489219"/>
            <a:ext cx="2872454" cy="578984"/>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6</a:t>
            </a:r>
          </a:p>
        </p:txBody>
      </p:sp>
      <p:pic>
        <p:nvPicPr>
          <p:cNvPr id="22" name="Picture 21" descr="Frankenstein: Usborne Classics Retold: Usborne Classics Retold eBook by  John Grant - EPUB | Rakuten Kobo United Kingdom">
            <a:extLst>
              <a:ext uri="{FF2B5EF4-FFF2-40B4-BE49-F238E27FC236}">
                <a16:creationId xmlns:a16="http://schemas.microsoft.com/office/drawing/2014/main" id="{45AB81CD-9770-4833-E788-BC63140EE48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4374" y="2387514"/>
            <a:ext cx="2872454" cy="4179446"/>
          </a:xfrm>
          <a:prstGeom prst="rect">
            <a:avLst/>
          </a:prstGeom>
          <a:noFill/>
          <a:ln>
            <a:noFill/>
          </a:ln>
        </p:spPr>
      </p:pic>
      <p:sp>
        <p:nvSpPr>
          <p:cNvPr id="3" name="TextBox 2">
            <a:extLst>
              <a:ext uri="{FF2B5EF4-FFF2-40B4-BE49-F238E27FC236}">
                <a16:creationId xmlns:a16="http://schemas.microsoft.com/office/drawing/2014/main" id="{D0A7B609-069D-C1E8-0F09-5FD289946B59}"/>
              </a:ext>
            </a:extLst>
          </p:cNvPr>
          <p:cNvSpPr txBox="1"/>
          <p:nvPr/>
        </p:nvSpPr>
        <p:spPr>
          <a:xfrm>
            <a:off x="3348406" y="2335957"/>
            <a:ext cx="3033642" cy="4339650"/>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relate Ready, Respectful, Safe to democracy and freedom in the wider world.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begin to understand that learning/ homework is an investment in myself.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self-motivation.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might become a House Captain.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care for my own personal hygiene.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chose healthy lifestyles if I make my own lunchbox choices.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walk home/ to school/ to shops safely on my own.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make the right friendship choices.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sensitively towards changes of opposite sex during puberty.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actively seek out more information of current affairs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a growing awareness of politics.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the permanence of what I create online.</a:t>
            </a:r>
          </a:p>
          <a:p>
            <a:pPr marL="342900" lvl="0" indent="-342900">
              <a:buFont typeface="Symbol" panose="05050102010706020507" pitchFamily="18" charset="2"/>
              <a:buChar char=""/>
            </a:pPr>
            <a:r>
              <a:rPr lang="it-IT" sz="1200" dirty="0">
                <a:effectLst/>
                <a:ea typeface="Calibri" panose="020F0502020204030204" pitchFamily="34" charset="0"/>
                <a:cs typeface="Times New Roman" panose="02020603050405020304" pitchFamily="18" charset="0"/>
              </a:rPr>
              <a:t>I use social media </a:t>
            </a:r>
            <a:r>
              <a:rPr lang="it-IT" sz="1200" dirty="0" err="1">
                <a:effectLst/>
                <a:ea typeface="Calibri" panose="020F0502020204030204" pitchFamily="34" charset="0"/>
                <a:cs typeface="Times New Roman" panose="02020603050405020304" pitchFamily="18" charset="0"/>
              </a:rPr>
              <a:t>responsibly</a:t>
            </a:r>
            <a:r>
              <a:rPr lang="it-IT" sz="1200" dirty="0">
                <a:effectLst/>
                <a:ea typeface="Calibri" panose="020F0502020204030204" pitchFamily="34" charset="0"/>
                <a:cs typeface="Times New Roman" panose="02020603050405020304" pitchFamily="18" charset="0"/>
              </a:rPr>
              <a:t>. </a:t>
            </a:r>
            <a:r>
              <a:rPr lang="en-GB" sz="1200" dirty="0">
                <a:effectLst/>
                <a:ea typeface="Calibri" panose="020F0502020204030204" pitchFamily="34" charset="0"/>
                <a:cs typeface="Times New Roman" panose="02020603050405020304" pitchFamily="18" charset="0"/>
              </a:rPr>
              <a:t>I recognise that my behaviour online is a reflection of me.</a:t>
            </a:r>
          </a:p>
        </p:txBody>
      </p:sp>
      <p:sp>
        <p:nvSpPr>
          <p:cNvPr id="4" name="Rectangle 3">
            <a:extLst>
              <a:ext uri="{FF2B5EF4-FFF2-40B4-BE49-F238E27FC236}">
                <a16:creationId xmlns:a16="http://schemas.microsoft.com/office/drawing/2014/main" id="{754C0608-11C8-15ED-E7A7-3E94CAA37A46}"/>
              </a:ext>
            </a:extLst>
          </p:cNvPr>
          <p:cNvSpPr/>
          <p:nvPr/>
        </p:nvSpPr>
        <p:spPr>
          <a:xfrm>
            <a:off x="364374" y="6777331"/>
            <a:ext cx="6017674" cy="2087269"/>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b="1" dirty="0">
              <a:solidFill>
                <a:schemeClr val="tx1"/>
              </a:solidFill>
            </a:endParaRPr>
          </a:p>
          <a:p>
            <a:r>
              <a:rPr lang="en-GB" sz="1400" dirty="0">
                <a:solidFill>
                  <a:schemeClr val="tx1"/>
                </a:solidFill>
              </a:rPr>
              <a:t>How was Victor responsible for the deaths of all of his loved ones?</a:t>
            </a:r>
          </a:p>
          <a:p>
            <a:r>
              <a:rPr lang="en-GB" sz="1400" dirty="0">
                <a:solidFill>
                  <a:schemeClr val="tx1"/>
                </a:solidFill>
              </a:rPr>
              <a:t>Did Victor ultimately accept responsibility for his actions?</a:t>
            </a:r>
          </a:p>
          <a:p>
            <a:r>
              <a:rPr lang="en-GB" sz="1400" dirty="0">
                <a:solidFill>
                  <a:schemeClr val="tx1"/>
                </a:solidFill>
              </a:rPr>
              <a:t>Who was more of a monster – Victor or the creation?</a:t>
            </a:r>
          </a:p>
          <a:p>
            <a:endParaRPr lang="en-GB" sz="1400" dirty="0">
              <a:solidFill>
                <a:schemeClr val="tx1"/>
              </a:solidFill>
            </a:endParaRPr>
          </a:p>
          <a:p>
            <a:r>
              <a:rPr lang="en-GB" sz="1400" dirty="0">
                <a:solidFill>
                  <a:schemeClr val="tx1"/>
                </a:solidFill>
              </a:rPr>
              <a:t>Victor’s lifestyle, caused by his obsession by science, was unhealthy and led to a deterioration in his mental health. Identify in the story when he needed to show responsibility and ask for help. Was Henry a responsible friend?</a:t>
            </a:r>
          </a:p>
        </p:txBody>
      </p:sp>
    </p:spTree>
    <p:extLst>
      <p:ext uri="{BB962C8B-B14F-4D97-AF65-F5344CB8AC3E}">
        <p14:creationId xmlns:p14="http://schemas.microsoft.com/office/powerpoint/2010/main" val="33111853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1429D3F-B6D0-4703-9689-0CE15CEF2049}">
  <ds:schemaRefs>
    <ds:schemaRef ds:uri="648e69cc-640f-431f-b062-262d95adac52"/>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061ec3ad-226f-4eb4-9e91-45b4f692dd17"/>
    <ds:schemaRef ds:uri="http://www.w3.org/XML/1998/namespace"/>
    <ds:schemaRef ds:uri="http://purl.org/dc/dcmitype/"/>
  </ds:schemaRefs>
</ds:datastoreItem>
</file>

<file path=customXml/itemProps3.xml><?xml version="1.0" encoding="utf-8"?>
<ds:datastoreItem xmlns:ds="http://schemas.openxmlformats.org/officeDocument/2006/customXml" ds:itemID="{C2252B8F-C40F-4343-8D4C-5551DEE35CF8}"/>
</file>

<file path=docProps/app.xml><?xml version="1.0" encoding="utf-8"?>
<Properties xmlns="http://schemas.openxmlformats.org/officeDocument/2006/extended-properties" xmlns:vt="http://schemas.openxmlformats.org/officeDocument/2006/docPropsVTypes">
  <Template>Office Theme</Template>
  <TotalTime>0</TotalTime>
  <Words>1514</Words>
  <Application>Microsoft Office PowerPoint</Application>
  <PresentationFormat>A4 Paper (210x297 mm)</PresentationFormat>
  <Paragraphs>113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86</cp:revision>
  <cp:lastPrinted>2023-02-10T16:22:27Z</cp:lastPrinted>
  <dcterms:created xsi:type="dcterms:W3CDTF">2020-04-17T10:06:09Z</dcterms:created>
  <dcterms:modified xsi:type="dcterms:W3CDTF">2023-02-28T13:47:10Z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