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5" r:id="rId6"/>
    <p:sldId id="267" r:id="rId7"/>
    <p:sldId id="266" r:id="rId8"/>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FF66"/>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C837A-A36E-4723-1F3F-656E19C08729}" v="15" dt="2023-03-02T16:11:26.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2237" y="-10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rews" userId="S::lucian.andrews@muscliffprimary.co.uk::4f892c4b-d5a5-474a-a433-9cd4ecd3bc79" providerId="AD" clId="Web-{77BC837A-A36E-4723-1F3F-656E19C08729}"/>
    <pc:docChg chg="modSld">
      <pc:chgData name="landrews" userId="S::lucian.andrews@muscliffprimary.co.uk::4f892c4b-d5a5-474a-a433-9cd4ecd3bc79" providerId="AD" clId="Web-{77BC837A-A36E-4723-1F3F-656E19C08729}" dt="2023-03-02T16:11:26.251" v="13" actId="14100"/>
      <pc:docMkLst>
        <pc:docMk/>
      </pc:docMkLst>
      <pc:sldChg chg="modSp">
        <pc:chgData name="landrews" userId="S::lucian.andrews@muscliffprimary.co.uk::4f892c4b-d5a5-474a-a433-9cd4ecd3bc79" providerId="AD" clId="Web-{77BC837A-A36E-4723-1F3F-656E19C08729}" dt="2023-03-02T16:11:26.251" v="13" actId="14100"/>
        <pc:sldMkLst>
          <pc:docMk/>
          <pc:sldMk cId="332689346" sldId="265"/>
        </pc:sldMkLst>
        <pc:spChg chg="mod">
          <ac:chgData name="landrews" userId="S::lucian.andrews@muscliffprimary.co.uk::4f892c4b-d5a5-474a-a433-9cd4ecd3bc79" providerId="AD" clId="Web-{77BC837A-A36E-4723-1F3F-656E19C08729}" dt="2023-03-02T16:11:11.328" v="6" actId="20577"/>
          <ac:spMkLst>
            <pc:docMk/>
            <pc:sldMk cId="332689346" sldId="265"/>
            <ac:spMk id="18" creationId="{C4D56C08-063E-4B7C-39BC-BA3D9C049413}"/>
          </ac:spMkLst>
        </pc:spChg>
        <pc:spChg chg="mod">
          <ac:chgData name="landrews" userId="S::lucian.andrews@muscliffprimary.co.uk::4f892c4b-d5a5-474a-a433-9cd4ecd3bc79" providerId="AD" clId="Web-{77BC837A-A36E-4723-1F3F-656E19C08729}" dt="2023-03-02T16:11:26.251" v="13" actId="14100"/>
          <ac:spMkLst>
            <pc:docMk/>
            <pc:sldMk cId="332689346" sldId="265"/>
            <ac:spMk id="26" creationId="{35B4D9B0-E92D-28BD-85EE-69963C1263FA}"/>
          </ac:spMkLst>
        </pc:spChg>
        <pc:picChg chg="mod">
          <ac:chgData name="landrews" userId="S::lucian.andrews@muscliffprimary.co.uk::4f892c4b-d5a5-474a-a433-9cd4ecd3bc79" providerId="AD" clId="Web-{77BC837A-A36E-4723-1F3F-656E19C08729}" dt="2023-03-02T16:10:59.859" v="3" actId="14100"/>
          <ac:picMkLst>
            <pc:docMk/>
            <pc:sldMk cId="332689346" sldId="265"/>
            <ac:picMk id="1036" creationId="{680E8363-8D3C-D576-3BD1-88056316D1C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02/03/2023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02/03/2023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02/03/2023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02/03/2023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2.png"/><Relationship Id="rId9" Type="http://schemas.openxmlformats.org/officeDocument/2006/relationships/image" Target="../media/image19.png"/><Relationship Id="rId14" Type="http://schemas.openxmlformats.org/officeDocument/2006/relationships/image" Target="../media/image24.jpe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7.jpeg"/><Relationship Id="rId4" Type="http://schemas.openxmlformats.org/officeDocument/2006/relationships/image" Target="../media/image2.png"/><Relationship Id="rId9" Type="http://schemas.openxmlformats.org/officeDocument/2006/relationships/image" Target="../media/image26.jpe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a:solidFill>
            <a:srgbClr val="FFFF66"/>
          </a:solidFill>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Resilience Progression Map</a:t>
            </a:r>
          </a:p>
        </p:txBody>
      </p:sp>
      <p:sp>
        <p:nvSpPr>
          <p:cNvPr id="6" name="Rectangle 5">
            <a:extLst>
              <a:ext uri="{FF2B5EF4-FFF2-40B4-BE49-F238E27FC236}">
                <a16:creationId xmlns:a16="http://schemas.microsoft.com/office/drawing/2014/main" id="{5D056424-E515-5420-E502-7F16C9C0A72D}"/>
              </a:ext>
            </a:extLst>
          </p:cNvPr>
          <p:cNvSpPr/>
          <p:nvPr/>
        </p:nvSpPr>
        <p:spPr>
          <a:xfrm>
            <a:off x="213334" y="4892523"/>
            <a:ext cx="2597599" cy="1210756"/>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Whole School Assembly Books</a:t>
            </a:r>
          </a:p>
        </p:txBody>
      </p:sp>
      <p:sp>
        <p:nvSpPr>
          <p:cNvPr id="4" name="Rectangle 3">
            <a:extLst>
              <a:ext uri="{FF2B5EF4-FFF2-40B4-BE49-F238E27FC236}">
                <a16:creationId xmlns:a16="http://schemas.microsoft.com/office/drawing/2014/main" id="{5049E67A-AAF8-BC9A-09B1-EEFCB1D6E492}"/>
              </a:ext>
            </a:extLst>
          </p:cNvPr>
          <p:cNvSpPr/>
          <p:nvPr/>
        </p:nvSpPr>
        <p:spPr>
          <a:xfrm>
            <a:off x="240118" y="8570276"/>
            <a:ext cx="6326858" cy="1183573"/>
          </a:xfrm>
          <a:prstGeom prst="rect">
            <a:avLst/>
          </a:prstGeom>
          <a:solidFill>
            <a:schemeClr val="bg1"/>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These are all of the books across the whole school that we use to teach the underpinning value of resilience. We have chosen these books specifically because they illustrate the value within a context that the children understand and can relate to. We also use these books as a vehicle to deliver the content of the National Curriculum.</a:t>
            </a:r>
          </a:p>
        </p:txBody>
      </p:sp>
      <p:sp>
        <p:nvSpPr>
          <p:cNvPr id="3" name="Rectangle 2">
            <a:extLst>
              <a:ext uri="{FF2B5EF4-FFF2-40B4-BE49-F238E27FC236}">
                <a16:creationId xmlns:a16="http://schemas.microsoft.com/office/drawing/2014/main" id="{6096E777-A950-31EF-9C81-71A71994D027}"/>
              </a:ext>
            </a:extLst>
          </p:cNvPr>
          <p:cNvSpPr/>
          <p:nvPr/>
        </p:nvSpPr>
        <p:spPr>
          <a:xfrm>
            <a:off x="240118" y="6163055"/>
            <a:ext cx="2570815" cy="10397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We use KS1 and KS2 assemblies to highlight the value.  At the end of the assembly, children reflect on how the lesson in the story is relevant to them.</a:t>
            </a:r>
          </a:p>
        </p:txBody>
      </p:sp>
      <p:pic>
        <p:nvPicPr>
          <p:cNvPr id="17" name="Picture 16">
            <a:extLst>
              <a:ext uri="{FF2B5EF4-FFF2-40B4-BE49-F238E27FC236}">
                <a16:creationId xmlns:a16="http://schemas.microsoft.com/office/drawing/2014/main" id="{A95E7011-3753-3BD6-4749-C5B8EC2EB7EB}"/>
              </a:ext>
            </a:extLst>
          </p:cNvPr>
          <p:cNvPicPr>
            <a:picLocks noChangeAspect="1"/>
          </p:cNvPicPr>
          <p:nvPr/>
        </p:nvPicPr>
        <p:blipFill>
          <a:blip r:embed="rId3"/>
          <a:stretch>
            <a:fillRect/>
          </a:stretch>
        </p:blipFill>
        <p:spPr>
          <a:xfrm>
            <a:off x="153520" y="1778711"/>
            <a:ext cx="1865780" cy="2736936"/>
          </a:xfrm>
          <a:prstGeom prst="rect">
            <a:avLst/>
          </a:prstGeom>
          <a:ln>
            <a:solidFill>
              <a:schemeClr val="bg1"/>
            </a:solidFill>
          </a:ln>
        </p:spPr>
      </p:pic>
      <p:pic>
        <p:nvPicPr>
          <p:cNvPr id="1026" name="Picture 2" descr="Aesop's Fables the Lion and the Mouse">
            <a:extLst>
              <a:ext uri="{FF2B5EF4-FFF2-40B4-BE49-F238E27FC236}">
                <a16:creationId xmlns:a16="http://schemas.microsoft.com/office/drawing/2014/main" id="{169BA9E9-1265-99DD-6272-93452340A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431" y="6258681"/>
            <a:ext cx="1119137" cy="1096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y Strong Mind: A story about developing Mental Strength (1) (Social Skills &amp; Mental Health for Kids)">
            <a:extLst>
              <a:ext uri="{FF2B5EF4-FFF2-40B4-BE49-F238E27FC236}">
                <a16:creationId xmlns:a16="http://schemas.microsoft.com/office/drawing/2014/main" id="{489A274C-13B6-EFA1-F917-4BCB7E1F17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678" y="4887420"/>
            <a:ext cx="916580" cy="12260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Hugging Tree: A Story About Resilience">
            <a:extLst>
              <a:ext uri="{FF2B5EF4-FFF2-40B4-BE49-F238E27FC236}">
                <a16:creationId xmlns:a16="http://schemas.microsoft.com/office/drawing/2014/main" id="{CB83B428-ED6E-5E66-644C-078BFAED80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6219" y="7456139"/>
            <a:ext cx="1221400" cy="9522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71D5E30-442F-2556-AE7F-537119208A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3916" y="7456139"/>
            <a:ext cx="1119136" cy="9941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ming Home: Amazon.co.uk: Morpurgo M B E, Michael, Hyndman, Kerry:  9781536200423: Books">
            <a:extLst>
              <a:ext uri="{FF2B5EF4-FFF2-40B4-BE49-F238E27FC236}">
                <a16:creationId xmlns:a16="http://schemas.microsoft.com/office/drawing/2014/main" id="{64473BBB-7C62-7DE4-3B6B-0915C5A813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7829" y="7414962"/>
            <a:ext cx="1263237" cy="9738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ain Before Rainbows">
            <a:extLst>
              <a:ext uri="{FF2B5EF4-FFF2-40B4-BE49-F238E27FC236}">
                <a16:creationId xmlns:a16="http://schemas.microsoft.com/office/drawing/2014/main" id="{279EF16A-43C4-E909-0719-FB536726C1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6835" y="6281798"/>
            <a:ext cx="976217" cy="10836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 Do You Do with a Problem?">
            <a:extLst>
              <a:ext uri="{FF2B5EF4-FFF2-40B4-BE49-F238E27FC236}">
                <a16:creationId xmlns:a16="http://schemas.microsoft.com/office/drawing/2014/main" id="{EEFBA86D-EE8A-110A-FED2-71E3DC632E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242" y="7294776"/>
            <a:ext cx="1018127" cy="1183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manuel's Dream: The True Story of Emmanuel Ofosu Yeboah">
            <a:extLst>
              <a:ext uri="{FF2B5EF4-FFF2-40B4-BE49-F238E27FC236}">
                <a16:creationId xmlns:a16="http://schemas.microsoft.com/office/drawing/2014/main" id="{5029B545-1FC6-5E64-D864-882F1955DB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8658" y="4899548"/>
            <a:ext cx="818546" cy="121139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60A82DE-11DD-65EC-1505-F4FC4D6707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9201" y="4896537"/>
            <a:ext cx="984596" cy="121855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2991E050-7BE2-743B-5776-9AC8A88571D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32066" y="4893752"/>
            <a:ext cx="989118" cy="122688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95324741-F3EC-2E6E-A8E4-4E3302FEA1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3173" y="6778690"/>
            <a:ext cx="1311074" cy="16716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5FA4E02-36FD-11A8-574B-714A0799478F}"/>
              </a:ext>
            </a:extLst>
          </p:cNvPr>
          <p:cNvSpPr/>
          <p:nvPr/>
        </p:nvSpPr>
        <p:spPr>
          <a:xfrm>
            <a:off x="2019299" y="1805244"/>
            <a:ext cx="4594947" cy="3020756"/>
          </a:xfrm>
          <a:prstGeom prst="rect">
            <a:avLst/>
          </a:prstGeom>
          <a:solidFill>
            <a:schemeClr val="bg1"/>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Resilience supports us to work through challenges. Having resilience means that when we face a challenge, we use our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inner voice</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our body to overcome it. To thrive,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are shown how to make the transition from the negative, “I can’t,” to the proactive, “How can I?” To do this, we support children to think about their own thinking (metacognition), to talk about their mental well-being and articulate their feelings towards a challenge and adapt their growth mindset. Reflecting on our own thoughts is how we gain insight into our feelings, needs, and behaviours — and how we learn, manage, and adapt to new experiences, challenges, and emotional set backs. We aim for all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to grow in resilience so that they are prepared for life beyond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4" name="Rectangle 13">
            <a:extLst>
              <a:ext uri="{FF2B5EF4-FFF2-40B4-BE49-F238E27FC236}">
                <a16:creationId xmlns:a16="http://schemas.microsoft.com/office/drawing/2014/main" id="{4ABF4CA8-C98B-F773-6304-75AD5F4D3155}"/>
              </a:ext>
            </a:extLst>
          </p:cNvPr>
          <p:cNvSpPr/>
          <p:nvPr/>
        </p:nvSpPr>
        <p:spPr>
          <a:xfrm>
            <a:off x="110911" y="1153845"/>
            <a:ext cx="1346550" cy="508000"/>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R</a:t>
            </a:r>
          </a:p>
        </p:txBody>
      </p:sp>
      <p:sp>
        <p:nvSpPr>
          <p:cNvPr id="18" name="Rectangle 17">
            <a:extLst>
              <a:ext uri="{FF2B5EF4-FFF2-40B4-BE49-F238E27FC236}">
                <a16:creationId xmlns:a16="http://schemas.microsoft.com/office/drawing/2014/main" id="{C4D56C08-063E-4B7C-39BC-BA3D9C049413}"/>
              </a:ext>
            </a:extLst>
          </p:cNvPr>
          <p:cNvSpPr/>
          <p:nvPr/>
        </p:nvSpPr>
        <p:spPr>
          <a:xfrm>
            <a:off x="139075" y="1808876"/>
            <a:ext cx="1306901" cy="1965331"/>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dirty="0">
                <a:solidFill>
                  <a:schemeClr val="tx1"/>
                </a:solidFill>
                <a:ea typeface="+mn-lt"/>
                <a:cs typeface="+mn-lt"/>
              </a:rPr>
              <a:t>Progress check:</a:t>
            </a:r>
            <a:endParaRPr lang="en-US" dirty="0">
              <a:solidFill>
                <a:schemeClr val="tx1"/>
              </a:solidFill>
            </a:endParaRPr>
          </a:p>
          <a:p>
            <a:r>
              <a:rPr lang="en-GB" sz="1400" dirty="0">
                <a:solidFill>
                  <a:schemeClr val="tx1"/>
                </a:solidFill>
              </a:rPr>
              <a:t>Who helps you when you find something hard?</a:t>
            </a:r>
            <a:endParaRPr lang="en-US">
              <a:solidFill>
                <a:schemeClr val="tx1"/>
              </a:solidFill>
              <a:cs typeface="Calibri"/>
            </a:endParaRPr>
          </a:p>
          <a:p>
            <a:endParaRPr lang="en-GB" sz="1400" dirty="0">
              <a:solidFill>
                <a:schemeClr val="tx1"/>
              </a:solidFill>
            </a:endParaRPr>
          </a:p>
          <a:p>
            <a:r>
              <a:rPr lang="en-GB" sz="1400" dirty="0">
                <a:solidFill>
                  <a:schemeClr val="tx1"/>
                </a:solidFill>
              </a:rPr>
              <a:t>Who helped in these stories?</a:t>
            </a:r>
          </a:p>
        </p:txBody>
      </p:sp>
      <p:sp>
        <p:nvSpPr>
          <p:cNvPr id="16" name="Rectangle 15">
            <a:extLst>
              <a:ext uri="{FF2B5EF4-FFF2-40B4-BE49-F238E27FC236}">
                <a16:creationId xmlns:a16="http://schemas.microsoft.com/office/drawing/2014/main" id="{0476273C-4D71-D906-A484-6686F21B42D6}"/>
              </a:ext>
            </a:extLst>
          </p:cNvPr>
          <p:cNvSpPr/>
          <p:nvPr/>
        </p:nvSpPr>
        <p:spPr>
          <a:xfrm>
            <a:off x="110911" y="5528412"/>
            <a:ext cx="1346550" cy="508000"/>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1</a:t>
            </a:r>
          </a:p>
        </p:txBody>
      </p:sp>
      <p:pic>
        <p:nvPicPr>
          <p:cNvPr id="20" name="Picture 19">
            <a:extLst>
              <a:ext uri="{FF2B5EF4-FFF2-40B4-BE49-F238E27FC236}">
                <a16:creationId xmlns:a16="http://schemas.microsoft.com/office/drawing/2014/main" id="{31714924-6D90-A834-DE7C-235ACF8BE6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2394" y="7738649"/>
            <a:ext cx="1375636" cy="1400993"/>
          </a:xfrm>
          <a:prstGeom prst="rect">
            <a:avLst/>
          </a:prstGeom>
        </p:spPr>
      </p:pic>
      <p:pic>
        <p:nvPicPr>
          <p:cNvPr id="21" name="Picture 1">
            <a:extLst>
              <a:ext uri="{FF2B5EF4-FFF2-40B4-BE49-F238E27FC236}">
                <a16:creationId xmlns:a16="http://schemas.microsoft.com/office/drawing/2014/main" id="{A49D09BB-8CA4-F01A-9A55-3B504F0B54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0055" y="7747472"/>
            <a:ext cx="1375636" cy="138693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7BC2012-2D09-A014-281C-87768CB8239F}"/>
              </a:ext>
            </a:extLst>
          </p:cNvPr>
          <p:cNvSpPr txBox="1"/>
          <p:nvPr/>
        </p:nvSpPr>
        <p:spPr>
          <a:xfrm>
            <a:off x="1457461" y="1132141"/>
            <a:ext cx="5208586" cy="2677656"/>
          </a:xfrm>
          <a:prstGeom prst="rect">
            <a:avLst/>
          </a:prstGeom>
          <a:noFill/>
        </p:spPr>
        <p:txBody>
          <a:bodyPr wrap="square">
            <a:spAutoFit/>
          </a:bodyPr>
          <a:lstStyle/>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keep coming back if I find something hard but a grown-up thinks I can do it.</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cope with ‘no’.</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try new things within a structured routine.</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be independent from familiar adults at teacher-selected times.</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sometimes evaluate my choices.</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focus on a set activity for an acceptable period of time.</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socialise with others and accept their responses.</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take turns.</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develop new relationships with adults. </a:t>
            </a:r>
          </a:p>
          <a:p>
            <a:pPr marL="285750" indent="-285750">
              <a:buFont typeface="Arial" panose="020B0604020202020204" pitchFamily="34" charset="0"/>
              <a:buChar char="•"/>
            </a:pPr>
            <a:r>
              <a:rPr lang="en-GB" sz="1400" dirty="0">
                <a:effectLst/>
                <a:ea typeface="Calibri" panose="020F0502020204030204" pitchFamily="34" charset="0"/>
                <a:cs typeface="Times New Roman" panose="02020603050405020304" pitchFamily="18" charset="0"/>
              </a:rPr>
              <a:t> I know that the </a:t>
            </a:r>
            <a:r>
              <a:rPr lang="en-GB" sz="1400" dirty="0" err="1">
                <a:effectLst/>
                <a:ea typeface="Calibri" panose="020F0502020204030204" pitchFamily="34" charset="0"/>
                <a:cs typeface="Times New Roman" panose="02020603050405020304" pitchFamily="18" charset="0"/>
              </a:rPr>
              <a:t>Muscliff</a:t>
            </a:r>
            <a:r>
              <a:rPr lang="en-GB" sz="1400" dirty="0">
                <a:effectLst/>
                <a:ea typeface="Calibri" panose="020F0502020204030204" pitchFamily="34" charset="0"/>
                <a:cs typeface="Times New Roman" panose="02020603050405020304" pitchFamily="18" charset="0"/>
              </a:rPr>
              <a:t> Way means to try my best.</a:t>
            </a:r>
            <a:endParaRPr lang="en-GB" sz="1400" dirty="0"/>
          </a:p>
        </p:txBody>
      </p:sp>
      <p:pic>
        <p:nvPicPr>
          <p:cNvPr id="1026" name="Picture 2" descr="We're Going on a Bear Hunt: 1 (CBH Children / Picture Books) : Rosen,  Michael, Oxenbury, Helen: Amazon.co.uk: Books">
            <a:extLst>
              <a:ext uri="{FF2B5EF4-FFF2-40B4-BE49-F238E27FC236}">
                <a16:creationId xmlns:a16="http://schemas.microsoft.com/office/drawing/2014/main" id="{01FA02E0-7F6A-EAA6-A43C-945F872E7B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7281" y="3809797"/>
            <a:ext cx="1738809" cy="1583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ional Trust: The Castle the King Built - Nosy Crow">
            <a:extLst>
              <a:ext uri="{FF2B5EF4-FFF2-40B4-BE49-F238E27FC236}">
                <a16:creationId xmlns:a16="http://schemas.microsoft.com/office/drawing/2014/main" id="{48E229C1-987F-7302-17E2-59D579DF23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8748" y="3782416"/>
            <a:ext cx="1330637" cy="15434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Cave: 1: Amazon.co.uk: Hodgson, Rob: 9781786031167: Books">
            <a:extLst>
              <a:ext uri="{FF2B5EF4-FFF2-40B4-BE49-F238E27FC236}">
                <a16:creationId xmlns:a16="http://schemas.microsoft.com/office/drawing/2014/main" id="{6261D7BD-FFA2-607D-C1B5-DBBA342687B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12394" y="3794081"/>
            <a:ext cx="1373177" cy="15834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alker Books - Can't You Sleep, Little Bear?: Mini Pop-up Classic Edition">
            <a:extLst>
              <a:ext uri="{FF2B5EF4-FFF2-40B4-BE49-F238E27FC236}">
                <a16:creationId xmlns:a16="http://schemas.microsoft.com/office/drawing/2014/main" id="{680E8363-8D3C-D576-3BD1-88056316D1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450" y="3895144"/>
            <a:ext cx="1231519" cy="143248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B8E913B8-0BCA-683A-4F28-57C2BC624E6A}"/>
              </a:ext>
            </a:extLst>
          </p:cNvPr>
          <p:cNvSpPr txBox="1"/>
          <p:nvPr/>
        </p:nvSpPr>
        <p:spPr>
          <a:xfrm>
            <a:off x="1598748" y="5446963"/>
            <a:ext cx="5067299" cy="2246769"/>
          </a:xfrm>
          <a:prstGeom prst="rect">
            <a:avLst/>
          </a:prstGeom>
          <a:noFill/>
        </p:spPr>
        <p:txBody>
          <a:bodyPr wrap="square">
            <a:spAutoFit/>
          </a:bodyPr>
          <a:lstStyle/>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maintain my focus for longer periods as appropriate.</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am able to reflect and return to my work.</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return to a task even if I find something hard and have another try.</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am independent from familiar adults for longer periods at teacher-selected times.</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am able to integrate into big school.</a:t>
            </a:r>
          </a:p>
          <a:p>
            <a:pPr marL="342900" lvl="0" indent="-342900">
              <a:buFont typeface="Symbol" panose="05050102010706020507" pitchFamily="18" charset="2"/>
              <a:buChar char=""/>
            </a:pPr>
            <a:r>
              <a:rPr lang="en-GB" sz="1400" dirty="0">
                <a:effectLst/>
                <a:ea typeface="Calibri" panose="020F0502020204030204" pitchFamily="34" charset="0"/>
                <a:cs typeface="Times New Roman" panose="02020603050405020304" pitchFamily="18" charset="0"/>
              </a:rPr>
              <a:t>I can show empathy to others when they find something hard. </a:t>
            </a:r>
          </a:p>
          <a:p>
            <a:pPr marL="285750" indent="-285750">
              <a:buFont typeface="Arial" panose="020B0604020202020204" pitchFamily="34" charset="0"/>
              <a:buChar char="•"/>
            </a:pPr>
            <a:r>
              <a:rPr lang="en-GB" sz="1400" dirty="0">
                <a:effectLst/>
                <a:ea typeface="Calibri" panose="020F0502020204030204" pitchFamily="34" charset="0"/>
                <a:cs typeface="Times New Roman" panose="02020603050405020304" pitchFamily="18" charset="0"/>
              </a:rPr>
              <a:t> I am not afraid to have different answers/ideas to other  children.</a:t>
            </a:r>
            <a:endParaRPr lang="en-GB" sz="1400" dirty="0"/>
          </a:p>
        </p:txBody>
      </p:sp>
      <p:sp>
        <p:nvSpPr>
          <p:cNvPr id="26" name="Rectangle 25">
            <a:extLst>
              <a:ext uri="{FF2B5EF4-FFF2-40B4-BE49-F238E27FC236}">
                <a16:creationId xmlns:a16="http://schemas.microsoft.com/office/drawing/2014/main" id="{35B4D9B0-E92D-28BD-85EE-69963C1263FA}"/>
              </a:ext>
            </a:extLst>
          </p:cNvPr>
          <p:cNvSpPr/>
          <p:nvPr/>
        </p:nvSpPr>
        <p:spPr>
          <a:xfrm>
            <a:off x="136478" y="6223103"/>
            <a:ext cx="1325953" cy="241624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dirty="0">
                <a:solidFill>
                  <a:schemeClr val="tx1"/>
                </a:solidFill>
                <a:ea typeface="+mn-lt"/>
                <a:cs typeface="+mn-lt"/>
              </a:rPr>
              <a:t>Progress check:</a:t>
            </a:r>
            <a:endParaRPr lang="en-US" dirty="0">
              <a:solidFill>
                <a:schemeClr val="tx1"/>
              </a:solidFill>
              <a:ea typeface="+mn-lt"/>
              <a:cs typeface="+mn-lt"/>
            </a:endParaRPr>
          </a:p>
          <a:p>
            <a:endParaRPr lang="en-GB" sz="1400" b="1" dirty="0">
              <a:solidFill>
                <a:schemeClr val="tx1"/>
              </a:solidFill>
              <a:ea typeface="+mn-lt"/>
              <a:cs typeface="+mn-lt"/>
            </a:endParaRPr>
          </a:p>
          <a:p>
            <a:r>
              <a:rPr lang="en-GB" sz="1400" dirty="0">
                <a:solidFill>
                  <a:schemeClr val="tx1"/>
                </a:solidFill>
              </a:rPr>
              <a:t>How did the teacher help Vashti in The Dot? How did Vashti help someone else?</a:t>
            </a:r>
            <a:endParaRPr lang="en-GB">
              <a:solidFill>
                <a:schemeClr val="tx1"/>
              </a:solidFill>
            </a:endParaRPr>
          </a:p>
        </p:txBody>
      </p:sp>
      <p:pic>
        <p:nvPicPr>
          <p:cNvPr id="1038" name="Picture 14" descr="9780021811113: Jasper's Beanstalk: 0021811113 - AbeBooks">
            <a:extLst>
              <a:ext uri="{FF2B5EF4-FFF2-40B4-BE49-F238E27FC236}">
                <a16:creationId xmlns:a16="http://schemas.microsoft.com/office/drawing/2014/main" id="{A4704E43-6A8C-1BE2-E85F-EF43FFBCD7F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11730" y="7700411"/>
            <a:ext cx="1300340" cy="1427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4" name="Rectangle 13">
            <a:extLst>
              <a:ext uri="{FF2B5EF4-FFF2-40B4-BE49-F238E27FC236}">
                <a16:creationId xmlns:a16="http://schemas.microsoft.com/office/drawing/2014/main" id="{4ABF4CA8-C98B-F773-6304-75AD5F4D3155}"/>
              </a:ext>
            </a:extLst>
          </p:cNvPr>
          <p:cNvSpPr/>
          <p:nvPr/>
        </p:nvSpPr>
        <p:spPr>
          <a:xfrm>
            <a:off x="128141" y="3616848"/>
            <a:ext cx="1346550" cy="508000"/>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3</a:t>
            </a:r>
          </a:p>
        </p:txBody>
      </p:sp>
      <p:sp>
        <p:nvSpPr>
          <p:cNvPr id="18" name="Rectangle 17">
            <a:extLst>
              <a:ext uri="{FF2B5EF4-FFF2-40B4-BE49-F238E27FC236}">
                <a16:creationId xmlns:a16="http://schemas.microsoft.com/office/drawing/2014/main" id="{C4D56C08-063E-4B7C-39BC-BA3D9C049413}"/>
              </a:ext>
            </a:extLst>
          </p:cNvPr>
          <p:cNvSpPr/>
          <p:nvPr/>
        </p:nvSpPr>
        <p:spPr>
          <a:xfrm>
            <a:off x="1573577" y="2754464"/>
            <a:ext cx="5110802" cy="710553"/>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When did Max show resilience in the </a:t>
            </a:r>
            <a:r>
              <a:rPr lang="en-GB" sz="1400" dirty="0" err="1">
                <a:solidFill>
                  <a:schemeClr val="tx1"/>
                </a:solidFill>
              </a:rPr>
              <a:t>Hodgeheg</a:t>
            </a:r>
            <a:r>
              <a:rPr lang="en-GB" sz="1400" dirty="0">
                <a:solidFill>
                  <a:schemeClr val="tx1"/>
                </a:solidFill>
              </a:rPr>
              <a:t>?</a:t>
            </a:r>
          </a:p>
          <a:p>
            <a:r>
              <a:rPr lang="en-GB" sz="1400" dirty="0">
                <a:solidFill>
                  <a:schemeClr val="tx1"/>
                </a:solidFill>
              </a:rPr>
              <a:t>What things did Max get wrong?</a:t>
            </a:r>
          </a:p>
        </p:txBody>
      </p:sp>
      <p:sp>
        <p:nvSpPr>
          <p:cNvPr id="16" name="Rectangle 15">
            <a:extLst>
              <a:ext uri="{FF2B5EF4-FFF2-40B4-BE49-F238E27FC236}">
                <a16:creationId xmlns:a16="http://schemas.microsoft.com/office/drawing/2014/main" id="{0476273C-4D71-D906-A484-6686F21B42D6}"/>
              </a:ext>
            </a:extLst>
          </p:cNvPr>
          <p:cNvSpPr/>
          <p:nvPr/>
        </p:nvSpPr>
        <p:spPr>
          <a:xfrm>
            <a:off x="128141" y="6189311"/>
            <a:ext cx="1346550" cy="508000"/>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4</a:t>
            </a:r>
          </a:p>
        </p:txBody>
      </p:sp>
      <p:sp>
        <p:nvSpPr>
          <p:cNvPr id="2" name="Rectangle 1">
            <a:extLst>
              <a:ext uri="{FF2B5EF4-FFF2-40B4-BE49-F238E27FC236}">
                <a16:creationId xmlns:a16="http://schemas.microsoft.com/office/drawing/2014/main" id="{9945DC41-52DF-4A6F-42CD-9FB62FC957DA}"/>
              </a:ext>
            </a:extLst>
          </p:cNvPr>
          <p:cNvSpPr/>
          <p:nvPr/>
        </p:nvSpPr>
        <p:spPr>
          <a:xfrm>
            <a:off x="134118" y="1199173"/>
            <a:ext cx="1346550" cy="508000"/>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2</a:t>
            </a:r>
          </a:p>
        </p:txBody>
      </p:sp>
      <p:sp>
        <p:nvSpPr>
          <p:cNvPr id="4" name="TextBox 3">
            <a:extLst>
              <a:ext uri="{FF2B5EF4-FFF2-40B4-BE49-F238E27FC236}">
                <a16:creationId xmlns:a16="http://schemas.microsoft.com/office/drawing/2014/main" id="{A2A70662-9CF1-20AD-F711-E10D17C62CDD}"/>
              </a:ext>
            </a:extLst>
          </p:cNvPr>
          <p:cNvSpPr txBox="1"/>
          <p:nvPr/>
        </p:nvSpPr>
        <p:spPr>
          <a:xfrm>
            <a:off x="1480668" y="1166079"/>
            <a:ext cx="5110803" cy="1569660"/>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try to use strategies before asking an adult for help.</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begin to prove knowledge and understanding with guidance and some adult support.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resilient in friendships when things don’t go how I wanted.</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able to work with other children who I have not chosen to work with.</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show resilience towards ‘special jobs’.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expect to get things wrong sometimes.</a:t>
            </a:r>
          </a:p>
          <a:p>
            <a:pPr marL="285750" indent="-2857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 I can return to work that I found tricky after I’ve spoken to an adult.</a:t>
            </a:r>
            <a:endParaRPr lang="en-GB" sz="1200" dirty="0"/>
          </a:p>
        </p:txBody>
      </p:sp>
      <p:sp>
        <p:nvSpPr>
          <p:cNvPr id="6" name="TextBox 5">
            <a:extLst>
              <a:ext uri="{FF2B5EF4-FFF2-40B4-BE49-F238E27FC236}">
                <a16:creationId xmlns:a16="http://schemas.microsoft.com/office/drawing/2014/main" id="{08C910E0-A87F-2508-4BBD-75547E2319E3}"/>
              </a:ext>
            </a:extLst>
          </p:cNvPr>
          <p:cNvSpPr txBox="1"/>
          <p:nvPr/>
        </p:nvSpPr>
        <p:spPr>
          <a:xfrm>
            <a:off x="1480668" y="3588542"/>
            <a:ext cx="5009382" cy="1569660"/>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efficiently use </a:t>
            </a:r>
            <a:r>
              <a:rPr lang="en-GB" sz="1200" dirty="0">
                <a:ea typeface="Calibri" panose="020F0502020204030204" pitchFamily="34" charset="0"/>
                <a:cs typeface="Times New Roman" panose="02020603050405020304" pitchFamily="18" charset="0"/>
              </a:rPr>
              <a:t>classroom strategies</a:t>
            </a:r>
            <a:r>
              <a:rPr lang="en-GB" sz="1200" dirty="0">
                <a:effectLst/>
                <a:ea typeface="Calibri" panose="020F0502020204030204" pitchFamily="34" charset="0"/>
                <a:cs typeface="Times New Roman" panose="02020603050405020304" pitchFamily="18" charset="0"/>
              </a:rPr>
              <a:t> before asking an adult for help.</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able to ask for help/ reassurance when needed.</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increasingly independent during work time.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cope with longer mornings </a:t>
            </a:r>
            <a:r>
              <a:rPr lang="en-GB" sz="1200" dirty="0">
                <a:ea typeface="Calibri" panose="020F0502020204030204" pitchFamily="34" charset="0"/>
                <a:cs typeface="Times New Roman" panose="02020603050405020304" pitchFamily="18" charset="0"/>
              </a:rPr>
              <a:t>when we switch to KS2 timetable.</a:t>
            </a:r>
            <a:endParaRPr lang="en-GB" sz="12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both expect and welcome making mistakes.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listen to verbal feedback.</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move around the school on my own, coping with using the stairs.</a:t>
            </a:r>
          </a:p>
          <a:p>
            <a:pPr marL="285750" indent="-2857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 I am able to share my mistakes with others.</a:t>
            </a:r>
            <a:endParaRPr lang="en-GB" sz="1200" dirty="0"/>
          </a:p>
        </p:txBody>
      </p:sp>
      <p:sp>
        <p:nvSpPr>
          <p:cNvPr id="15" name="TextBox 14">
            <a:extLst>
              <a:ext uri="{FF2B5EF4-FFF2-40B4-BE49-F238E27FC236}">
                <a16:creationId xmlns:a16="http://schemas.microsoft.com/office/drawing/2014/main" id="{0B081D8D-7F05-6918-41FC-9505E1E2B74B}"/>
              </a:ext>
            </a:extLst>
          </p:cNvPr>
          <p:cNvSpPr txBox="1"/>
          <p:nvPr/>
        </p:nvSpPr>
        <p:spPr>
          <a:xfrm>
            <a:off x="1480668" y="6106919"/>
            <a:ext cx="4823564" cy="1754326"/>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use my mistakes as a springboard for further learning. I welcome growing green.</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cope with higher expectations (approach to work load).</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problem solve – socially and in my learning and can talk about the steps I need to make.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recognise when I need to seek help and when I can keep going myself. </a:t>
            </a:r>
          </a:p>
          <a:p>
            <a:pPr marL="285750" indent="-2857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I begin to know when I’ve had enough and can cope with (and decide for myself) when it is time to stop.</a:t>
            </a:r>
            <a:endParaRPr lang="en-GB" sz="1200" dirty="0"/>
          </a:p>
        </p:txBody>
      </p:sp>
      <p:pic>
        <p:nvPicPr>
          <p:cNvPr id="2052" name="Picture 4" descr="The Worries: Sohal Finds a Friend : Sheibani, Jion: Amazon.co.uk: Books">
            <a:extLst>
              <a:ext uri="{FF2B5EF4-FFF2-40B4-BE49-F238E27FC236}">
                <a16:creationId xmlns:a16="http://schemas.microsoft.com/office/drawing/2014/main" id="{75C5AAE9-A7FC-5828-4C74-9C8A197AF5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118" y="4176620"/>
            <a:ext cx="1334596" cy="19465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arjak Paw (Varjak Paw, 1): Amazon.co.uk: Said, SF, McKean, Dave:  9780552572293: Books">
            <a:extLst>
              <a:ext uri="{FF2B5EF4-FFF2-40B4-BE49-F238E27FC236}">
                <a16:creationId xmlns:a16="http://schemas.microsoft.com/office/drawing/2014/main" id="{573EAD76-B00A-2A57-FC89-49EBAD241E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988" y="6764398"/>
            <a:ext cx="1317726" cy="201867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448BFDBA-9736-AFAB-F89D-B3C1A0F7CDA8}"/>
              </a:ext>
            </a:extLst>
          </p:cNvPr>
          <p:cNvSpPr/>
          <p:nvPr/>
        </p:nvSpPr>
        <p:spPr>
          <a:xfrm>
            <a:off x="1573577" y="5195945"/>
            <a:ext cx="5110801" cy="87737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How did </a:t>
            </a:r>
            <a:r>
              <a:rPr lang="en-GB" sz="1400" dirty="0" err="1">
                <a:solidFill>
                  <a:schemeClr val="tx1"/>
                </a:solidFill>
              </a:rPr>
              <a:t>Sohal</a:t>
            </a:r>
            <a:r>
              <a:rPr lang="en-GB" sz="1400" dirty="0">
                <a:solidFill>
                  <a:schemeClr val="tx1"/>
                </a:solidFill>
              </a:rPr>
              <a:t> cope with his worries? Can you identify how he shared his worries in the story?  </a:t>
            </a:r>
          </a:p>
        </p:txBody>
      </p:sp>
      <p:sp>
        <p:nvSpPr>
          <p:cNvPr id="19" name="Rectangle 18">
            <a:extLst>
              <a:ext uri="{FF2B5EF4-FFF2-40B4-BE49-F238E27FC236}">
                <a16:creationId xmlns:a16="http://schemas.microsoft.com/office/drawing/2014/main" id="{DCC4782E-68DC-2A5D-907C-E987830621BA}"/>
              </a:ext>
            </a:extLst>
          </p:cNvPr>
          <p:cNvSpPr/>
          <p:nvPr/>
        </p:nvSpPr>
        <p:spPr>
          <a:xfrm>
            <a:off x="1641158" y="7804250"/>
            <a:ext cx="5065853" cy="132326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The Seven Skills of Jalal that </a:t>
            </a:r>
            <a:r>
              <a:rPr lang="en-GB" sz="1400" dirty="0" err="1">
                <a:solidFill>
                  <a:schemeClr val="tx1"/>
                </a:solidFill>
              </a:rPr>
              <a:t>Varjak</a:t>
            </a:r>
            <a:r>
              <a:rPr lang="en-GB" sz="1400" dirty="0">
                <a:solidFill>
                  <a:schemeClr val="tx1"/>
                </a:solidFill>
              </a:rPr>
              <a:t> Paw learns are ALL rooted in resilience and metacognition. How would each of these seven skills be useful for a child at </a:t>
            </a:r>
            <a:r>
              <a:rPr lang="en-GB" sz="1400" dirty="0" err="1">
                <a:solidFill>
                  <a:schemeClr val="tx1"/>
                </a:solidFill>
              </a:rPr>
              <a:t>Muscliff</a:t>
            </a:r>
            <a:r>
              <a:rPr lang="en-GB" sz="1400" dirty="0">
                <a:solidFill>
                  <a:schemeClr val="tx1"/>
                </a:solidFill>
              </a:rPr>
              <a:t> Primary School? For example, how would ‘Trust Yourself’ support someone to be a successful learner in the classroom?</a:t>
            </a:r>
          </a:p>
        </p:txBody>
      </p:sp>
      <p:pic>
        <p:nvPicPr>
          <p:cNvPr id="1026" name="Picture 2" descr="The Hodgeheg x 6 - Scholastic Shop">
            <a:extLst>
              <a:ext uri="{FF2B5EF4-FFF2-40B4-BE49-F238E27FC236}">
                <a16:creationId xmlns:a16="http://schemas.microsoft.com/office/drawing/2014/main" id="{AB5AE7F9-6175-84E7-5A55-BF4E22FEF6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988" y="1730192"/>
            <a:ext cx="1317726" cy="183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94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4" name="Rectangle 13">
            <a:extLst>
              <a:ext uri="{FF2B5EF4-FFF2-40B4-BE49-F238E27FC236}">
                <a16:creationId xmlns:a16="http://schemas.microsoft.com/office/drawing/2014/main" id="{4ABF4CA8-C98B-F773-6304-75AD5F4D3155}"/>
              </a:ext>
            </a:extLst>
          </p:cNvPr>
          <p:cNvSpPr/>
          <p:nvPr/>
        </p:nvSpPr>
        <p:spPr>
          <a:xfrm>
            <a:off x="187457" y="1275475"/>
            <a:ext cx="1743075" cy="503236"/>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5</a:t>
            </a:r>
          </a:p>
        </p:txBody>
      </p:sp>
      <p:sp>
        <p:nvSpPr>
          <p:cNvPr id="18" name="Rectangle 17">
            <a:extLst>
              <a:ext uri="{FF2B5EF4-FFF2-40B4-BE49-F238E27FC236}">
                <a16:creationId xmlns:a16="http://schemas.microsoft.com/office/drawing/2014/main" id="{C4D56C08-063E-4B7C-39BC-BA3D9C049413}"/>
              </a:ext>
            </a:extLst>
          </p:cNvPr>
          <p:cNvSpPr/>
          <p:nvPr/>
        </p:nvSpPr>
        <p:spPr>
          <a:xfrm>
            <a:off x="2100800" y="7198207"/>
            <a:ext cx="4453386" cy="165100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It is said that ‘The Great British Spirit’ helped Britons during WW2 to find the resilience to carry on. What was it specifically that inspired and supported the people of Britain during those challenging years? Consider how propaganda communicated resilience.</a:t>
            </a:r>
          </a:p>
        </p:txBody>
      </p:sp>
      <p:sp>
        <p:nvSpPr>
          <p:cNvPr id="16" name="Rectangle 15">
            <a:extLst>
              <a:ext uri="{FF2B5EF4-FFF2-40B4-BE49-F238E27FC236}">
                <a16:creationId xmlns:a16="http://schemas.microsoft.com/office/drawing/2014/main" id="{0476273C-4D71-D906-A484-6686F21B42D6}"/>
              </a:ext>
            </a:extLst>
          </p:cNvPr>
          <p:cNvSpPr/>
          <p:nvPr/>
        </p:nvSpPr>
        <p:spPr>
          <a:xfrm>
            <a:off x="200760" y="5316090"/>
            <a:ext cx="1743074" cy="503236"/>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6</a:t>
            </a:r>
          </a:p>
        </p:txBody>
      </p:sp>
      <p:pic>
        <p:nvPicPr>
          <p:cNvPr id="3074" name="Picture 2" descr="Who Let the Gods Out?: the first EPIC adventure in Maz Evans's laugh-out-loud  hilarious series: Amazon.co.uk: Evans, Maz: 9781910655412: Books">
            <a:extLst>
              <a:ext uri="{FF2B5EF4-FFF2-40B4-BE49-F238E27FC236}">
                <a16:creationId xmlns:a16="http://schemas.microsoft.com/office/drawing/2014/main" id="{CE6F10D0-B7B6-10D4-6E9E-2CF66421C2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458" y="1962930"/>
            <a:ext cx="174307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tters from the Lighthouse x 30 - Scholastic Shop">
            <a:extLst>
              <a:ext uri="{FF2B5EF4-FFF2-40B4-BE49-F238E27FC236}">
                <a16:creationId xmlns:a16="http://schemas.microsoft.com/office/drawing/2014/main" id="{326097FE-4F47-ED19-2D62-044AB03B48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457" y="5954034"/>
            <a:ext cx="1769680" cy="27626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C45499D-F42B-0088-C8B5-69C9C0B258E4}"/>
              </a:ext>
            </a:extLst>
          </p:cNvPr>
          <p:cNvSpPr txBox="1"/>
          <p:nvPr/>
        </p:nvSpPr>
        <p:spPr>
          <a:xfrm>
            <a:off x="1990175" y="1279133"/>
            <a:ext cx="4674637" cy="2123658"/>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exploit the mistakes of others as a springboard for further learning. I can assess when the mistake was made and relate this to my own learning.</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show social resilience in and outside of school, including using social media responsibly.</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aware of individual identity and that different people have a different level of resilience to me.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developing confidence to be different.</a:t>
            </a:r>
          </a:p>
          <a:p>
            <a:pPr marL="285750" indent="-2857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I am aware of how much pressure, knowing when to stop and I can apply myself and independently challenge myself by taking myself out of my comfort zone.</a:t>
            </a:r>
            <a:endParaRPr lang="en-GB" sz="1200" dirty="0"/>
          </a:p>
        </p:txBody>
      </p:sp>
      <p:sp>
        <p:nvSpPr>
          <p:cNvPr id="5" name="TextBox 4">
            <a:extLst>
              <a:ext uri="{FF2B5EF4-FFF2-40B4-BE49-F238E27FC236}">
                <a16:creationId xmlns:a16="http://schemas.microsoft.com/office/drawing/2014/main" id="{D2F844E6-8D83-17A6-0886-03759B4C82E8}"/>
              </a:ext>
            </a:extLst>
          </p:cNvPr>
          <p:cNvSpPr txBox="1"/>
          <p:nvPr/>
        </p:nvSpPr>
        <p:spPr>
          <a:xfrm>
            <a:off x="1990175" y="5247212"/>
            <a:ext cx="4611051" cy="1754326"/>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cope with ‘no’ from authority even when I don’t agree.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show my best resilience in SATs and new and stressful situations.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view change as inevitability and embrace it.</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show self reflection and can talk about how I might have done things differently, looking for multiple solutions to the same challenge.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know my strengths and weaknesses and work on them. I ‘own my errors.’</a:t>
            </a:r>
          </a:p>
          <a:p>
            <a:pPr marL="171450" indent="-1714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     I less frequently compare myself to others.</a:t>
            </a:r>
            <a:endParaRPr lang="en-GB" sz="1200" dirty="0"/>
          </a:p>
        </p:txBody>
      </p:sp>
      <p:sp>
        <p:nvSpPr>
          <p:cNvPr id="6" name="Rectangle 5">
            <a:extLst>
              <a:ext uri="{FF2B5EF4-FFF2-40B4-BE49-F238E27FC236}">
                <a16:creationId xmlns:a16="http://schemas.microsoft.com/office/drawing/2014/main" id="{AB35B2D5-631A-D1ED-6EAB-1AD21D03D954}"/>
              </a:ext>
            </a:extLst>
          </p:cNvPr>
          <p:cNvSpPr/>
          <p:nvPr/>
        </p:nvSpPr>
        <p:spPr>
          <a:xfrm>
            <a:off x="2069007" y="3457056"/>
            <a:ext cx="4453386" cy="165100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Rank the characters in Who Let the Gods Out by their level of resilience. Is their level of resilience changed by the events in the book? In your own family, who is the most resilient and why? What characteristics does a resilient person have?</a:t>
            </a:r>
          </a:p>
        </p:txBody>
      </p:sp>
    </p:spTree>
    <p:extLst>
      <p:ext uri="{BB962C8B-B14F-4D97-AF65-F5344CB8AC3E}">
        <p14:creationId xmlns:p14="http://schemas.microsoft.com/office/powerpoint/2010/main" val="6922329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C59075-85FF-4B4B-B0AF-45C726EADD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061ec3ad-226f-4eb4-9e91-45b4f692dd17"/>
    <ds:schemaRef ds:uri="http://purl.org/dc/dcmitype/"/>
    <ds:schemaRef ds:uri="http://schemas.microsoft.com/office/infopath/2007/PartnerControls"/>
    <ds:schemaRef ds:uri="http://schemas.openxmlformats.org/package/2006/metadata/core-properties"/>
    <ds:schemaRef ds:uri="648e69cc-640f-431f-b062-262d95adac52"/>
    <ds:schemaRef ds:uri="70c5e83d-a7b0-44b5-9eb2-438f4d97f4d9"/>
    <ds:schemaRef ds:uri="df879d75-6b86-4634-85d4-74d5b85558d3"/>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1177</Words>
  <Application>Microsoft Office PowerPoint</Application>
  <PresentationFormat>A4 Paper (210x297 mm)</PresentationFormat>
  <Paragraphs>79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88</cp:revision>
  <cp:lastPrinted>2023-02-10T16:22:27Z</cp:lastPrinted>
  <dcterms:created xsi:type="dcterms:W3CDTF">2020-04-17T10:06:09Z</dcterms:created>
  <dcterms:modified xsi:type="dcterms:W3CDTF">2023-03-02T16:11:28Z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