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5" r:id="rId7"/>
    <p:sldId id="266"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AE1"/>
    <a:srgbClr val="D2F2E0"/>
    <a:srgbClr val="B8EACF"/>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DFE49-61D6-4913-BE28-98562F66DC08}" v="22" dt="2023-03-02T16:08:15.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rews" userId="S::lucian.andrews@muscliffprimary.co.uk::4f892c4b-d5a5-474a-a433-9cd4ecd3bc79" providerId="AD" clId="Web-{9A3DFE49-61D6-4913-BE28-98562F66DC08}"/>
    <pc:docChg chg="modSld">
      <pc:chgData name="landrews" userId="S::lucian.andrews@muscliffprimary.co.uk::4f892c4b-d5a5-474a-a433-9cd4ecd3bc79" providerId="AD" clId="Web-{9A3DFE49-61D6-4913-BE28-98562F66DC08}" dt="2023-03-02T16:08:15.123" v="11" actId="1076"/>
      <pc:docMkLst>
        <pc:docMk/>
      </pc:docMkLst>
      <pc:sldChg chg="modSp">
        <pc:chgData name="landrews" userId="S::lucian.andrews@muscliffprimary.co.uk::4f892c4b-d5a5-474a-a433-9cd4ecd3bc79" providerId="AD" clId="Web-{9A3DFE49-61D6-4913-BE28-98562F66DC08}" dt="2023-03-02T16:06:07.527" v="3" actId="20577"/>
        <pc:sldMkLst>
          <pc:docMk/>
          <pc:sldMk cId="1654508146" sldId="263"/>
        </pc:sldMkLst>
        <pc:spChg chg="mod">
          <ac:chgData name="landrews" userId="S::lucian.andrews@muscliffprimary.co.uk::4f892c4b-d5a5-474a-a433-9cd4ecd3bc79" providerId="AD" clId="Web-{9A3DFE49-61D6-4913-BE28-98562F66DC08}" dt="2023-03-02T16:06:07.527" v="3" actId="20577"/>
          <ac:spMkLst>
            <pc:docMk/>
            <pc:sldMk cId="1654508146" sldId="263"/>
            <ac:spMk id="24" creationId="{19CC639A-D668-EB70-9905-1F4402F92577}"/>
          </ac:spMkLst>
        </pc:spChg>
        <pc:spChg chg="mod">
          <ac:chgData name="landrews" userId="S::lucian.andrews@muscliffprimary.co.uk::4f892c4b-d5a5-474a-a433-9cd4ecd3bc79" providerId="AD" clId="Web-{9A3DFE49-61D6-4913-BE28-98562F66DC08}" dt="2023-03-02T16:06:05.340" v="2" actId="20577"/>
          <ac:spMkLst>
            <pc:docMk/>
            <pc:sldMk cId="1654508146" sldId="263"/>
            <ac:spMk id="29" creationId="{2A25187F-EF12-473D-BF18-1768487C956E}"/>
          </ac:spMkLst>
        </pc:spChg>
      </pc:sldChg>
      <pc:sldChg chg="modSp">
        <pc:chgData name="landrews" userId="S::lucian.andrews@muscliffprimary.co.uk::4f892c4b-d5a5-474a-a433-9cd4ecd3bc79" providerId="AD" clId="Web-{9A3DFE49-61D6-4913-BE28-98562F66DC08}" dt="2023-03-02T16:08:04.466" v="9" actId="20577"/>
        <pc:sldMkLst>
          <pc:docMk/>
          <pc:sldMk cId="2206759085" sldId="265"/>
        </pc:sldMkLst>
        <pc:spChg chg="mod">
          <ac:chgData name="landrews" userId="S::lucian.andrews@muscliffprimary.co.uk::4f892c4b-d5a5-474a-a433-9cd4ecd3bc79" providerId="AD" clId="Web-{9A3DFE49-61D6-4913-BE28-98562F66DC08}" dt="2023-03-02T16:07:18.059" v="5" actId="20577"/>
          <ac:spMkLst>
            <pc:docMk/>
            <pc:sldMk cId="2206759085" sldId="265"/>
            <ac:spMk id="21" creationId="{7BF93230-4379-A7F2-1010-82939940BD7A}"/>
          </ac:spMkLst>
        </pc:spChg>
        <pc:spChg chg="mod">
          <ac:chgData name="landrews" userId="S::lucian.andrews@muscliffprimary.co.uk::4f892c4b-d5a5-474a-a433-9cd4ecd3bc79" providerId="AD" clId="Web-{9A3DFE49-61D6-4913-BE28-98562F66DC08}" dt="2023-03-02T16:08:04.466" v="9" actId="20577"/>
          <ac:spMkLst>
            <pc:docMk/>
            <pc:sldMk cId="2206759085" sldId="265"/>
            <ac:spMk id="25" creationId="{BD198153-48D5-765D-D91A-96A756C1E1D6}"/>
          </ac:spMkLst>
        </pc:spChg>
      </pc:sldChg>
      <pc:sldChg chg="modSp">
        <pc:chgData name="landrews" userId="S::lucian.andrews@muscliffprimary.co.uk::4f892c4b-d5a5-474a-a433-9cd4ecd3bc79" providerId="AD" clId="Web-{9A3DFE49-61D6-4913-BE28-98562F66DC08}" dt="2023-03-02T16:08:15.123" v="11" actId="1076"/>
        <pc:sldMkLst>
          <pc:docMk/>
          <pc:sldMk cId="4107694349" sldId="266"/>
        </pc:sldMkLst>
        <pc:spChg chg="mod">
          <ac:chgData name="landrews" userId="S::lucian.andrews@muscliffprimary.co.uk::4f892c4b-d5a5-474a-a433-9cd4ecd3bc79" providerId="AD" clId="Web-{9A3DFE49-61D6-4913-BE28-98562F66DC08}" dt="2023-03-02T16:08:15.123" v="11" actId="1076"/>
          <ac:spMkLst>
            <pc:docMk/>
            <pc:sldMk cId="4107694349" sldId="266"/>
            <ac:spMk id="3" creationId="{19CBD7F2-1D79-68E9-C7F4-B16291763C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02/03/2023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4.jpeg"/><Relationship Id="rId4" Type="http://schemas.openxmlformats.org/officeDocument/2006/relationships/image" Target="../media/image13.pn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3"/>
          <a:stretch>
            <a:fillRect/>
          </a:stretch>
        </p:blipFill>
        <p:spPr>
          <a:xfrm>
            <a:off x="215923" y="1699855"/>
            <a:ext cx="1620735" cy="2224982"/>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168105"/>
            <a:ext cx="6469811" cy="50417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Kindness Progression Map</a:t>
            </a:r>
          </a:p>
        </p:txBody>
      </p:sp>
      <p:sp>
        <p:nvSpPr>
          <p:cNvPr id="6" name="Rectangle 5">
            <a:extLst>
              <a:ext uri="{FF2B5EF4-FFF2-40B4-BE49-F238E27FC236}">
                <a16:creationId xmlns:a16="http://schemas.microsoft.com/office/drawing/2014/main" id="{5D056424-E515-5420-E502-7F16C9C0A72D}"/>
              </a:ext>
            </a:extLst>
          </p:cNvPr>
          <p:cNvSpPr/>
          <p:nvPr/>
        </p:nvSpPr>
        <p:spPr>
          <a:xfrm>
            <a:off x="215923" y="4260221"/>
            <a:ext cx="2866606" cy="121075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Whole School Assembly Books</a:t>
            </a:r>
          </a:p>
        </p:txBody>
      </p:sp>
      <p:pic>
        <p:nvPicPr>
          <p:cNvPr id="1032" name="Picture 8" descr="Have You Filled a Bucket Today?: A Guide to Daily Happiness for Kids: 10th Anniversary Edition (Bucketfilling Books)">
            <a:extLst>
              <a:ext uri="{FF2B5EF4-FFF2-40B4-BE49-F238E27FC236}">
                <a16:creationId xmlns:a16="http://schemas.microsoft.com/office/drawing/2014/main" id="{6F8A5E42-6D1B-5F93-4712-F1EDB6E99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201" y="6760425"/>
            <a:ext cx="1459893" cy="12002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Big Umbrella : Bates, Amy June, Bates, Juniper, Bates, Amy June:  Amazon.co.uk: Books">
            <a:extLst>
              <a:ext uri="{FF2B5EF4-FFF2-40B4-BE49-F238E27FC236}">
                <a16:creationId xmlns:a16="http://schemas.microsoft.com/office/drawing/2014/main" id="{BD20A4C2-F58E-9D8C-5A3F-FA34BBAB1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95" y="6754650"/>
            <a:ext cx="1614114" cy="1200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rdinary Mary's Extraordinary Day">
            <a:extLst>
              <a:ext uri="{FF2B5EF4-FFF2-40B4-BE49-F238E27FC236}">
                <a16:creationId xmlns:a16="http://schemas.microsoft.com/office/drawing/2014/main" id="{4DD907E5-892C-9BB1-6FAD-4DA6328E5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6271" y="4332752"/>
            <a:ext cx="1248524" cy="1210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49E67A-AAF8-BC9A-09B1-EEFCB1D6E492}"/>
              </a:ext>
            </a:extLst>
          </p:cNvPr>
          <p:cNvSpPr/>
          <p:nvPr/>
        </p:nvSpPr>
        <p:spPr>
          <a:xfrm>
            <a:off x="1966913" y="1747986"/>
            <a:ext cx="4609353" cy="231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026" name="Picture 2">
            <a:extLst>
              <a:ext uri="{FF2B5EF4-FFF2-40B4-BE49-F238E27FC236}">
                <a16:creationId xmlns:a16="http://schemas.microsoft.com/office/drawing/2014/main" id="{3DDF3512-3043-D958-C80D-8A6503AF25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7809" y="4833819"/>
            <a:ext cx="1113868" cy="1214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76B7C5-617E-A05E-2EC0-B404E587A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4795" y="4516781"/>
            <a:ext cx="1231143" cy="12149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96E777-A950-31EF-9C81-71A71994D027}"/>
              </a:ext>
            </a:extLst>
          </p:cNvPr>
          <p:cNvSpPr/>
          <p:nvPr/>
        </p:nvSpPr>
        <p:spPr>
          <a:xfrm>
            <a:off x="231075" y="5599077"/>
            <a:ext cx="2836301" cy="10397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KS1 and KS2 assemblies to highlight the value of kindness.  At the end of the assembly, children reflect on how the lesson in the story is relevant to them.</a:t>
            </a:r>
          </a:p>
        </p:txBody>
      </p:sp>
      <p:pic>
        <p:nvPicPr>
          <p:cNvPr id="5" name="Picture 2" descr="Under the Great Plum Tree (One Story, Many Voices)">
            <a:extLst>
              <a:ext uri="{FF2B5EF4-FFF2-40B4-BE49-F238E27FC236}">
                <a16:creationId xmlns:a16="http://schemas.microsoft.com/office/drawing/2014/main" id="{BDAE3492-084A-C9E4-96D9-CB20D81D24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693" y="6618906"/>
            <a:ext cx="1052984" cy="1336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t Will Be OK: A story of empathy, kindness, and friendship">
            <a:extLst>
              <a:ext uri="{FF2B5EF4-FFF2-40B4-BE49-F238E27FC236}">
                <a16:creationId xmlns:a16="http://schemas.microsoft.com/office/drawing/2014/main" id="{13D50D15-2F4A-2599-C0D8-C431653A2C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1590" y="6966328"/>
            <a:ext cx="1052984" cy="1033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09E3227-86F7-B6E7-196B-69054AB1F1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1233" y="5772764"/>
            <a:ext cx="13335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abbit Listened">
            <a:extLst>
              <a:ext uri="{FF2B5EF4-FFF2-40B4-BE49-F238E27FC236}">
                <a16:creationId xmlns:a16="http://schemas.microsoft.com/office/drawing/2014/main" id="{1D22DF33-0A15-9637-EAA1-DEAF3A8A4B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8029" y="5599257"/>
            <a:ext cx="1071333" cy="10588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60169D1-7199-DF0F-B262-E737EFF3B9F3}"/>
              </a:ext>
            </a:extLst>
          </p:cNvPr>
          <p:cNvSpPr/>
          <p:nvPr/>
        </p:nvSpPr>
        <p:spPr>
          <a:xfrm>
            <a:off x="291024" y="8094034"/>
            <a:ext cx="6340234" cy="1659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These are all of the books across the whole school that we use to teach the underpinning value of kindness. We have chosen these books specifically because they illustrate the value within a context that the children understand and can relate to. We also use these books as a vehicle to deliver the content of the National Curriculum.</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3" name="Picture 4" descr="The Ugly Duckling (My First Fairy Tales) : Alperin, Mara, Eastland, Sue:  Amazon.co.uk: Books">
            <a:extLst>
              <a:ext uri="{FF2B5EF4-FFF2-40B4-BE49-F238E27FC236}">
                <a16:creationId xmlns:a16="http://schemas.microsoft.com/office/drawing/2014/main" id="{93A3E801-E875-B780-4A48-B794D47B27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21" y="6932256"/>
            <a:ext cx="1854711" cy="20817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65E6A8-CE8D-B694-59F3-0A4C2AA3E2CE}"/>
              </a:ext>
            </a:extLst>
          </p:cNvPr>
          <p:cNvPicPr>
            <a:picLocks noChangeAspect="1"/>
          </p:cNvPicPr>
          <p:nvPr/>
        </p:nvPicPr>
        <p:blipFill rotWithShape="1">
          <a:blip r:embed="rId9">
            <a:extLst>
              <a:ext uri="{28A0092B-C50C-407E-A947-70E740481C1C}">
                <a14:useLocalDpi xmlns:a14="http://schemas.microsoft.com/office/drawing/2010/main" val="0"/>
              </a:ext>
            </a:extLst>
          </a:blip>
          <a:srcRect l="1786" t="5984" r="63034" b="21229"/>
          <a:stretch/>
        </p:blipFill>
        <p:spPr>
          <a:xfrm>
            <a:off x="2631016" y="6916131"/>
            <a:ext cx="1854711" cy="2170182"/>
          </a:xfrm>
          <a:prstGeom prst="rect">
            <a:avLst/>
          </a:prstGeom>
        </p:spPr>
      </p:pic>
      <p:sp>
        <p:nvSpPr>
          <p:cNvPr id="5" name="Rectangle 4">
            <a:extLst>
              <a:ext uri="{FF2B5EF4-FFF2-40B4-BE49-F238E27FC236}">
                <a16:creationId xmlns:a16="http://schemas.microsoft.com/office/drawing/2014/main" id="{A17B5286-F39B-1F6E-E4AA-56D8C991A54B}"/>
              </a:ext>
            </a:extLst>
          </p:cNvPr>
          <p:cNvSpPr/>
          <p:nvPr/>
        </p:nvSpPr>
        <p:spPr>
          <a:xfrm>
            <a:off x="4627869" y="6946813"/>
            <a:ext cx="1854710" cy="2067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do unkind words hurt?</a:t>
            </a:r>
          </a:p>
          <a:p>
            <a:r>
              <a:rPr lang="en-GB" sz="1400" dirty="0">
                <a:solidFill>
                  <a:schemeClr val="tx1"/>
                </a:solidFill>
              </a:rPr>
              <a:t>What does it mean to </a:t>
            </a:r>
            <a:r>
              <a:rPr lang="en-GB" sz="1400" i="1" dirty="0">
                <a:solidFill>
                  <a:schemeClr val="tx1"/>
                </a:solidFill>
              </a:rPr>
              <a:t>feel </a:t>
            </a:r>
            <a:r>
              <a:rPr lang="en-GB" sz="1400" dirty="0">
                <a:solidFill>
                  <a:schemeClr val="tx1"/>
                </a:solidFill>
              </a:rPr>
              <a:t>different?</a:t>
            </a:r>
          </a:p>
          <a:p>
            <a:r>
              <a:rPr lang="en-GB" sz="1400" dirty="0">
                <a:solidFill>
                  <a:schemeClr val="tx1"/>
                </a:solidFill>
              </a:rPr>
              <a:t>Should the other ducklings apologise to the cygnet? </a:t>
            </a:r>
          </a:p>
        </p:txBody>
      </p:sp>
      <p:graphicFrame>
        <p:nvGraphicFramePr>
          <p:cNvPr id="20" name="Table 19">
            <a:extLst>
              <a:ext uri="{FF2B5EF4-FFF2-40B4-BE49-F238E27FC236}">
                <a16:creationId xmlns:a16="http://schemas.microsoft.com/office/drawing/2014/main" id="{6FE46600-6FFA-2371-27A3-F966F57FDAFC}"/>
              </a:ext>
            </a:extLst>
          </p:cNvPr>
          <p:cNvGraphicFramePr>
            <a:graphicFrameLocks noGrp="1"/>
          </p:cNvGraphicFramePr>
          <p:nvPr>
            <p:extLst>
              <p:ext uri="{D42A27DB-BD31-4B8C-83A1-F6EECF244321}">
                <p14:modId xmlns:p14="http://schemas.microsoft.com/office/powerpoint/2010/main" val="1622446079"/>
              </p:ext>
            </p:extLst>
          </p:nvPr>
        </p:nvGraphicFramePr>
        <p:xfrm>
          <a:off x="141593" y="5153433"/>
          <a:ext cx="1027263" cy="569879"/>
        </p:xfrm>
        <a:graphic>
          <a:graphicData uri="http://schemas.openxmlformats.org/drawingml/2006/table">
            <a:tbl>
              <a:tblPr firstRow="1" firstCol="1" bandRow="1">
                <a:tableStyleId>{5C22544A-7EE6-4342-B048-85BDC9FD1C3A}</a:tableStyleId>
              </a:tblPr>
              <a:tblGrid>
                <a:gridCol w="1027263">
                  <a:extLst>
                    <a:ext uri="{9D8B030D-6E8A-4147-A177-3AD203B41FA5}">
                      <a16:colId xmlns:a16="http://schemas.microsoft.com/office/drawing/2014/main" val="1987051278"/>
                    </a:ext>
                  </a:extLst>
                </a:gridCol>
              </a:tblGrid>
              <a:tr h="569879">
                <a:tc>
                  <a:txBody>
                    <a:bodyPr/>
                    <a:lstStyle/>
                    <a:p>
                      <a:pPr>
                        <a:lnSpc>
                          <a:spcPct val="115000"/>
                        </a:lnSpc>
                      </a:pPr>
                      <a:r>
                        <a:rPr lang="en-GB" sz="2000" b="1" dirty="0">
                          <a:solidFill>
                            <a:schemeClr val="tx1"/>
                          </a:solidFill>
                          <a:effectLst/>
                          <a:latin typeface="+mn-lt"/>
                          <a:ea typeface="Calibri" panose="020F0502020204030204" pitchFamily="34" charset="0"/>
                          <a:cs typeface="Times New Roman" panose="02020603050405020304" pitchFamily="18" charset="0"/>
                        </a:rPr>
                        <a:t>Year 1</a:t>
                      </a:r>
                    </a:p>
                  </a:txBody>
                  <a:tcPr marL="68580" marR="68580" marT="0" marB="0">
                    <a:solidFill>
                      <a:srgbClr val="92D050"/>
                    </a:solidFill>
                  </a:tcPr>
                </a:tc>
                <a:extLst>
                  <a:ext uri="{0D108BD9-81ED-4DB2-BD59-A6C34878D82A}">
                    <a16:rowId xmlns:a16="http://schemas.microsoft.com/office/drawing/2014/main" val="2509382562"/>
                  </a:ext>
                </a:extLst>
              </a:tr>
            </a:tbl>
          </a:graphicData>
        </a:graphic>
      </p:graphicFrame>
      <p:sp>
        <p:nvSpPr>
          <p:cNvPr id="24" name="TextBox 23">
            <a:extLst>
              <a:ext uri="{FF2B5EF4-FFF2-40B4-BE49-F238E27FC236}">
                <a16:creationId xmlns:a16="http://schemas.microsoft.com/office/drawing/2014/main" id="{19CC639A-D668-EB70-9905-1F4402F92577}"/>
              </a:ext>
            </a:extLst>
          </p:cNvPr>
          <p:cNvSpPr txBox="1"/>
          <p:nvPr/>
        </p:nvSpPr>
        <p:spPr>
          <a:xfrm>
            <a:off x="1168856" y="4980728"/>
            <a:ext cx="5883877" cy="1815882"/>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apologise when prompted and sometimes without being told to.</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say please and thank you.</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listen to my learning partners.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open doors for any adult (without expecting a VIP).</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walk on the left.</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have a growing empathy and awareness of others.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keen to volunteer for classroom roles.</a:t>
            </a:r>
          </a:p>
          <a:p>
            <a:pPr marL="285750" indent="-285750">
              <a:buFont typeface="Arial" panose="020B0604020202020204" pitchFamily="34" charset="0"/>
              <a:buChar char="•"/>
            </a:pPr>
            <a:r>
              <a:rPr lang="en-GB" sz="1400" dirty="0">
                <a:ea typeface="Calibri" panose="020F0502020204030204" pitchFamily="34" charset="0"/>
                <a:cs typeface="Times New Roman"/>
              </a:rPr>
              <a:t> </a:t>
            </a:r>
            <a:r>
              <a:rPr lang="en-GB" sz="1400" dirty="0">
                <a:effectLst/>
                <a:ea typeface="Calibri" panose="020F0502020204030204" pitchFamily="34" charset="0"/>
                <a:cs typeface="Times New Roman"/>
              </a:rPr>
              <a:t>I can share, recognising when someone needs something that I am using.</a:t>
            </a:r>
            <a:endParaRPr lang="en-GB" sz="1400" dirty="0">
              <a:cs typeface="Times New Roman"/>
            </a:endParaRPr>
          </a:p>
        </p:txBody>
      </p:sp>
      <p:pic>
        <p:nvPicPr>
          <p:cNvPr id="25" name="Picture 16">
            <a:extLst>
              <a:ext uri="{FF2B5EF4-FFF2-40B4-BE49-F238E27FC236}">
                <a16:creationId xmlns:a16="http://schemas.microsoft.com/office/drawing/2014/main" id="{3ACED384-1FCA-C564-4F3B-A776E3B888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7166" y="3005107"/>
            <a:ext cx="1798561" cy="1842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Old MacDonald Had a Farm by Angela Hewitt | Waterstones">
            <a:extLst>
              <a:ext uri="{FF2B5EF4-FFF2-40B4-BE49-F238E27FC236}">
                <a16:creationId xmlns:a16="http://schemas.microsoft.com/office/drawing/2014/main" id="{228AA7B1-4F0D-A452-FA09-ECBB4D3351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2637" y="3007912"/>
            <a:ext cx="1856187" cy="1856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a:extLst>
              <a:ext uri="{FF2B5EF4-FFF2-40B4-BE49-F238E27FC236}">
                <a16:creationId xmlns:a16="http://schemas.microsoft.com/office/drawing/2014/main" id="{E84F657C-B673-A2D3-3151-B8C81C8D271B}"/>
              </a:ext>
            </a:extLst>
          </p:cNvPr>
          <p:cNvGraphicFramePr>
            <a:graphicFrameLocks noGrp="1"/>
          </p:cNvGraphicFramePr>
          <p:nvPr>
            <p:extLst>
              <p:ext uri="{D42A27DB-BD31-4B8C-83A1-F6EECF244321}">
                <p14:modId xmlns:p14="http://schemas.microsoft.com/office/powerpoint/2010/main" val="1247735642"/>
              </p:ext>
            </p:extLst>
          </p:nvPr>
        </p:nvGraphicFramePr>
        <p:xfrm>
          <a:off x="189164" y="1398137"/>
          <a:ext cx="1027263" cy="569879"/>
        </p:xfrm>
        <a:graphic>
          <a:graphicData uri="http://schemas.openxmlformats.org/drawingml/2006/table">
            <a:tbl>
              <a:tblPr firstRow="1" firstCol="1" bandRow="1">
                <a:tableStyleId>{5C22544A-7EE6-4342-B048-85BDC9FD1C3A}</a:tableStyleId>
              </a:tblPr>
              <a:tblGrid>
                <a:gridCol w="1027263">
                  <a:extLst>
                    <a:ext uri="{9D8B030D-6E8A-4147-A177-3AD203B41FA5}">
                      <a16:colId xmlns:a16="http://schemas.microsoft.com/office/drawing/2014/main" val="1987051278"/>
                    </a:ext>
                  </a:extLst>
                </a:gridCol>
              </a:tblGrid>
              <a:tr h="569879">
                <a:tc>
                  <a:txBody>
                    <a:bodyPr/>
                    <a:lstStyle/>
                    <a:p>
                      <a:pPr>
                        <a:lnSpc>
                          <a:spcPct val="115000"/>
                        </a:lnSpc>
                      </a:pPr>
                      <a:r>
                        <a:rPr lang="en-GB" sz="2000" b="1" dirty="0">
                          <a:solidFill>
                            <a:schemeClr val="tx1"/>
                          </a:solidFill>
                          <a:effectLst/>
                          <a:latin typeface="+mn-lt"/>
                          <a:ea typeface="Calibri" panose="020F0502020204030204" pitchFamily="34" charset="0"/>
                          <a:cs typeface="Times New Roman" panose="02020603050405020304" pitchFamily="18" charset="0"/>
                        </a:rPr>
                        <a:t>Year R</a:t>
                      </a:r>
                    </a:p>
                  </a:txBody>
                  <a:tcPr marL="68580" marR="68580" marT="0" marB="0">
                    <a:solidFill>
                      <a:srgbClr val="92D050"/>
                    </a:solidFill>
                  </a:tcPr>
                </a:tc>
                <a:extLst>
                  <a:ext uri="{0D108BD9-81ED-4DB2-BD59-A6C34878D82A}">
                    <a16:rowId xmlns:a16="http://schemas.microsoft.com/office/drawing/2014/main" val="2509382562"/>
                  </a:ext>
                </a:extLst>
              </a:tr>
            </a:tbl>
          </a:graphicData>
        </a:graphic>
      </p:graphicFrame>
      <p:sp>
        <p:nvSpPr>
          <p:cNvPr id="29" name="TextBox 28">
            <a:extLst>
              <a:ext uri="{FF2B5EF4-FFF2-40B4-BE49-F238E27FC236}">
                <a16:creationId xmlns:a16="http://schemas.microsoft.com/office/drawing/2014/main" id="{2A25187F-EF12-473D-BF18-1768487C956E}"/>
              </a:ext>
            </a:extLst>
          </p:cNvPr>
          <p:cNvSpPr txBox="1"/>
          <p:nvPr/>
        </p:nvSpPr>
        <p:spPr>
          <a:xfrm>
            <a:off x="1294216" y="1286777"/>
            <a:ext cx="5664200" cy="1600438"/>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When told to do so by an adult, I can apologise when I’ve done something wrong.</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say please and thank you although sometimes this will need reminding.</a:t>
            </a: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I realise that kind words/ actions have an effect on others.</a:t>
            </a: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I am able to share and take turns.</a:t>
            </a:r>
          </a:p>
          <a:p>
            <a:pPr marL="285750" indent="-285750">
              <a:buFont typeface="Arial" panose="020B0604020202020204" pitchFamily="34" charset="0"/>
              <a:buChar char="•"/>
            </a:pPr>
            <a:r>
              <a:rPr lang="en-GB" sz="1400" dirty="0">
                <a:effectLst/>
                <a:ea typeface="Calibri" panose="020F0502020204030204" pitchFamily="34" charset="0"/>
                <a:cs typeface="Times New Roman"/>
              </a:rPr>
              <a:t>I </a:t>
            </a:r>
            <a:r>
              <a:rPr lang="en-GB" sz="1400" dirty="0">
                <a:ea typeface="Calibri" panose="020F0502020204030204" pitchFamily="34" charset="0"/>
                <a:cs typeface="Times New Roman"/>
              </a:rPr>
              <a:t>tidy</a:t>
            </a:r>
            <a:r>
              <a:rPr lang="en-GB" sz="1400" dirty="0">
                <a:effectLst/>
                <a:ea typeface="Calibri" panose="020F0502020204030204" pitchFamily="34" charset="0"/>
                <a:cs typeface="Times New Roman"/>
              </a:rPr>
              <a:t> up taking collective responsibility.</a:t>
            </a:r>
            <a:endParaRPr lang="en-GB" sz="1400" dirty="0">
              <a:cs typeface="Times New Roman"/>
            </a:endParaRPr>
          </a:p>
        </p:txBody>
      </p:sp>
      <p:sp>
        <p:nvSpPr>
          <p:cNvPr id="2" name="Rectangle 1">
            <a:extLst>
              <a:ext uri="{FF2B5EF4-FFF2-40B4-BE49-F238E27FC236}">
                <a16:creationId xmlns:a16="http://schemas.microsoft.com/office/drawing/2014/main" id="{79823EDA-5DD2-8AB9-9752-5FFF4879E476}"/>
              </a:ext>
            </a:extLst>
          </p:cNvPr>
          <p:cNvSpPr/>
          <p:nvPr/>
        </p:nvSpPr>
        <p:spPr>
          <a:xfrm>
            <a:off x="189164" y="3024100"/>
            <a:ext cx="2391091" cy="18158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did Jack show kindness when Jill fell over? </a:t>
            </a:r>
          </a:p>
          <a:p>
            <a:endParaRPr lang="en-GB" sz="1400" dirty="0">
              <a:solidFill>
                <a:schemeClr val="tx1"/>
              </a:solidFill>
            </a:endParaRPr>
          </a:p>
          <a:p>
            <a:r>
              <a:rPr lang="en-GB" sz="1400" dirty="0">
                <a:solidFill>
                  <a:schemeClr val="tx1"/>
                </a:solidFill>
              </a:rPr>
              <a:t>What would you do if someone in Rainbows fell over in the playground?</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5C57EA39-BD15-538F-FEA0-BE8C7D4A81DA}"/>
              </a:ext>
            </a:extLst>
          </p:cNvPr>
          <p:cNvSpPr/>
          <p:nvPr/>
        </p:nvSpPr>
        <p:spPr>
          <a:xfrm>
            <a:off x="194575" y="5182421"/>
            <a:ext cx="1350822" cy="55701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3</a:t>
            </a:r>
          </a:p>
        </p:txBody>
      </p:sp>
      <p:sp>
        <p:nvSpPr>
          <p:cNvPr id="7" name="Rectangle 6">
            <a:extLst>
              <a:ext uri="{FF2B5EF4-FFF2-40B4-BE49-F238E27FC236}">
                <a16:creationId xmlns:a16="http://schemas.microsoft.com/office/drawing/2014/main" id="{863B7FB1-AE55-810F-0466-9946E784324C}"/>
              </a:ext>
            </a:extLst>
          </p:cNvPr>
          <p:cNvSpPr/>
          <p:nvPr/>
        </p:nvSpPr>
        <p:spPr>
          <a:xfrm>
            <a:off x="201494" y="5898560"/>
            <a:ext cx="1369326" cy="557016"/>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4</a:t>
            </a:r>
            <a:endParaRPr lang="en-GB" sz="1200" b="0" i="0" dirty="0">
              <a:solidFill>
                <a:srgbClr val="000000"/>
              </a:solidFill>
              <a:effectLst/>
            </a:endParaRPr>
          </a:p>
        </p:txBody>
      </p:sp>
      <p:sp>
        <p:nvSpPr>
          <p:cNvPr id="17" name="Rectangle 16">
            <a:extLst>
              <a:ext uri="{FF2B5EF4-FFF2-40B4-BE49-F238E27FC236}">
                <a16:creationId xmlns:a16="http://schemas.microsoft.com/office/drawing/2014/main" id="{1709F65F-CC26-9B0A-EA43-2641F67A680C}"/>
              </a:ext>
            </a:extLst>
          </p:cNvPr>
          <p:cNvSpPr/>
          <p:nvPr/>
        </p:nvSpPr>
        <p:spPr>
          <a:xfrm>
            <a:off x="182952" y="1211586"/>
            <a:ext cx="1369326" cy="470905"/>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2</a:t>
            </a:r>
          </a:p>
        </p:txBody>
      </p:sp>
      <p:pic>
        <p:nvPicPr>
          <p:cNvPr id="2052" name="Picture 4" descr="The Butterfly Lion: Amazon.co.uk: 9780007874781: Books">
            <a:extLst>
              <a:ext uri="{FF2B5EF4-FFF2-40B4-BE49-F238E27FC236}">
                <a16:creationId xmlns:a16="http://schemas.microsoft.com/office/drawing/2014/main" id="{B981ED1B-4FC6-3A60-E6F6-B0B4B78CBB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89" y="6614699"/>
            <a:ext cx="1340483" cy="20797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Midsummer Night's Dream: Shakespeare Stories for Children (A Shakespeare  Story): Amazon.co.uk: Andrew Matthews, William Shakespeare, Tony Ross:  8601200715996: Books">
            <a:extLst>
              <a:ext uri="{FF2B5EF4-FFF2-40B4-BE49-F238E27FC236}">
                <a16:creationId xmlns:a16="http://schemas.microsoft.com/office/drawing/2014/main" id="{812414D6-DDE8-3D77-B204-AF2A00B9113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143" t="1270" r="17153" b="635"/>
          <a:stretch/>
        </p:blipFill>
        <p:spPr bwMode="auto">
          <a:xfrm>
            <a:off x="176070" y="1790741"/>
            <a:ext cx="1369326" cy="20443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DAF9699-7DC8-1EEE-BBB7-39E1955A44CB}"/>
              </a:ext>
            </a:extLst>
          </p:cNvPr>
          <p:cNvSpPr/>
          <p:nvPr/>
        </p:nvSpPr>
        <p:spPr>
          <a:xfrm>
            <a:off x="1706470" y="7794404"/>
            <a:ext cx="4821330" cy="12840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dirty="0">
              <a:solidFill>
                <a:schemeClr val="tx1"/>
              </a:solidFill>
            </a:endParaRPr>
          </a:p>
          <a:p>
            <a:r>
              <a:rPr lang="en-GB" sz="1400" dirty="0">
                <a:solidFill>
                  <a:schemeClr val="tx1"/>
                </a:solidFill>
              </a:rPr>
              <a:t>What does it mean to be loyal? </a:t>
            </a:r>
          </a:p>
          <a:p>
            <a:r>
              <a:rPr lang="en-GB" sz="1400" dirty="0">
                <a:solidFill>
                  <a:schemeClr val="tx1"/>
                </a:solidFill>
              </a:rPr>
              <a:t>Have you ever put someone else before yourself?</a:t>
            </a:r>
          </a:p>
          <a:p>
            <a:r>
              <a:rPr lang="en-GB" sz="1400" dirty="0">
                <a:solidFill>
                  <a:schemeClr val="tx1"/>
                </a:solidFill>
              </a:rPr>
              <a:t>How did Bertie put the needs of the lion before his own?</a:t>
            </a:r>
          </a:p>
          <a:p>
            <a:r>
              <a:rPr lang="en-GB" sz="1400" dirty="0">
                <a:solidFill>
                  <a:schemeClr val="tx1"/>
                </a:solidFill>
              </a:rPr>
              <a:t>How did Millie put Bertie’s needs before her own?</a:t>
            </a:r>
          </a:p>
        </p:txBody>
      </p:sp>
      <p:sp>
        <p:nvSpPr>
          <p:cNvPr id="21" name="TextBox 20">
            <a:extLst>
              <a:ext uri="{FF2B5EF4-FFF2-40B4-BE49-F238E27FC236}">
                <a16:creationId xmlns:a16="http://schemas.microsoft.com/office/drawing/2014/main" id="{7BF93230-4379-A7F2-1010-82939940BD7A}"/>
              </a:ext>
            </a:extLst>
          </p:cNvPr>
          <p:cNvSpPr txBox="1"/>
          <p:nvPr/>
        </p:nvSpPr>
        <p:spPr>
          <a:xfrm>
            <a:off x="1641158" y="1256648"/>
            <a:ext cx="5022267" cy="2031325"/>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sz="1400" dirty="0">
                <a:effectLst/>
                <a:ea typeface="Calibri" panose="020F0502020204030204" pitchFamily="34" charset="0"/>
                <a:cs typeface="Times New Roman"/>
              </a:rPr>
              <a:t>I apologise automatically when I know that I have made a mistake.</a:t>
            </a:r>
            <a:r>
              <a:rPr lang="en-GB" sz="1400" dirty="0">
                <a:ea typeface="Calibri" panose="020F0502020204030204" pitchFamily="34" charset="0"/>
                <a:cs typeface="Times New Roman"/>
              </a:rPr>
              <a:t> </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I show an intrinsic kindness at home re. property/ words</a:t>
            </a: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I model kindness to others and know why I should be kind.</a:t>
            </a:r>
          </a:p>
          <a:p>
            <a:pPr marL="342900" lvl="0" indent="-342900">
              <a:buFont typeface="Symbol" panose="05050102010706020507" pitchFamily="18" charset="2"/>
              <a:buChar char=""/>
            </a:pPr>
            <a:r>
              <a:rPr lang="en-GB" sz="1400" dirty="0">
                <a:effectLst/>
                <a:ea typeface="Calibri" panose="020F0502020204030204" pitchFamily="34" charset="0"/>
                <a:cs typeface="Times New Roman"/>
              </a:rPr>
              <a:t>I show kindness to younger children by playing considerately in the playground.</a:t>
            </a: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a:rPr>
              <a:t>I am mindful of how I treat others.</a:t>
            </a:r>
            <a:endParaRPr lang="en-GB" sz="1400" dirty="0">
              <a:effectLst/>
              <a:ea typeface="Calibri" panose="020F0502020204030204" pitchFamily="34" charset="0"/>
              <a:cs typeface="Helvetica"/>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volunteer my help when I see that it is needed.</a:t>
            </a:r>
            <a:endParaRPr lang="en-GB" sz="1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rgbClr val="000000"/>
                </a:solidFill>
                <a:ea typeface="Calibri" panose="020F0502020204030204" pitchFamily="34" charset="0"/>
                <a:cs typeface="Helvetica"/>
              </a:rPr>
              <a:t> </a:t>
            </a:r>
            <a:r>
              <a:rPr lang="en-GB" sz="1400" dirty="0">
                <a:solidFill>
                  <a:srgbClr val="000000"/>
                </a:solidFill>
                <a:effectLst/>
                <a:ea typeface="Calibri" panose="020F0502020204030204" pitchFamily="34" charset="0"/>
                <a:cs typeface="Helvetica"/>
              </a:rPr>
              <a:t>I can share, pre-empting when someone will be in need.</a:t>
            </a:r>
            <a:endParaRPr lang="en-GB" sz="1400" dirty="0">
              <a:cs typeface="Helvetica"/>
            </a:endParaRPr>
          </a:p>
        </p:txBody>
      </p:sp>
      <p:sp>
        <p:nvSpPr>
          <p:cNvPr id="23" name="Rectangle 22">
            <a:extLst>
              <a:ext uri="{FF2B5EF4-FFF2-40B4-BE49-F238E27FC236}">
                <a16:creationId xmlns:a16="http://schemas.microsoft.com/office/drawing/2014/main" id="{A4EE77F4-15D5-9618-5301-067B13CB708E}"/>
              </a:ext>
            </a:extLst>
          </p:cNvPr>
          <p:cNvSpPr/>
          <p:nvPr/>
        </p:nvSpPr>
        <p:spPr>
          <a:xfrm>
            <a:off x="1706470" y="3355632"/>
            <a:ext cx="4821330" cy="1712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dirty="0">
              <a:solidFill>
                <a:schemeClr val="tx1"/>
              </a:solidFill>
            </a:endParaRPr>
          </a:p>
          <a:p>
            <a:r>
              <a:rPr lang="en-GB" sz="1400" dirty="0">
                <a:solidFill>
                  <a:schemeClr val="tx1"/>
                </a:solidFill>
              </a:rPr>
              <a:t>Friendships can often be tricky! There are often times in friendships when you disagree with a friend. </a:t>
            </a:r>
          </a:p>
          <a:p>
            <a:r>
              <a:rPr lang="en-GB" sz="1400" dirty="0">
                <a:solidFill>
                  <a:schemeClr val="tx1"/>
                </a:solidFill>
              </a:rPr>
              <a:t>“The course of true love never did run smooth.”</a:t>
            </a:r>
          </a:p>
          <a:p>
            <a:r>
              <a:rPr lang="en-GB" sz="1400" dirty="0">
                <a:solidFill>
                  <a:schemeClr val="tx1"/>
                </a:solidFill>
              </a:rPr>
              <a:t>How can you solve a situation so that both you and your friend are happy when there’s something you don’t agree about?</a:t>
            </a:r>
          </a:p>
        </p:txBody>
      </p:sp>
      <p:sp>
        <p:nvSpPr>
          <p:cNvPr id="25" name="TextBox 24">
            <a:extLst>
              <a:ext uri="{FF2B5EF4-FFF2-40B4-BE49-F238E27FC236}">
                <a16:creationId xmlns:a16="http://schemas.microsoft.com/office/drawing/2014/main" id="{BD198153-48D5-765D-D91A-96A756C1E1D6}"/>
              </a:ext>
            </a:extLst>
          </p:cNvPr>
          <p:cNvSpPr txBox="1"/>
          <p:nvPr/>
        </p:nvSpPr>
        <p:spPr>
          <a:xfrm>
            <a:off x="1706470" y="5116748"/>
            <a:ext cx="4609663" cy="2677656"/>
          </a:xfrm>
          <a:prstGeom prst="rect">
            <a:avLst/>
          </a:prstGeom>
          <a:noFill/>
        </p:spPr>
        <p:txBody>
          <a:bodyPr wrap="square">
            <a:spAutoFit/>
          </a:bodyPr>
          <a:lstStyle/>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can consider kindness before I speak.</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don’t criticise the efforts of others.</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support and am tolerant of my classmates by recognising their visible/ invisible needs.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have ownership of friendship issues and am starting to resolve friendship problems without an adult.</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able to compliment someone else.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 good listener.</a:t>
            </a: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convey my support to someone I believe in</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set an example to younger pupils.</a:t>
            </a:r>
            <a:endParaRPr lang="en-GB" sz="1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rgbClr val="000000"/>
                </a:solidFill>
                <a:effectLst/>
                <a:ea typeface="Calibri" panose="020F0502020204030204" pitchFamily="34" charset="0"/>
                <a:cs typeface="Helvetica" panose="020B0604020202020204" pitchFamily="34" charset="0"/>
              </a:rPr>
              <a:t>I can share – even when I want it, recognising when someone else’s needs are greater than mine.</a:t>
            </a:r>
            <a:endParaRPr lang="en-GB" sz="1400" dirty="0"/>
          </a:p>
        </p:txBody>
      </p:sp>
    </p:spTree>
    <p:extLst>
      <p:ext uri="{BB962C8B-B14F-4D97-AF65-F5344CB8AC3E}">
        <p14:creationId xmlns:p14="http://schemas.microsoft.com/office/powerpoint/2010/main" val="220675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85819" y="1279134"/>
            <a:ext cx="1168848" cy="51580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5</a:t>
            </a:r>
            <a:endParaRPr lang="en-GB" sz="1200" dirty="0">
              <a:solidFill>
                <a:srgbClr val="000000"/>
              </a:solidFill>
            </a:endParaRPr>
          </a:p>
          <a:p>
            <a:pPr rtl="0" fontAlgn="base"/>
            <a:endParaRPr lang="en-GB" sz="1600" b="1" i="0" dirty="0">
              <a:solidFill>
                <a:srgbClr val="000000"/>
              </a:solidFill>
              <a:effectLst/>
            </a:endParaRPr>
          </a:p>
        </p:txBody>
      </p:sp>
      <p:sp>
        <p:nvSpPr>
          <p:cNvPr id="15" name="Rectangle 14">
            <a:extLst>
              <a:ext uri="{FF2B5EF4-FFF2-40B4-BE49-F238E27FC236}">
                <a16:creationId xmlns:a16="http://schemas.microsoft.com/office/drawing/2014/main" id="{3862E00B-E899-38AA-3C46-0EFF272D8211}"/>
              </a:ext>
            </a:extLst>
          </p:cNvPr>
          <p:cNvSpPr/>
          <p:nvPr/>
        </p:nvSpPr>
        <p:spPr>
          <a:xfrm>
            <a:off x="172876" y="5864690"/>
            <a:ext cx="1274924"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6</a:t>
            </a:r>
          </a:p>
        </p:txBody>
      </p:sp>
      <p:pic>
        <p:nvPicPr>
          <p:cNvPr id="2054" name="Picture 6" descr="Charlie and the Chocolate Factory (Charlie Bucket Series Book 1) eBook :  Dahl, Roald, Blake, Quentin: Amazon.co.uk: Kindle Store">
            <a:extLst>
              <a:ext uri="{FF2B5EF4-FFF2-40B4-BE49-F238E27FC236}">
                <a16:creationId xmlns:a16="http://schemas.microsoft.com/office/drawing/2014/main" id="{88140C68-D9A5-DE4B-DD53-6455FE112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819" y="1970732"/>
            <a:ext cx="1173511" cy="18054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onder by R.J Palacio: review">
            <a:extLst>
              <a:ext uri="{FF2B5EF4-FFF2-40B4-BE49-F238E27FC236}">
                <a16:creationId xmlns:a16="http://schemas.microsoft.com/office/drawing/2014/main" id="{E290441E-6DB3-36D8-D265-AE25401631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092" t="3443" r="31360" b="7442"/>
          <a:stretch/>
        </p:blipFill>
        <p:spPr bwMode="auto">
          <a:xfrm>
            <a:off x="185819" y="3951223"/>
            <a:ext cx="1201569" cy="17383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Frankenstein: Usborne Classics Retold: Usborne Classics Retold eBook by  John Grant - EPUB | Rakuten Kobo United Kingdom">
            <a:extLst>
              <a:ext uri="{FF2B5EF4-FFF2-40B4-BE49-F238E27FC236}">
                <a16:creationId xmlns:a16="http://schemas.microsoft.com/office/drawing/2014/main" id="{45AB81CD-9770-4833-E788-BC63140EE48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2876" y="6656413"/>
            <a:ext cx="1270243" cy="1848215"/>
          </a:xfrm>
          <a:prstGeom prst="rect">
            <a:avLst/>
          </a:prstGeom>
          <a:noFill/>
          <a:ln>
            <a:noFill/>
          </a:ln>
        </p:spPr>
      </p:pic>
      <p:sp>
        <p:nvSpPr>
          <p:cNvPr id="16" name="Rectangle 15">
            <a:extLst>
              <a:ext uri="{FF2B5EF4-FFF2-40B4-BE49-F238E27FC236}">
                <a16:creationId xmlns:a16="http://schemas.microsoft.com/office/drawing/2014/main" id="{FDFBE4EF-4CDE-82DA-CA88-0E033F8A71BC}"/>
              </a:ext>
            </a:extLst>
          </p:cNvPr>
          <p:cNvSpPr/>
          <p:nvPr/>
        </p:nvSpPr>
        <p:spPr>
          <a:xfrm>
            <a:off x="1545426" y="8548766"/>
            <a:ext cx="4982907" cy="612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Is someone born to be kind or unkind? What influences someone’s conscience?</a:t>
            </a:r>
          </a:p>
        </p:txBody>
      </p:sp>
      <p:sp>
        <p:nvSpPr>
          <p:cNvPr id="18" name="Rectangle 17">
            <a:extLst>
              <a:ext uri="{FF2B5EF4-FFF2-40B4-BE49-F238E27FC236}">
                <a16:creationId xmlns:a16="http://schemas.microsoft.com/office/drawing/2014/main" id="{C4D56C08-063E-4B7C-39BC-BA3D9C049413}"/>
              </a:ext>
            </a:extLst>
          </p:cNvPr>
          <p:cNvSpPr/>
          <p:nvPr/>
        </p:nvSpPr>
        <p:spPr>
          <a:xfrm>
            <a:off x="1545426" y="3568213"/>
            <a:ext cx="2398405" cy="1747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Imagine that the children in the story shared their exciting news of finding a ticket on social media. How would Charlie’s WhatsApp messages look different to those from the other children?</a:t>
            </a:r>
          </a:p>
        </p:txBody>
      </p:sp>
      <p:sp>
        <p:nvSpPr>
          <p:cNvPr id="3" name="TextBox 2">
            <a:extLst>
              <a:ext uri="{FF2B5EF4-FFF2-40B4-BE49-F238E27FC236}">
                <a16:creationId xmlns:a16="http://schemas.microsoft.com/office/drawing/2014/main" id="{19CBD7F2-1D79-68E9-C7F4-B16291763C88}"/>
              </a:ext>
            </a:extLst>
          </p:cNvPr>
          <p:cNvSpPr txBox="1"/>
          <p:nvPr/>
        </p:nvSpPr>
        <p:spPr>
          <a:xfrm>
            <a:off x="1429037" y="1278426"/>
            <a:ext cx="5229062" cy="2246769"/>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understand that kindness includes ‘virtual’ situations using social media.</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 responsible buddy and show kindness to younger children.</a:t>
            </a: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reach out when it is less likely others will.</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am able to compliment someone else recognising it will make them feel good.</a:t>
            </a:r>
            <a:endParaRPr lang="en-GB" sz="14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solidFill>
                  <a:srgbClr val="000000"/>
                </a:solidFill>
                <a:effectLst/>
                <a:ea typeface="Calibri" panose="020F0502020204030204" pitchFamily="34" charset="0"/>
                <a:cs typeface="Helvetica" panose="020B0604020202020204" pitchFamily="34" charset="0"/>
              </a:rPr>
              <a:t>I am confident to initiate a conversation with grown-ups in school and ask how they are feeling when I greet them.</a:t>
            </a:r>
            <a:endParaRPr lang="en-GB" sz="1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rgbClr val="000000"/>
                </a:solidFill>
                <a:effectLst/>
                <a:ea typeface="Calibri" panose="020F0502020204030204" pitchFamily="34" charset="0"/>
                <a:cs typeface="Helvetica" panose="020B0604020202020204" pitchFamily="34" charset="0"/>
              </a:rPr>
              <a:t>I can share by putting others before myself.</a:t>
            </a:r>
            <a:endParaRPr lang="en-GB" sz="1400" dirty="0"/>
          </a:p>
        </p:txBody>
      </p:sp>
      <p:sp>
        <p:nvSpPr>
          <p:cNvPr id="5" name="TextBox 4">
            <a:extLst>
              <a:ext uri="{FF2B5EF4-FFF2-40B4-BE49-F238E27FC236}">
                <a16:creationId xmlns:a16="http://schemas.microsoft.com/office/drawing/2014/main" id="{844231B2-5CFA-A17D-20F8-72E8E4F1A6E5}"/>
              </a:ext>
            </a:extLst>
          </p:cNvPr>
          <p:cNvSpPr txBox="1"/>
          <p:nvPr/>
        </p:nvSpPr>
        <p:spPr>
          <a:xfrm>
            <a:off x="1443119" y="5440223"/>
            <a:ext cx="5229062" cy="3108543"/>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use social media responsibly and my activity online always reflects my kind character.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always use non-derogatory language.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have a good understanding of inclusion and my interaction with others reflects this.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understand charitable acts and my role in the world/ in school.</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recognise that being kind to myself is important to my own mental health. </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turn the other cheek and not retaliate.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volunteer my time outside of school.</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choose not to be a bystander and will do the right thing when I need to.</a:t>
            </a:r>
          </a:p>
          <a:p>
            <a:pPr marL="285750" indent="-285750">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I can make small sacrifices when someone else’s needs are greater than mine – even if this means I go without.</a:t>
            </a:r>
            <a:endParaRPr lang="en-GB" sz="1400" dirty="0"/>
          </a:p>
        </p:txBody>
      </p:sp>
      <p:sp>
        <p:nvSpPr>
          <p:cNvPr id="20" name="Rectangle 19">
            <a:extLst>
              <a:ext uri="{FF2B5EF4-FFF2-40B4-BE49-F238E27FC236}">
                <a16:creationId xmlns:a16="http://schemas.microsoft.com/office/drawing/2014/main" id="{616B45D5-0D4B-A303-1E11-2B11EEDA1DCB}"/>
              </a:ext>
            </a:extLst>
          </p:cNvPr>
          <p:cNvSpPr/>
          <p:nvPr/>
        </p:nvSpPr>
        <p:spPr>
          <a:xfrm>
            <a:off x="3943831" y="3568213"/>
            <a:ext cx="2584502" cy="1747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important quote in Wonder is: “</a:t>
            </a:r>
            <a:r>
              <a:rPr lang="en-US" sz="1400" i="0" dirty="0">
                <a:solidFill>
                  <a:srgbClr val="202124"/>
                </a:solidFill>
                <a:effectLst/>
              </a:rPr>
              <a:t>If you have a choice between being right and being kind, choose kind.“</a:t>
            </a:r>
          </a:p>
          <a:p>
            <a:r>
              <a:rPr lang="en-US" sz="1400" dirty="0">
                <a:solidFill>
                  <a:srgbClr val="202124"/>
                </a:solidFill>
              </a:rPr>
              <a:t>Can you put Palacio’s words into your own words? What would this look like in your classroom?</a:t>
            </a:r>
            <a:endParaRPr lang="en-GB" sz="1400" dirty="0">
              <a:solidFill>
                <a:schemeClr val="tx1"/>
              </a:solidFill>
            </a:endParaRPr>
          </a:p>
        </p:txBody>
      </p:sp>
    </p:spTree>
    <p:extLst>
      <p:ext uri="{BB962C8B-B14F-4D97-AF65-F5344CB8AC3E}">
        <p14:creationId xmlns:p14="http://schemas.microsoft.com/office/powerpoint/2010/main" val="4107694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elements/1.1/"/>
    <ds:schemaRef ds:uri="http://schemas.microsoft.com/office/2006/documentManagement/types"/>
    <ds:schemaRef ds:uri="http://purl.org/dc/terms/"/>
    <ds:schemaRef ds:uri="648e69cc-640f-431f-b062-262d95adac52"/>
    <ds:schemaRef ds:uri="http://schemas.microsoft.com/office/infopath/2007/PartnerControls"/>
    <ds:schemaRef ds:uri="http://www.w3.org/XML/1998/namespace"/>
    <ds:schemaRef ds:uri="http://purl.org/dc/dcmitype/"/>
    <ds:schemaRef ds:uri="http://schemas.openxmlformats.org/package/2006/metadata/core-properties"/>
    <ds:schemaRef ds:uri="061ec3ad-226f-4eb4-9e91-45b4f692dd17"/>
    <ds:schemaRef ds:uri="http://schemas.microsoft.com/office/2006/metadata/properties"/>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9A7A5727-DE50-4466-8AA5-5AC794524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1017</Words>
  <Application>Microsoft Office PowerPoint</Application>
  <PresentationFormat>A4 Paper (210x297 mm)</PresentationFormat>
  <Paragraphs>88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94</cp:revision>
  <cp:lastPrinted>2023-02-23T09:54:05Z</cp:lastPrinted>
  <dcterms:created xsi:type="dcterms:W3CDTF">2020-04-17T10:06:09Z</dcterms:created>
  <dcterms:modified xsi:type="dcterms:W3CDTF">2023-03-02T16:08:15Z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