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4" r:id="rId6"/>
    <p:sldId id="266" r:id="rId7"/>
    <p:sldId id="265" r:id="rId8"/>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p:scale>
          <a:sx n="102" d="100"/>
          <a:sy n="102" d="100"/>
        </p:scale>
        <p:origin x="1651" y="-23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28/02/2023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28/02/2023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8.png"/><Relationship Id="rId21" Type="http://schemas.openxmlformats.org/officeDocument/2006/relationships/image" Target="../media/image25.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image" Target="../media/image1.png"/><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10.pn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a:solidFill>
            <a:srgbClr val="FFFF66"/>
          </a:solidFill>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Curiosity Progression Map</a:t>
            </a:r>
          </a:p>
        </p:txBody>
      </p:sp>
      <p:sp>
        <p:nvSpPr>
          <p:cNvPr id="6" name="Rectangle 5">
            <a:extLst>
              <a:ext uri="{FF2B5EF4-FFF2-40B4-BE49-F238E27FC236}">
                <a16:creationId xmlns:a16="http://schemas.microsoft.com/office/drawing/2014/main" id="{5D056424-E515-5420-E502-7F16C9C0A72D}"/>
              </a:ext>
            </a:extLst>
          </p:cNvPr>
          <p:cNvSpPr/>
          <p:nvPr/>
        </p:nvSpPr>
        <p:spPr>
          <a:xfrm>
            <a:off x="161447" y="5216066"/>
            <a:ext cx="2614410" cy="1210756"/>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Whole School Assembly Books</a:t>
            </a:r>
          </a:p>
        </p:txBody>
      </p:sp>
      <p:sp>
        <p:nvSpPr>
          <p:cNvPr id="4" name="Rectangle 3">
            <a:extLst>
              <a:ext uri="{FF2B5EF4-FFF2-40B4-BE49-F238E27FC236}">
                <a16:creationId xmlns:a16="http://schemas.microsoft.com/office/drawing/2014/main" id="{5049E67A-AAF8-BC9A-09B1-EEFCB1D6E492}"/>
              </a:ext>
            </a:extLst>
          </p:cNvPr>
          <p:cNvSpPr/>
          <p:nvPr/>
        </p:nvSpPr>
        <p:spPr>
          <a:xfrm>
            <a:off x="215923" y="8332029"/>
            <a:ext cx="6411801" cy="14425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These are all of the books across the whole school that we use to teach the underpinning value of </a:t>
            </a:r>
            <a:r>
              <a:rPr lang="en-GB" sz="1600" b="1" dirty="0">
                <a:solidFill>
                  <a:schemeClr val="tx1"/>
                </a:solidFill>
              </a:rPr>
              <a:t>curiosity</a:t>
            </a:r>
            <a:r>
              <a:rPr lang="en-GB" sz="1600" dirty="0">
                <a:solidFill>
                  <a:schemeClr val="tx1"/>
                </a:solidFill>
              </a:rPr>
              <a:t>. We have chosen these books specifically because they illustrate the value within a context that the children understand and can relate to. We also use these books as a vehicle to deliver the content of the National Curriculum.</a:t>
            </a:r>
          </a:p>
        </p:txBody>
      </p:sp>
      <p:sp>
        <p:nvSpPr>
          <p:cNvPr id="3" name="Rectangle 2">
            <a:extLst>
              <a:ext uri="{FF2B5EF4-FFF2-40B4-BE49-F238E27FC236}">
                <a16:creationId xmlns:a16="http://schemas.microsoft.com/office/drawing/2014/main" id="{6096E777-A950-31EF-9C81-71A71994D027}"/>
              </a:ext>
            </a:extLst>
          </p:cNvPr>
          <p:cNvSpPr/>
          <p:nvPr/>
        </p:nvSpPr>
        <p:spPr>
          <a:xfrm>
            <a:off x="230276" y="6582132"/>
            <a:ext cx="1410884" cy="163630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KS1 and KS2 assemblies to highlight the value.  At the end of the assembly, children reflect on how the lesson in the story is relevant to them.</a:t>
            </a:r>
          </a:p>
        </p:txBody>
      </p:sp>
      <p:pic>
        <p:nvPicPr>
          <p:cNvPr id="1026" name="Picture 2">
            <a:extLst>
              <a:ext uri="{FF2B5EF4-FFF2-40B4-BE49-F238E27FC236}">
                <a16:creationId xmlns:a16="http://schemas.microsoft.com/office/drawing/2014/main" id="{46F3B9EE-1F6F-B040-770A-6E99634FF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952" y="5189827"/>
            <a:ext cx="1566316" cy="20482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ma Miti: Wangari Maathai and the Trees of Kenya">
            <a:extLst>
              <a:ext uri="{FF2B5EF4-FFF2-40B4-BE49-F238E27FC236}">
                <a16:creationId xmlns:a16="http://schemas.microsoft.com/office/drawing/2014/main" id="{2F01A469-40A8-8A60-9482-D6F849582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647" y="6711740"/>
            <a:ext cx="1183673" cy="1514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a Twist, Scientist (The Questioneers): Text: Andrea Beaty. Illustrations: David Roberts: 1">
            <a:extLst>
              <a:ext uri="{FF2B5EF4-FFF2-40B4-BE49-F238E27FC236}">
                <a16:creationId xmlns:a16="http://schemas.microsoft.com/office/drawing/2014/main" id="{E251BF10-C30C-52D8-A8CF-F61EBBA0B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5312" y="5217388"/>
            <a:ext cx="1026084" cy="12333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28D03F8-F359-617C-43C1-B8ABD21810B2}"/>
              </a:ext>
            </a:extLst>
          </p:cNvPr>
          <p:cNvPicPr>
            <a:picLocks noChangeAspect="1"/>
          </p:cNvPicPr>
          <p:nvPr/>
        </p:nvPicPr>
        <p:blipFill>
          <a:blip r:embed="rId6"/>
          <a:stretch>
            <a:fillRect/>
          </a:stretch>
        </p:blipFill>
        <p:spPr>
          <a:xfrm>
            <a:off x="132529" y="1856479"/>
            <a:ext cx="1760260" cy="2287726"/>
          </a:xfrm>
          <a:prstGeom prst="rect">
            <a:avLst/>
          </a:prstGeom>
        </p:spPr>
      </p:pic>
      <p:sp>
        <p:nvSpPr>
          <p:cNvPr id="7" name="Rectangle 6">
            <a:extLst>
              <a:ext uri="{FF2B5EF4-FFF2-40B4-BE49-F238E27FC236}">
                <a16:creationId xmlns:a16="http://schemas.microsoft.com/office/drawing/2014/main" id="{1CE8C3F8-AE10-A7D7-D654-A378127AD023}"/>
              </a:ext>
            </a:extLst>
          </p:cNvPr>
          <p:cNvSpPr/>
          <p:nvPr/>
        </p:nvSpPr>
        <p:spPr>
          <a:xfrm>
            <a:off x="2018371" y="1813250"/>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pic>
        <p:nvPicPr>
          <p:cNvPr id="3074" name="Picture 2" descr="Mary Anning (58) (Little People, BIG DREAMS) : Sanchez Vegara, Maria  Isabel, Matigot, Popy: Amazon.co.uk: Books">
            <a:extLst>
              <a:ext uri="{FF2B5EF4-FFF2-40B4-BE49-F238E27FC236}">
                <a16:creationId xmlns:a16="http://schemas.microsoft.com/office/drawing/2014/main" id="{00F5BE1F-45C2-E9CB-3481-37CB1D8787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551" y="6564351"/>
            <a:ext cx="1346967" cy="16540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ttle People Big Dreams: Charles Darwin - Acorn and Pip for kids books –  Acorn &amp; Pip">
            <a:extLst>
              <a:ext uri="{FF2B5EF4-FFF2-40B4-BE49-F238E27FC236}">
                <a16:creationId xmlns:a16="http://schemas.microsoft.com/office/drawing/2014/main" id="{9BB04168-8AC9-8550-B63F-C4CDF05A123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963" t="3303" r="9048"/>
          <a:stretch/>
        </p:blipFill>
        <p:spPr bwMode="auto">
          <a:xfrm>
            <a:off x="3974856" y="5226787"/>
            <a:ext cx="987636" cy="138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51928" y="1230798"/>
            <a:ext cx="2294977" cy="52180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R</a:t>
            </a:r>
            <a:endParaRPr lang="en-GB" sz="1200" dirty="0">
              <a:solidFill>
                <a:srgbClr val="000000"/>
              </a:solidFill>
            </a:endParaRPr>
          </a:p>
        </p:txBody>
      </p:sp>
      <p:sp>
        <p:nvSpPr>
          <p:cNvPr id="5" name="Rectangle 4">
            <a:extLst>
              <a:ext uri="{FF2B5EF4-FFF2-40B4-BE49-F238E27FC236}">
                <a16:creationId xmlns:a16="http://schemas.microsoft.com/office/drawing/2014/main" id="{E6AD3F2F-C673-4672-6F8C-81F75D03EDF2}"/>
              </a:ext>
            </a:extLst>
          </p:cNvPr>
          <p:cNvSpPr/>
          <p:nvPr/>
        </p:nvSpPr>
        <p:spPr>
          <a:xfrm>
            <a:off x="118283" y="5673790"/>
            <a:ext cx="1794466" cy="52180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1</a:t>
            </a:r>
            <a:endParaRPr lang="en-GB" sz="1200" dirty="0">
              <a:solidFill>
                <a:srgbClr val="000000"/>
              </a:solidFill>
            </a:endParaRPr>
          </a:p>
        </p:txBody>
      </p:sp>
      <p:sp>
        <p:nvSpPr>
          <p:cNvPr id="19" name="Rectangle 18">
            <a:extLst>
              <a:ext uri="{FF2B5EF4-FFF2-40B4-BE49-F238E27FC236}">
                <a16:creationId xmlns:a16="http://schemas.microsoft.com/office/drawing/2014/main" id="{17FDA176-C2A3-9CB1-F499-8E0E5638ADE4}"/>
              </a:ext>
            </a:extLst>
          </p:cNvPr>
          <p:cNvSpPr/>
          <p:nvPr/>
        </p:nvSpPr>
        <p:spPr>
          <a:xfrm>
            <a:off x="151927" y="6286694"/>
            <a:ext cx="1760822" cy="135810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 wonder in which seasons </a:t>
            </a:r>
            <a:r>
              <a:rPr lang="en-GB" sz="1400">
                <a:solidFill>
                  <a:schemeClr val="tx1"/>
                </a:solidFill>
              </a:rPr>
              <a:t>these books </a:t>
            </a:r>
            <a:r>
              <a:rPr lang="en-GB" sz="1400" dirty="0">
                <a:solidFill>
                  <a:schemeClr val="tx1"/>
                </a:solidFill>
              </a:rPr>
              <a:t>are set. What clues are there in the books?</a:t>
            </a:r>
          </a:p>
        </p:txBody>
      </p:sp>
      <p:sp>
        <p:nvSpPr>
          <p:cNvPr id="25" name="Rectangle 24">
            <a:extLst>
              <a:ext uri="{FF2B5EF4-FFF2-40B4-BE49-F238E27FC236}">
                <a16:creationId xmlns:a16="http://schemas.microsoft.com/office/drawing/2014/main" id="{6B10A39B-217E-56D3-0297-57212EBE073E}"/>
              </a:ext>
            </a:extLst>
          </p:cNvPr>
          <p:cNvSpPr/>
          <p:nvPr/>
        </p:nvSpPr>
        <p:spPr>
          <a:xfrm>
            <a:off x="143317" y="1858866"/>
            <a:ext cx="2303588" cy="11207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 wonder why the mini-beasts in these books seem so busy… What do you think they are doing?</a:t>
            </a:r>
          </a:p>
        </p:txBody>
      </p:sp>
      <p:pic>
        <p:nvPicPr>
          <p:cNvPr id="26" name="Picture 25" descr="Stick Man - Wikipedia">
            <a:extLst>
              <a:ext uri="{FF2B5EF4-FFF2-40B4-BE49-F238E27FC236}">
                <a16:creationId xmlns:a16="http://schemas.microsoft.com/office/drawing/2014/main" id="{DB6424E3-F767-82EB-373F-CAB2D3864C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4987" y="7054714"/>
            <a:ext cx="785365" cy="108141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Seasons: Pang, Hannah, Robin, Clover + Free Delivery">
            <a:extLst>
              <a:ext uri="{FF2B5EF4-FFF2-40B4-BE49-F238E27FC236}">
                <a16:creationId xmlns:a16="http://schemas.microsoft.com/office/drawing/2014/main" id="{F9B61D9C-C43D-01F0-C40B-8E9839D9C1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7717" y="8129170"/>
            <a:ext cx="1028645" cy="88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Zoom to the Moon!: A first shiny space adventure touch-and-feel board book:  Amazon.co.uk: Pat-a-Cake, Uno, Kat: 9781526381538: Books">
            <a:extLst>
              <a:ext uri="{FF2B5EF4-FFF2-40B4-BE49-F238E27FC236}">
                <a16:creationId xmlns:a16="http://schemas.microsoft.com/office/drawing/2014/main" id="{8E440272-3B86-2D41-5A69-76490E39F4F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2059" y="8189733"/>
            <a:ext cx="884792" cy="8887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elebrations Around the World: The Fabulous Celebrations you Won't Want to  Miss : Halford, Katy, Halford, Katy: Amazon.co.uk: Books">
            <a:extLst>
              <a:ext uri="{FF2B5EF4-FFF2-40B4-BE49-F238E27FC236}">
                <a16:creationId xmlns:a16="http://schemas.microsoft.com/office/drawing/2014/main" id="{82E7C822-C504-A130-B70E-1EE23E09C9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5626" y="7005946"/>
            <a:ext cx="1115943" cy="103002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a:extLst>
              <a:ext uri="{FF2B5EF4-FFF2-40B4-BE49-F238E27FC236}">
                <a16:creationId xmlns:a16="http://schemas.microsoft.com/office/drawing/2014/main" id="{C0CE5EE0-5CF9-B2D8-E3F3-9D61ECF523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3641" y="7005946"/>
            <a:ext cx="930159" cy="11462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Dinosaur Lady by Linda Skeers, Marta Alvarez Miguens | Waterstones">
            <a:extLst>
              <a:ext uri="{FF2B5EF4-FFF2-40B4-BE49-F238E27FC236}">
                <a16:creationId xmlns:a16="http://schemas.microsoft.com/office/drawing/2014/main" id="{2B22357A-D467-2F99-4FC6-630483D2FD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7429" y="8199339"/>
            <a:ext cx="961772" cy="9617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ay Hello to the Dinosaurs! : Whybrow, Ian, Warnes, Tim: Amazon.co.uk: Books">
            <a:extLst>
              <a:ext uri="{FF2B5EF4-FFF2-40B4-BE49-F238E27FC236}">
                <a16:creationId xmlns:a16="http://schemas.microsoft.com/office/drawing/2014/main" id="{25ADDE49-ABB6-0651-012F-D8E0046BE7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7775" y="3117199"/>
            <a:ext cx="1247918" cy="1300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Look After Your Dinosaur - Nosy Crow">
            <a:extLst>
              <a:ext uri="{FF2B5EF4-FFF2-40B4-BE49-F238E27FC236}">
                <a16:creationId xmlns:a16="http://schemas.microsoft.com/office/drawing/2014/main" id="{5E96574B-9BD5-9FD7-070A-1B3B61470A9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5118" y="3111018"/>
            <a:ext cx="1284684" cy="1390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Dinosaur Who Lost His Roar: Level 3 (First Reading): 03 (First Reading  Level 3) : Punter, Russell, Elkerton, Andy: Amazon.co.uk: Books">
            <a:extLst>
              <a:ext uri="{FF2B5EF4-FFF2-40B4-BE49-F238E27FC236}">
                <a16:creationId xmlns:a16="http://schemas.microsoft.com/office/drawing/2014/main" id="{ED76E8E0-2961-39F2-87E9-1FDF5134FD2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67474" y="3117199"/>
            <a:ext cx="985289" cy="13006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d About Minibeasts!">
            <a:extLst>
              <a:ext uri="{FF2B5EF4-FFF2-40B4-BE49-F238E27FC236}">
                <a16:creationId xmlns:a16="http://schemas.microsoft.com/office/drawing/2014/main" id="{BE8759FC-FCC9-96F0-4D0F-916A3A43C522}"/>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8073" t="3311" r="9926"/>
          <a:stretch/>
        </p:blipFill>
        <p:spPr bwMode="auto">
          <a:xfrm>
            <a:off x="103697" y="3117199"/>
            <a:ext cx="1103055" cy="13006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Very Hungry Caterpillar | Centre for Literacy in Primary Education">
            <a:extLst>
              <a:ext uri="{FF2B5EF4-FFF2-40B4-BE49-F238E27FC236}">
                <a16:creationId xmlns:a16="http://schemas.microsoft.com/office/drawing/2014/main" id="{A2C81EFC-8E74-B503-97C8-3027B277758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0656" y="4491744"/>
            <a:ext cx="1338784" cy="961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at the Ladybird Heard on Holiday a book by Julia Donaldson and Lydia  Monks.">
            <a:extLst>
              <a:ext uri="{FF2B5EF4-FFF2-40B4-BE49-F238E27FC236}">
                <a16:creationId xmlns:a16="http://schemas.microsoft.com/office/drawing/2014/main" id="{BDF26B45-29B8-648B-E126-1008D6193D1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7721" y="3125185"/>
            <a:ext cx="1320120" cy="132012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1F5762C-6DC2-2C7B-ABEE-265EEDCF1942}"/>
              </a:ext>
            </a:extLst>
          </p:cNvPr>
          <p:cNvSpPr txBox="1"/>
          <p:nvPr/>
        </p:nvSpPr>
        <p:spPr>
          <a:xfrm>
            <a:off x="2512741" y="1236561"/>
            <a:ext cx="4183001" cy="1938992"/>
          </a:xfrm>
          <a:prstGeom prst="rect">
            <a:avLst/>
          </a:prstGeom>
          <a:noFill/>
        </p:spPr>
        <p:txBody>
          <a:bodyPr wrap="square">
            <a:spAutoFit/>
          </a:bodyPr>
          <a:lstStyle/>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can ask a knowledge based question using:</a:t>
            </a:r>
            <a:endParaRPr lang="en-GB" sz="1200" dirty="0">
              <a:ea typeface="Calibri" panose="020F0502020204030204" pitchFamily="34" charset="0"/>
              <a:cs typeface="Times New Roman" panose="02020603050405020304" pitchFamily="18" charset="0"/>
            </a:endParaRPr>
          </a:p>
          <a:p>
            <a:pPr lvl="0"/>
            <a:r>
              <a:rPr lang="en-GB" sz="1200" dirty="0">
                <a:solidFill>
                  <a:srgbClr val="000000"/>
                </a:solidFill>
                <a:effectLst/>
                <a:ea typeface="Calibri" panose="020F0502020204030204" pitchFamily="34" charset="0"/>
                <a:cs typeface="Times New Roman" panose="02020603050405020304" pitchFamily="18" charset="0"/>
              </a:rPr>
              <a:t>          What? When? Where? Why? Who? How? Do?</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ask questions about what I see in the environment around me.</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can begin to answer my own questions.</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can change my mind when new information is revealed.</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can use a variety of resources in an imaginative way.</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My interest is often maintained for several days. </a:t>
            </a: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interact with others in role play.</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Times New Roman" panose="02020603050405020304" pitchFamily="18" charset="0"/>
              </a:rPr>
              <a:t>I am involved in group planning and organisation.</a:t>
            </a:r>
            <a:endParaRPr lang="en-GB" sz="1200" dirty="0">
              <a:effectLs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65121D76-EAAD-0C23-B3A9-1C03B4895E9D}"/>
              </a:ext>
            </a:extLst>
          </p:cNvPr>
          <p:cNvSpPr txBox="1"/>
          <p:nvPr/>
        </p:nvSpPr>
        <p:spPr>
          <a:xfrm>
            <a:off x="1973791" y="5518043"/>
            <a:ext cx="4644165" cy="1384995"/>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accept that mistakes develop my curiosity.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t>
            </a:r>
            <a:r>
              <a:rPr lang="en-GB" sz="1200" dirty="0">
                <a:ea typeface="Calibri" panose="020F0502020204030204" pitchFamily="34" charset="0"/>
                <a:cs typeface="Times New Roman" panose="02020603050405020304" pitchFamily="18" charset="0"/>
              </a:rPr>
              <a:t>look for clues and answers in the books I read.</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pose questions about the world beyond my locality and about things that I can’t ‘see’.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discuss my answers first; this enables me to contribute more. I am comfortable to say ‘we thought’ rather than ‘I think’.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talk partners to deepen critical thinking and questioning.</a:t>
            </a:r>
          </a:p>
        </p:txBody>
      </p:sp>
      <p:pic>
        <p:nvPicPr>
          <p:cNvPr id="1041" name="Picture 17" descr="Tad: A big story about a brave minibeast: Amazon.co.uk: Davies, Benji:  9780008212797: Books">
            <a:extLst>
              <a:ext uri="{FF2B5EF4-FFF2-40B4-BE49-F238E27FC236}">
                <a16:creationId xmlns:a16="http://schemas.microsoft.com/office/drawing/2014/main" id="{2DF60739-18D6-3F7E-4A0C-4923FF5B8B9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2639" y="4478588"/>
            <a:ext cx="1284684" cy="99463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The Very Busy Bee (Peek-a-boo Pop-ups): Amazon.co.uk: Tickle, Jack:  9781845061630: Books">
            <a:extLst>
              <a:ext uri="{FF2B5EF4-FFF2-40B4-BE49-F238E27FC236}">
                <a16:creationId xmlns:a16="http://schemas.microsoft.com/office/drawing/2014/main" id="{AB186B6F-AB00-CE8C-B29E-D2934797D38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72791" y="4664707"/>
            <a:ext cx="916825" cy="99223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oles Apart!: Amazon.co.uk: Jeanne Willis, Jarvis, Jarvis: 9780857634931:  Books">
            <a:extLst>
              <a:ext uri="{FF2B5EF4-FFF2-40B4-BE49-F238E27FC236}">
                <a16:creationId xmlns:a16="http://schemas.microsoft.com/office/drawing/2014/main" id="{A3A7D94E-0808-BE18-2F8A-AFC1B4EEE87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96060" y="7030316"/>
            <a:ext cx="823322" cy="1030296"/>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oming to England: An Inspiring True Story Celebrating the Windrush  Generation : Benjamin, Baroness Floella, Ewen, Diane: Amazon.co.uk: Books">
            <a:extLst>
              <a:ext uri="{FF2B5EF4-FFF2-40B4-BE49-F238E27FC236}">
                <a16:creationId xmlns:a16="http://schemas.microsoft.com/office/drawing/2014/main" id="{010F909F-7401-06E3-9CAC-053A343FE88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200" y="7813996"/>
            <a:ext cx="1374182" cy="1230402"/>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Blown Away: From bestselling author and illustrator Rob Biddulph, creator  of the internet sensation Draw with Rob! : Biddulph, Rob, Biddulph, Rob:  Amazon.co.uk: Books">
            <a:extLst>
              <a:ext uri="{FF2B5EF4-FFF2-40B4-BE49-F238E27FC236}">
                <a16:creationId xmlns:a16="http://schemas.microsoft.com/office/drawing/2014/main" id="{039BA13E-DA3A-ED03-AC5B-E0AE8E02CA6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7960" y="8189732"/>
            <a:ext cx="845821" cy="93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3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51928" y="1230798"/>
            <a:ext cx="1372072" cy="52180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2</a:t>
            </a:r>
            <a:endParaRPr lang="en-GB" sz="1200" dirty="0">
              <a:solidFill>
                <a:srgbClr val="000000"/>
              </a:solidFill>
            </a:endParaRPr>
          </a:p>
        </p:txBody>
      </p:sp>
      <p:sp>
        <p:nvSpPr>
          <p:cNvPr id="18" name="Rectangle 17">
            <a:extLst>
              <a:ext uri="{FF2B5EF4-FFF2-40B4-BE49-F238E27FC236}">
                <a16:creationId xmlns:a16="http://schemas.microsoft.com/office/drawing/2014/main" id="{C4D56C08-063E-4B7C-39BC-BA3D9C049413}"/>
              </a:ext>
            </a:extLst>
          </p:cNvPr>
          <p:cNvSpPr/>
          <p:nvPr/>
        </p:nvSpPr>
        <p:spPr>
          <a:xfrm>
            <a:off x="1641159" y="2502585"/>
            <a:ext cx="4981516" cy="8600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facts does Vlad discover about the Great Fire of London during his adventure? </a:t>
            </a:r>
          </a:p>
        </p:txBody>
      </p:sp>
      <p:sp>
        <p:nvSpPr>
          <p:cNvPr id="5" name="Rectangle 4">
            <a:extLst>
              <a:ext uri="{FF2B5EF4-FFF2-40B4-BE49-F238E27FC236}">
                <a16:creationId xmlns:a16="http://schemas.microsoft.com/office/drawing/2014/main" id="{E6AD3F2F-C673-4672-6F8C-81F75D03EDF2}"/>
              </a:ext>
            </a:extLst>
          </p:cNvPr>
          <p:cNvSpPr/>
          <p:nvPr/>
        </p:nvSpPr>
        <p:spPr>
          <a:xfrm>
            <a:off x="149061" y="6919261"/>
            <a:ext cx="1006593" cy="52180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4</a:t>
            </a:r>
            <a:endParaRPr lang="en-GB" sz="1200" dirty="0">
              <a:solidFill>
                <a:srgbClr val="000000"/>
              </a:solidFill>
            </a:endParaRPr>
          </a:p>
        </p:txBody>
      </p:sp>
      <p:sp>
        <p:nvSpPr>
          <p:cNvPr id="19" name="Rectangle 18">
            <a:extLst>
              <a:ext uri="{FF2B5EF4-FFF2-40B4-BE49-F238E27FC236}">
                <a16:creationId xmlns:a16="http://schemas.microsoft.com/office/drawing/2014/main" id="{17FDA176-C2A3-9CB1-F499-8E0E5638ADE4}"/>
              </a:ext>
            </a:extLst>
          </p:cNvPr>
          <p:cNvSpPr/>
          <p:nvPr/>
        </p:nvSpPr>
        <p:spPr>
          <a:xfrm>
            <a:off x="2452037" y="7666578"/>
            <a:ext cx="1849541" cy="199934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Escape from Pompeii is a fiction text. How useful is this story in helping us to understand life in Ancient Rome?</a:t>
            </a:r>
          </a:p>
        </p:txBody>
      </p:sp>
      <p:sp>
        <p:nvSpPr>
          <p:cNvPr id="24" name="Rectangle 23">
            <a:extLst>
              <a:ext uri="{FF2B5EF4-FFF2-40B4-BE49-F238E27FC236}">
                <a16:creationId xmlns:a16="http://schemas.microsoft.com/office/drawing/2014/main" id="{AE541B1A-3EFC-AEB0-D2EA-823945472EF5}"/>
              </a:ext>
            </a:extLst>
          </p:cNvPr>
          <p:cNvSpPr/>
          <p:nvPr/>
        </p:nvSpPr>
        <p:spPr>
          <a:xfrm>
            <a:off x="149061" y="3722874"/>
            <a:ext cx="1383076" cy="52180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3</a:t>
            </a:r>
            <a:endParaRPr lang="en-GB" sz="1200" dirty="0">
              <a:solidFill>
                <a:srgbClr val="000000"/>
              </a:solidFill>
            </a:endParaRPr>
          </a:p>
        </p:txBody>
      </p:sp>
      <p:sp>
        <p:nvSpPr>
          <p:cNvPr id="25" name="Rectangle 24">
            <a:extLst>
              <a:ext uri="{FF2B5EF4-FFF2-40B4-BE49-F238E27FC236}">
                <a16:creationId xmlns:a16="http://schemas.microsoft.com/office/drawing/2014/main" id="{6B10A39B-217E-56D3-0297-57212EBE073E}"/>
              </a:ext>
            </a:extLst>
          </p:cNvPr>
          <p:cNvSpPr/>
          <p:nvPr/>
        </p:nvSpPr>
        <p:spPr>
          <a:xfrm>
            <a:off x="1641159" y="3446887"/>
            <a:ext cx="4981516" cy="116017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is The Street Beneath My Feet organised in a different way to most books? How does the author’s choice of this organisation help the reader to be curious?</a:t>
            </a:r>
          </a:p>
        </p:txBody>
      </p:sp>
      <p:sp>
        <p:nvSpPr>
          <p:cNvPr id="6" name="TextBox 5">
            <a:extLst>
              <a:ext uri="{FF2B5EF4-FFF2-40B4-BE49-F238E27FC236}">
                <a16:creationId xmlns:a16="http://schemas.microsoft.com/office/drawing/2014/main" id="{01C8F43B-5158-4EA8-9A13-2AE2DA6A3A28}"/>
              </a:ext>
            </a:extLst>
          </p:cNvPr>
          <p:cNvSpPr txBox="1"/>
          <p:nvPr/>
        </p:nvSpPr>
        <p:spPr>
          <a:xfrm>
            <a:off x="1641159" y="1289066"/>
            <a:ext cx="4933420" cy="1200329"/>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list what I would like to know about the topic or subject first to stimulate interest and assess how much I already know about it.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make links from previous understanding to the current situation. </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ask both closed and open questions.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show resilience – not stopping with first answer but acknowledging that sometimes a question has more than one answer.</a:t>
            </a:r>
          </a:p>
        </p:txBody>
      </p:sp>
      <p:pic>
        <p:nvPicPr>
          <p:cNvPr id="2051" name="Picture 3" descr="Vlad and the Great Fire of London (A Flea in History) : Cunningham, Kate,  Cunningham, Sam: Amazon.co.uk: Books">
            <a:extLst>
              <a:ext uri="{FF2B5EF4-FFF2-40B4-BE49-F238E27FC236}">
                <a16:creationId xmlns:a16="http://schemas.microsoft.com/office/drawing/2014/main" id="{EBDED452-5595-8496-75A0-06D427E99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51" y="1824383"/>
            <a:ext cx="1383076" cy="17896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The Street Beneath My Feet (Look Closer): Amazon.co.uk: Guillian,  Charlotte, Zommer, Yuval: 9781784937317: Books">
            <a:extLst>
              <a:ext uri="{FF2B5EF4-FFF2-40B4-BE49-F238E27FC236}">
                <a16:creationId xmlns:a16="http://schemas.microsoft.com/office/drawing/2014/main" id="{105C050B-5656-035A-CA4D-0F818B97C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51" y="4669805"/>
            <a:ext cx="1615154" cy="20249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tone Girl Bone Girl by Laurence Anholt (9781845077006/Paperback) |  LoveReading4Kids">
            <a:extLst>
              <a:ext uri="{FF2B5EF4-FFF2-40B4-BE49-F238E27FC236}">
                <a16:creationId xmlns:a16="http://schemas.microsoft.com/office/drawing/2014/main" id="{DFCCE95C-E41F-DC53-9853-C68E88A0A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495" y="5029659"/>
            <a:ext cx="1849540" cy="22018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scape from Pompeii : Balit, Christina: Amazon.co.uk: Books">
            <a:extLst>
              <a:ext uri="{FF2B5EF4-FFF2-40B4-BE49-F238E27FC236}">
                <a16:creationId xmlns:a16="http://schemas.microsoft.com/office/drawing/2014/main" id="{496DF382-14AE-7E5D-70FD-8D16B47E8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65" y="7567944"/>
            <a:ext cx="2074926" cy="20979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he Firework Maker's Daughter | The Literary Curriculum">
            <a:extLst>
              <a:ext uri="{FF2B5EF4-FFF2-40B4-BE49-F238E27FC236}">
                <a16:creationId xmlns:a16="http://schemas.microsoft.com/office/drawing/2014/main" id="{BF69A9B7-F1D7-E979-69BF-6E77DB5161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9043" y="7705009"/>
            <a:ext cx="1849541" cy="19993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91E4646-DBBC-7CC6-81E9-1EABF3B2E29C}"/>
              </a:ext>
            </a:extLst>
          </p:cNvPr>
          <p:cNvSpPr txBox="1"/>
          <p:nvPr/>
        </p:nvSpPr>
        <p:spPr>
          <a:xfrm>
            <a:off x="3924051" y="4907930"/>
            <a:ext cx="2698624" cy="2720617"/>
          </a:xfrm>
          <a:prstGeom prst="rect">
            <a:avLst/>
          </a:prstGeom>
          <a:noFill/>
        </p:spPr>
        <p:txBody>
          <a:bodyPr wrap="square">
            <a:spAutoFit/>
          </a:bodyPr>
          <a:lstStyle/>
          <a:p>
            <a:pPr marL="342900" lvl="0" indent="-342900">
              <a:buFont typeface="Symbol" panose="05050102010706020507" pitchFamily="18" charset="2"/>
              <a:buChar char=""/>
            </a:pPr>
            <a:r>
              <a:rPr lang="en-GB" sz="1200" dirty="0">
                <a:ea typeface="Calibri" panose="020F0502020204030204" pitchFamily="34" charset="0"/>
                <a:cs typeface="Times New Roman" panose="02020603050405020304" pitchFamily="18" charset="0"/>
              </a:rPr>
              <a:t>I can use provided sources of information to help me find out more.</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recognise how </a:t>
            </a:r>
            <a:r>
              <a:rPr lang="en-GB" sz="1200" dirty="0">
                <a:ea typeface="Calibri" panose="020F0502020204030204" pitchFamily="34" charset="0"/>
                <a:cs typeface="Times New Roman" panose="02020603050405020304" pitchFamily="18" charset="0"/>
              </a:rPr>
              <a:t>useful/</a:t>
            </a:r>
            <a:r>
              <a:rPr lang="en-GB" sz="1200" dirty="0">
                <a:effectLst/>
                <a:ea typeface="Calibri" panose="020F0502020204030204" pitchFamily="34" charset="0"/>
                <a:cs typeface="Times New Roman" panose="02020603050405020304" pitchFamily="18" charset="0"/>
              </a:rPr>
              <a:t>reliable or a source is.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don’t always believe / accept first answers.</a:t>
            </a:r>
          </a:p>
          <a:p>
            <a:pPr marL="342900" lvl="0" indent="-342900">
              <a:buFont typeface="Symbol" panose="05050102010706020507" pitchFamily="18" charset="2"/>
              <a:buChar char=""/>
            </a:pPr>
            <a:r>
              <a:rPr lang="en-GB" sz="1200" dirty="0">
                <a:solidFill>
                  <a:srgbClr val="000000"/>
                </a:solidFill>
                <a:effectLst/>
                <a:ea typeface="Calibri" panose="020F0502020204030204" pitchFamily="34" charset="0"/>
                <a:cs typeface="Helvetica" panose="020B0604020202020204" pitchFamily="34" charset="0"/>
              </a:rPr>
              <a:t>I am comfortable with silence while allowing a person to respond to a question.</a:t>
            </a:r>
            <a:endParaRPr lang="en-GB" sz="12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form my own questions based on my own interests.</a:t>
            </a:r>
          </a:p>
          <a:p>
            <a:pPr marL="342900" lvl="0" indent="-342900">
              <a:lnSpc>
                <a:spcPct val="115000"/>
              </a:lnSpc>
              <a:spcAft>
                <a:spcPts val="10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ask more open questions that begin with words like “What if...”</a:t>
            </a:r>
          </a:p>
        </p:txBody>
      </p:sp>
    </p:spTree>
    <p:extLst>
      <p:ext uri="{BB962C8B-B14F-4D97-AF65-F5344CB8AC3E}">
        <p14:creationId xmlns:p14="http://schemas.microsoft.com/office/powerpoint/2010/main" val="5856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4" name="Rectangle 13">
            <a:extLst>
              <a:ext uri="{FF2B5EF4-FFF2-40B4-BE49-F238E27FC236}">
                <a16:creationId xmlns:a16="http://schemas.microsoft.com/office/drawing/2014/main" id="{4ABF4CA8-C98B-F773-6304-75AD5F4D3155}"/>
              </a:ext>
            </a:extLst>
          </p:cNvPr>
          <p:cNvSpPr/>
          <p:nvPr/>
        </p:nvSpPr>
        <p:spPr>
          <a:xfrm>
            <a:off x="151928" y="1230798"/>
            <a:ext cx="1720072" cy="33855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5</a:t>
            </a:r>
            <a:endParaRPr lang="en-GB" sz="1200" dirty="0">
              <a:solidFill>
                <a:srgbClr val="000000"/>
              </a:solidFill>
            </a:endParaRPr>
          </a:p>
        </p:txBody>
      </p:sp>
      <p:sp>
        <p:nvSpPr>
          <p:cNvPr id="18" name="Rectangle 17">
            <a:extLst>
              <a:ext uri="{FF2B5EF4-FFF2-40B4-BE49-F238E27FC236}">
                <a16:creationId xmlns:a16="http://schemas.microsoft.com/office/drawing/2014/main" id="{C4D56C08-063E-4B7C-39BC-BA3D9C049413}"/>
              </a:ext>
            </a:extLst>
          </p:cNvPr>
          <p:cNvSpPr/>
          <p:nvPr/>
        </p:nvSpPr>
        <p:spPr>
          <a:xfrm>
            <a:off x="172786" y="3712525"/>
            <a:ext cx="6388694" cy="99766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Which character in The Chronicles of Narnia shows the most curiosity? </a:t>
            </a:r>
          </a:p>
          <a:p>
            <a:r>
              <a:rPr lang="en-GB" sz="1400" dirty="0">
                <a:solidFill>
                  <a:schemeClr val="tx1"/>
                </a:solidFill>
              </a:rPr>
              <a:t>When Lucy enters the wardrobe for the first time, she steps on snow. Prove that this is impossible.</a:t>
            </a:r>
          </a:p>
        </p:txBody>
      </p:sp>
      <p:sp>
        <p:nvSpPr>
          <p:cNvPr id="5" name="Rectangle 4">
            <a:extLst>
              <a:ext uri="{FF2B5EF4-FFF2-40B4-BE49-F238E27FC236}">
                <a16:creationId xmlns:a16="http://schemas.microsoft.com/office/drawing/2014/main" id="{E6AD3F2F-C673-4672-6F8C-81F75D03EDF2}"/>
              </a:ext>
            </a:extLst>
          </p:cNvPr>
          <p:cNvSpPr/>
          <p:nvPr/>
        </p:nvSpPr>
        <p:spPr>
          <a:xfrm>
            <a:off x="172786" y="4840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Year 6</a:t>
            </a:r>
            <a:endParaRPr lang="en-GB" sz="1200" dirty="0">
              <a:solidFill>
                <a:srgbClr val="000000"/>
              </a:solidFill>
            </a:endParaRPr>
          </a:p>
        </p:txBody>
      </p:sp>
      <p:sp>
        <p:nvSpPr>
          <p:cNvPr id="19" name="Rectangle 18">
            <a:extLst>
              <a:ext uri="{FF2B5EF4-FFF2-40B4-BE49-F238E27FC236}">
                <a16:creationId xmlns:a16="http://schemas.microsoft.com/office/drawing/2014/main" id="{17FDA176-C2A3-9CB1-F499-8E0E5638ADE4}"/>
              </a:ext>
            </a:extLst>
          </p:cNvPr>
          <p:cNvSpPr/>
          <p:nvPr/>
        </p:nvSpPr>
        <p:spPr>
          <a:xfrm>
            <a:off x="149060" y="7841826"/>
            <a:ext cx="6500872" cy="130149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Jim Hawkins was driven by his curiosity. But if Treasure Island were written and set in modern times, how might Jim’s curiosity be different? Would his adventure have been the same? If he used the internet to search key words, would he have gone on this adventure?</a:t>
            </a:r>
          </a:p>
          <a:p>
            <a:r>
              <a:rPr lang="en-GB" sz="1400" dirty="0">
                <a:solidFill>
                  <a:schemeClr val="tx1"/>
                </a:solidFill>
              </a:rPr>
              <a:t>Was Jim’s relationship with Long John Silver healthy or unhealthy?  </a:t>
            </a:r>
          </a:p>
        </p:txBody>
      </p:sp>
      <p:sp>
        <p:nvSpPr>
          <p:cNvPr id="3" name="TextBox 2">
            <a:extLst>
              <a:ext uri="{FF2B5EF4-FFF2-40B4-BE49-F238E27FC236}">
                <a16:creationId xmlns:a16="http://schemas.microsoft.com/office/drawing/2014/main" id="{227106F8-6D54-5543-7D67-2D04E9C1EAD2}"/>
              </a:ext>
            </a:extLst>
          </p:cNvPr>
          <p:cNvSpPr txBox="1"/>
          <p:nvPr/>
        </p:nvSpPr>
        <p:spPr>
          <a:xfrm>
            <a:off x="2022262" y="1227118"/>
            <a:ext cx="4615199" cy="2308324"/>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begin to use independent research to satisfy my own curiosity.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the internet to create a key word search to find answers to my own questions.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recognise when a source is unreliable, particularly when researching using the internet. I am curious but wary of internet sources.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begin to identify gaps and/or misconceptions in my own learning.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am starting to critically support others by identifying misconceptions in other’s learning.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The more I know about something, the more I want to find out.</a:t>
            </a:r>
          </a:p>
        </p:txBody>
      </p:sp>
      <p:sp>
        <p:nvSpPr>
          <p:cNvPr id="6" name="TextBox 5">
            <a:extLst>
              <a:ext uri="{FF2B5EF4-FFF2-40B4-BE49-F238E27FC236}">
                <a16:creationId xmlns:a16="http://schemas.microsoft.com/office/drawing/2014/main" id="{0F4A6843-8CC0-9472-A8A2-C5A00C2AD342}"/>
              </a:ext>
            </a:extLst>
          </p:cNvPr>
          <p:cNvSpPr txBox="1"/>
          <p:nvPr/>
        </p:nvSpPr>
        <p:spPr>
          <a:xfrm>
            <a:off x="1872000" y="4861133"/>
            <a:ext cx="4765461" cy="2960682"/>
          </a:xfrm>
          <a:prstGeom prst="rect">
            <a:avLst/>
          </a:prstGeom>
          <a:noFill/>
        </p:spPr>
        <p:txBody>
          <a:bodyPr wrap="square">
            <a:spAutoFit/>
          </a:bodyPr>
          <a:lstStyle/>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use independent research to satisfy my own curiosity.</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a range of sources available to me and can independently decide which is most appropriate to support me.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know when a source is unreliable. I recognise bias and prejudice based on different perspectives. I understanding the meaning of ‘fake news.’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use the internet to create a key word search to find answers to my own questions.</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identify gaps and/or misconceptions in my own learning.</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question what I know – I prove with evidence</a:t>
            </a:r>
          </a:p>
          <a:p>
            <a:pPr marL="342900" lvl="0" indent="-342900">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orally work through my decision making process, </a:t>
            </a:r>
          </a:p>
          <a:p>
            <a:pPr marL="342900" lvl="0" indent="-342900">
              <a:lnSpc>
                <a:spcPct val="115000"/>
              </a:lnSpc>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I can critically support others by identifying misconceptions in other’s learning.</a:t>
            </a:r>
          </a:p>
          <a:p>
            <a:pPr marL="342900" lvl="0" indent="-342900">
              <a:lnSpc>
                <a:spcPct val="115000"/>
              </a:lnSpc>
              <a:spcAft>
                <a:spcPts val="10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My curiosity is sparked by appreciating that there’s always more to find out.</a:t>
            </a:r>
          </a:p>
        </p:txBody>
      </p:sp>
      <p:pic>
        <p:nvPicPr>
          <p:cNvPr id="4098" name="Picture 2" descr="The Lion, The Witch And The Wardrobe - Reading Room">
            <a:extLst>
              <a:ext uri="{FF2B5EF4-FFF2-40B4-BE49-F238E27FC236}">
                <a16:creationId xmlns:a16="http://schemas.microsoft.com/office/drawing/2014/main" id="{920A50CA-30D1-36F2-5B3E-40578E832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060" y="1639122"/>
            <a:ext cx="1722361" cy="19462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easure Island - Henry Brook - Harbour Books - The Harbour Bookshop">
            <a:extLst>
              <a:ext uri="{FF2B5EF4-FFF2-40B4-BE49-F238E27FC236}">
                <a16:creationId xmlns:a16="http://schemas.microsoft.com/office/drawing/2014/main" id="{B0551BE0-4F8B-DF15-B1F5-4BDE8AC4A2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539" y="5213424"/>
            <a:ext cx="1651461" cy="244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96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4E115765-BF1B-433D-B0C7-ED6D4508F2C9}"/>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1429D3F-B6D0-4703-9689-0CE15CEF2049}">
  <ds:schemaRefs>
    <ds:schemaRef ds:uri="http://purl.org/dc/terms/"/>
    <ds:schemaRef ds:uri="648e69cc-640f-431f-b062-262d95adac52"/>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061ec3ad-226f-4eb4-9e91-45b4f692dd1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1029</Words>
  <Application>Microsoft Office PowerPoint</Application>
  <PresentationFormat>A4 Paper (210x297 mm)</PresentationFormat>
  <Paragraphs>72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86</cp:revision>
  <cp:lastPrinted>2023-02-28T11:47:31Z</cp:lastPrinted>
  <dcterms:created xsi:type="dcterms:W3CDTF">2020-04-17T10:06:09Z</dcterms:created>
  <dcterms:modified xsi:type="dcterms:W3CDTF">2023-02-28T11:55:57Z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