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 id="265"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434"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01/03/2023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2.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a:solidFill>
            <a:srgbClr val="FFFF66"/>
          </a:solidFill>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Aspiration</a:t>
            </a:r>
          </a:p>
        </p:txBody>
      </p:sp>
      <p:sp>
        <p:nvSpPr>
          <p:cNvPr id="6" name="Rectangle 5">
            <a:extLst>
              <a:ext uri="{FF2B5EF4-FFF2-40B4-BE49-F238E27FC236}">
                <a16:creationId xmlns:a16="http://schemas.microsoft.com/office/drawing/2014/main" id="{5D056424-E515-5420-E502-7F16C9C0A72D}"/>
              </a:ext>
            </a:extLst>
          </p:cNvPr>
          <p:cNvSpPr/>
          <p:nvPr/>
        </p:nvSpPr>
        <p:spPr>
          <a:xfrm>
            <a:off x="268154" y="5291253"/>
            <a:ext cx="2866606" cy="121075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Whole School Assembly Books</a:t>
            </a:r>
          </a:p>
        </p:txBody>
      </p:sp>
      <p:sp>
        <p:nvSpPr>
          <p:cNvPr id="4" name="Rectangle 3">
            <a:extLst>
              <a:ext uri="{FF2B5EF4-FFF2-40B4-BE49-F238E27FC236}">
                <a16:creationId xmlns:a16="http://schemas.microsoft.com/office/drawing/2014/main" id="{5049E67A-AAF8-BC9A-09B1-EEFCB1D6E492}"/>
              </a:ext>
            </a:extLst>
          </p:cNvPr>
          <p:cNvSpPr/>
          <p:nvPr/>
        </p:nvSpPr>
        <p:spPr>
          <a:xfrm>
            <a:off x="243135" y="8469903"/>
            <a:ext cx="6374748" cy="12107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These are all of the books across the whole school that we use to teach the underpinning value of </a:t>
            </a:r>
            <a:r>
              <a:rPr lang="en-GB" sz="1400" b="1" dirty="0">
                <a:solidFill>
                  <a:schemeClr val="tx1"/>
                </a:solidFill>
              </a:rPr>
              <a:t>aspiration</a:t>
            </a:r>
            <a:r>
              <a:rPr lang="en-GB" sz="1400" dirty="0">
                <a:solidFill>
                  <a:schemeClr val="tx1"/>
                </a:solidFill>
              </a:rPr>
              <a:t>. We have chosen these books specifically because they illustrate the value within a context that the children understand and can relate to. We also use these books as a vehicle to deliver the content of the National Curriculum.</a:t>
            </a:r>
          </a:p>
        </p:txBody>
      </p:sp>
      <p:sp>
        <p:nvSpPr>
          <p:cNvPr id="3" name="Rectangle 2">
            <a:extLst>
              <a:ext uri="{FF2B5EF4-FFF2-40B4-BE49-F238E27FC236}">
                <a16:creationId xmlns:a16="http://schemas.microsoft.com/office/drawing/2014/main" id="{6096E777-A950-31EF-9C81-71A71994D027}"/>
              </a:ext>
            </a:extLst>
          </p:cNvPr>
          <p:cNvSpPr/>
          <p:nvPr/>
        </p:nvSpPr>
        <p:spPr>
          <a:xfrm>
            <a:off x="253206" y="6785220"/>
            <a:ext cx="1387953" cy="1576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KS1 and KS2 assemblies to highlight the value.  At the end of the assembly, children reflect on how the lesson in the story is relevant to them.</a:t>
            </a:r>
          </a:p>
        </p:txBody>
      </p:sp>
      <p:pic>
        <p:nvPicPr>
          <p:cNvPr id="18" name="Picture 17">
            <a:extLst>
              <a:ext uri="{FF2B5EF4-FFF2-40B4-BE49-F238E27FC236}">
                <a16:creationId xmlns:a16="http://schemas.microsoft.com/office/drawing/2014/main" id="{78FD994C-B8E8-05C7-84FB-6D4B9BBD3090}"/>
              </a:ext>
            </a:extLst>
          </p:cNvPr>
          <p:cNvPicPr>
            <a:picLocks noChangeAspect="1"/>
          </p:cNvPicPr>
          <p:nvPr/>
        </p:nvPicPr>
        <p:blipFill>
          <a:blip r:embed="rId3"/>
          <a:stretch>
            <a:fillRect/>
          </a:stretch>
        </p:blipFill>
        <p:spPr>
          <a:xfrm>
            <a:off x="161446" y="1917835"/>
            <a:ext cx="1832453" cy="2677703"/>
          </a:xfrm>
          <a:prstGeom prst="rect">
            <a:avLst/>
          </a:prstGeom>
        </p:spPr>
      </p:pic>
      <p:pic>
        <p:nvPicPr>
          <p:cNvPr id="1028" name="Picture 4">
            <a:extLst>
              <a:ext uri="{FF2B5EF4-FFF2-40B4-BE49-F238E27FC236}">
                <a16:creationId xmlns:a16="http://schemas.microsoft.com/office/drawing/2014/main" id="{D020920A-A443-EF0D-9892-32012123A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457" y="6799168"/>
            <a:ext cx="1590776" cy="1562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5468A56-A68B-B4FE-7FEA-1D6FA88F0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8058" y="5285237"/>
            <a:ext cx="1437995" cy="1415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 You!">
            <a:extLst>
              <a:ext uri="{FF2B5EF4-FFF2-40B4-BE49-F238E27FC236}">
                <a16:creationId xmlns:a16="http://schemas.microsoft.com/office/drawing/2014/main" id="{BC1D5818-3700-0586-65B0-E78AD7370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486" y="5291253"/>
            <a:ext cx="1590776" cy="1317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067601-DD33-720F-B83B-C0DFF138E95C}"/>
              </a:ext>
            </a:extLst>
          </p:cNvPr>
          <p:cNvSpPr/>
          <p:nvPr/>
        </p:nvSpPr>
        <p:spPr>
          <a:xfrm>
            <a:off x="1993900" y="1841562"/>
            <a:ext cx="4623983" cy="33449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7" name="Picture 2" descr="Rosa Parks: 7 (Little People, Big Dreams) : Kaiser, Lisbeth, Antelo, Marta:  Amazon.co.uk: Books">
            <a:extLst>
              <a:ext uri="{FF2B5EF4-FFF2-40B4-BE49-F238E27FC236}">
                <a16:creationId xmlns:a16="http://schemas.microsoft.com/office/drawing/2014/main" id="{FF82E7CF-6164-1E71-EAB0-7BC999FA5B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4825" y="6799168"/>
            <a:ext cx="1491890" cy="1562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omen in Science: 50 Fearless Pioneers Who Changed the World: Amazon.co.uk:  Ignotofsky, Rachel: 9781607749769: Books">
            <a:extLst>
              <a:ext uri="{FF2B5EF4-FFF2-40B4-BE49-F238E27FC236}">
                <a16:creationId xmlns:a16="http://schemas.microsoft.com/office/drawing/2014/main" id="{D96FEB97-ADA9-1E34-001C-F7366184ED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6799168"/>
            <a:ext cx="1519058" cy="156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99644" y="5099979"/>
            <a:ext cx="1682388"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1</a:t>
            </a:r>
          </a:p>
        </p:txBody>
      </p:sp>
      <p:sp>
        <p:nvSpPr>
          <p:cNvPr id="2" name="Rectangle 1">
            <a:extLst>
              <a:ext uri="{FF2B5EF4-FFF2-40B4-BE49-F238E27FC236}">
                <a16:creationId xmlns:a16="http://schemas.microsoft.com/office/drawing/2014/main" id="{15EAAA5A-05E4-F875-95FA-C9ADCC7C9511}"/>
              </a:ext>
            </a:extLst>
          </p:cNvPr>
          <p:cNvSpPr/>
          <p:nvPr/>
        </p:nvSpPr>
        <p:spPr>
          <a:xfrm>
            <a:off x="99644" y="1142344"/>
            <a:ext cx="1682388" cy="536485"/>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R</a:t>
            </a:r>
          </a:p>
        </p:txBody>
      </p:sp>
      <p:pic>
        <p:nvPicPr>
          <p:cNvPr id="3" name="Picture 2" descr="What I Like About Me! by Allia Zobel Nolan">
            <a:extLst>
              <a:ext uri="{FF2B5EF4-FFF2-40B4-BE49-F238E27FC236}">
                <a16:creationId xmlns:a16="http://schemas.microsoft.com/office/drawing/2014/main" id="{18493DBA-B514-199C-6745-F5C120E8F6F6}"/>
              </a:ext>
            </a:extLst>
          </p:cNvPr>
          <p:cNvPicPr>
            <a:picLocks noChangeAspect="1"/>
          </p:cNvPicPr>
          <p:nvPr/>
        </p:nvPicPr>
        <p:blipFill>
          <a:blip r:embed="rId8"/>
          <a:srcRect/>
          <a:stretch>
            <a:fillRect/>
          </a:stretch>
        </p:blipFill>
        <p:spPr bwMode="auto">
          <a:xfrm>
            <a:off x="1352142" y="5796051"/>
            <a:ext cx="1441858" cy="1377441"/>
          </a:xfrm>
          <a:prstGeom prst="rect">
            <a:avLst/>
          </a:prstGeom>
          <a:noFill/>
          <a:ln w="9525">
            <a:noFill/>
            <a:miter lim="800000"/>
            <a:headEnd/>
            <a:tailEnd/>
          </a:ln>
        </p:spPr>
      </p:pic>
      <p:pic>
        <p:nvPicPr>
          <p:cNvPr id="4" name="Picture 3" descr="You Choose!: Amazon.co.uk: Goodhart, Pippa, Sharratt, Nick: 8601404197451:  Books">
            <a:extLst>
              <a:ext uri="{FF2B5EF4-FFF2-40B4-BE49-F238E27FC236}">
                <a16:creationId xmlns:a16="http://schemas.microsoft.com/office/drawing/2014/main" id="{BD6109F4-77D5-E6A0-77D4-354423CE9CCD}"/>
              </a:ext>
            </a:extLst>
          </p:cNvPr>
          <p:cNvPicPr>
            <a:picLocks noChangeAspect="1"/>
          </p:cNvPicPr>
          <p:nvPr/>
        </p:nvPicPr>
        <p:blipFill>
          <a:blip r:embed="rId9"/>
          <a:srcRect/>
          <a:stretch>
            <a:fillRect/>
          </a:stretch>
        </p:blipFill>
        <p:spPr bwMode="auto">
          <a:xfrm>
            <a:off x="2876430" y="5768396"/>
            <a:ext cx="1251070" cy="1430416"/>
          </a:xfrm>
          <a:prstGeom prst="rect">
            <a:avLst/>
          </a:prstGeom>
          <a:noFill/>
          <a:ln w="9525">
            <a:noFill/>
            <a:miter lim="800000"/>
            <a:headEnd/>
            <a:tailEnd/>
          </a:ln>
        </p:spPr>
      </p:pic>
      <p:pic>
        <p:nvPicPr>
          <p:cNvPr id="16" name="Picture 15" descr="What Makes Me A Me?: Amazon.co.uk: Faulks, Ben, Tazzyman, David:  9781408867259: Books">
            <a:extLst>
              <a:ext uri="{FF2B5EF4-FFF2-40B4-BE49-F238E27FC236}">
                <a16:creationId xmlns:a16="http://schemas.microsoft.com/office/drawing/2014/main" id="{0290C350-8212-B8F6-D277-ACE4E59B4C32}"/>
              </a:ext>
            </a:extLst>
          </p:cNvPr>
          <p:cNvPicPr>
            <a:picLocks noChangeAspect="1"/>
          </p:cNvPicPr>
          <p:nvPr/>
        </p:nvPicPr>
        <p:blipFill>
          <a:blip r:embed="rId10"/>
          <a:srcRect/>
          <a:stretch>
            <a:fillRect/>
          </a:stretch>
        </p:blipFill>
        <p:spPr bwMode="auto">
          <a:xfrm>
            <a:off x="4209930" y="5768396"/>
            <a:ext cx="1295928" cy="1449238"/>
          </a:xfrm>
          <a:prstGeom prst="rect">
            <a:avLst/>
          </a:prstGeom>
          <a:noFill/>
          <a:ln w="9525">
            <a:noFill/>
            <a:miter lim="800000"/>
            <a:headEnd/>
            <a:tailEnd/>
          </a:ln>
        </p:spPr>
      </p:pic>
      <p:pic>
        <p:nvPicPr>
          <p:cNvPr id="20" name="Picture 8" descr="Man on the Moon: a day in the life of Bob (Bartram, Simon Series):  Amazon.co.uk: Bartram, Simon, Bartram, Simon: 9781840114911: Books">
            <a:extLst>
              <a:ext uri="{FF2B5EF4-FFF2-40B4-BE49-F238E27FC236}">
                <a16:creationId xmlns:a16="http://schemas.microsoft.com/office/drawing/2014/main" id="{504F1642-EB44-9F20-CE94-78F8611978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66" y="5768396"/>
            <a:ext cx="1105137" cy="14621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ever Next! (A Bear Family Book, 2) : Murphy, Jill: Amazon.co.uk: Books">
            <a:extLst>
              <a:ext uri="{FF2B5EF4-FFF2-40B4-BE49-F238E27FC236}">
                <a16:creationId xmlns:a16="http://schemas.microsoft.com/office/drawing/2014/main" id="{CA46880D-C7E5-6548-1686-BEDA927CA4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778" y="1784275"/>
            <a:ext cx="1489783" cy="1839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ok Up! : Bryon, Nathan, Adeola, Dapo: Amazon.co.uk: Books">
            <a:extLst>
              <a:ext uri="{FF2B5EF4-FFF2-40B4-BE49-F238E27FC236}">
                <a16:creationId xmlns:a16="http://schemas.microsoft.com/office/drawing/2014/main" id="{2E652127-1C6C-01D3-93C4-4E9F1AD7F1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7302" y="1776800"/>
            <a:ext cx="1512647" cy="18582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odnight Spaceman: Amazon.co.uk: Robinson, Michelle, East, Nick, Peake,  Tim: 9780141365626: Books">
            <a:extLst>
              <a:ext uri="{FF2B5EF4-FFF2-40B4-BE49-F238E27FC236}">
                <a16:creationId xmlns:a16="http://schemas.microsoft.com/office/drawing/2014/main" id="{1EFFFD5D-3E56-E9D0-C595-AFA712C245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2244" y="1776800"/>
            <a:ext cx="1688958" cy="18582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e Way Back Home: Oliver Jeffers: Amazon.co.uk: Jeffers, Oliver, Jeffers,  Oliver: 9780007182329: Books">
            <a:extLst>
              <a:ext uri="{FF2B5EF4-FFF2-40B4-BE49-F238E27FC236}">
                <a16:creationId xmlns:a16="http://schemas.microsoft.com/office/drawing/2014/main" id="{25309C72-0210-E6E2-7384-C43CF33EF4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1858" y="1776800"/>
            <a:ext cx="1803149" cy="185824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F868D4E-7303-5EE6-676F-0A10D21EC0A2}"/>
              </a:ext>
            </a:extLst>
          </p:cNvPr>
          <p:cNvSpPr txBox="1"/>
          <p:nvPr/>
        </p:nvSpPr>
        <p:spPr>
          <a:xfrm>
            <a:off x="140367" y="3728959"/>
            <a:ext cx="3682534" cy="1384995"/>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my own star qualities;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identify what a positive learning attitude is;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people who are special to me and who I would like to be like when I am older.</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talk about jobs I might do when I grow up;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what skills and interests are needed for different jobs; </a:t>
            </a:r>
          </a:p>
        </p:txBody>
      </p:sp>
      <p:sp>
        <p:nvSpPr>
          <p:cNvPr id="24" name="TextBox 23">
            <a:extLst>
              <a:ext uri="{FF2B5EF4-FFF2-40B4-BE49-F238E27FC236}">
                <a16:creationId xmlns:a16="http://schemas.microsoft.com/office/drawing/2014/main" id="{3833B1EF-E391-F3B1-216B-66D59E3158F0}"/>
              </a:ext>
            </a:extLst>
          </p:cNvPr>
          <p:cNvSpPr txBox="1"/>
          <p:nvPr/>
        </p:nvSpPr>
        <p:spPr>
          <a:xfrm>
            <a:off x="99644" y="7279687"/>
            <a:ext cx="6994082" cy="1938992"/>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star qualities in others;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talk about hopes I have for the future;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what I am looking forward to about next year.</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give examples of positive learning attitude statements;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attributes I have that would suit me to a desired job;</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challenge stereotypes;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discuss my ambitions;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ways next year will be different and explain why I think this.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name role models.</a:t>
            </a:r>
          </a:p>
          <a:p>
            <a:pPr marL="171450" indent="-1714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I can identify people in our community who provide a solid role model.</a:t>
            </a:r>
            <a:endParaRPr lang="en-GB" sz="1200" dirty="0"/>
          </a:p>
        </p:txBody>
      </p:sp>
      <p:sp>
        <p:nvSpPr>
          <p:cNvPr id="5" name="Rectangle 4">
            <a:extLst>
              <a:ext uri="{FF2B5EF4-FFF2-40B4-BE49-F238E27FC236}">
                <a16:creationId xmlns:a16="http://schemas.microsoft.com/office/drawing/2014/main" id="{0F2302AE-381F-7875-B69F-F7AE33123BF3}"/>
              </a:ext>
            </a:extLst>
          </p:cNvPr>
          <p:cNvSpPr/>
          <p:nvPr/>
        </p:nvSpPr>
        <p:spPr>
          <a:xfrm>
            <a:off x="3672785" y="3813708"/>
            <a:ext cx="3038417" cy="135319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many different jobs can you talk about? What does it mean to have a job? What different jobs can you find in the books we read?  </a:t>
            </a:r>
          </a:p>
          <a:p>
            <a:endParaRPr lang="en-GB" sz="1400" dirty="0">
              <a:solidFill>
                <a:schemeClr val="tx1"/>
              </a:solidFill>
            </a:endParaRPr>
          </a:p>
        </p:txBody>
      </p:sp>
      <p:sp>
        <p:nvSpPr>
          <p:cNvPr id="6" name="Rectangle 5">
            <a:extLst>
              <a:ext uri="{FF2B5EF4-FFF2-40B4-BE49-F238E27FC236}">
                <a16:creationId xmlns:a16="http://schemas.microsoft.com/office/drawing/2014/main" id="{F20206B3-0081-2616-4073-F55A1D1A3014}"/>
              </a:ext>
            </a:extLst>
          </p:cNvPr>
          <p:cNvSpPr/>
          <p:nvPr/>
        </p:nvSpPr>
        <p:spPr>
          <a:xfrm>
            <a:off x="5168900" y="7332631"/>
            <a:ext cx="1542302" cy="17850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What would be your perfect job? Who do you know that has a job that they enjoy doing?</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177405" y="4000189"/>
            <a:ext cx="1265295"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3</a:t>
            </a:r>
          </a:p>
        </p:txBody>
      </p:sp>
      <p:sp>
        <p:nvSpPr>
          <p:cNvPr id="2" name="Rectangle 1">
            <a:extLst>
              <a:ext uri="{FF2B5EF4-FFF2-40B4-BE49-F238E27FC236}">
                <a16:creationId xmlns:a16="http://schemas.microsoft.com/office/drawing/2014/main" id="{15EAAA5A-05E4-F875-95FA-C9ADCC7C9511}"/>
              </a:ext>
            </a:extLst>
          </p:cNvPr>
          <p:cNvSpPr/>
          <p:nvPr/>
        </p:nvSpPr>
        <p:spPr>
          <a:xfrm>
            <a:off x="60128" y="1179218"/>
            <a:ext cx="1444208"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2</a:t>
            </a:r>
          </a:p>
        </p:txBody>
      </p:sp>
      <p:sp>
        <p:nvSpPr>
          <p:cNvPr id="5" name="Rectangle 4">
            <a:extLst>
              <a:ext uri="{FF2B5EF4-FFF2-40B4-BE49-F238E27FC236}">
                <a16:creationId xmlns:a16="http://schemas.microsoft.com/office/drawing/2014/main" id="{0C56BAF7-6122-6889-86AE-C1973003A019}"/>
              </a:ext>
            </a:extLst>
          </p:cNvPr>
          <p:cNvSpPr/>
          <p:nvPr/>
        </p:nvSpPr>
        <p:spPr>
          <a:xfrm>
            <a:off x="140812" y="7011704"/>
            <a:ext cx="1301888"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4</a:t>
            </a:r>
          </a:p>
        </p:txBody>
      </p:sp>
      <p:pic>
        <p:nvPicPr>
          <p:cNvPr id="3074" name="Picture 2" descr="The Boy and the Globe (Conkers): Amazon.co.uk: Tony Bradman, Tom  Morgan-Jones: 9781781125038: Books">
            <a:extLst>
              <a:ext uri="{FF2B5EF4-FFF2-40B4-BE49-F238E27FC236}">
                <a16:creationId xmlns:a16="http://schemas.microsoft.com/office/drawing/2014/main" id="{9FF29A5C-319C-C4E4-6293-C6191085B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38" y="7817801"/>
            <a:ext cx="1264435" cy="16859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E73A31C-8350-7321-BA04-454682BD1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05" y="4783759"/>
            <a:ext cx="1265295" cy="19380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3FCC1CD3-EFE5-889A-B4DE-520E88BD2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1" y="1858023"/>
            <a:ext cx="1454245" cy="19389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1695BE-F04E-7D6D-71CD-DC02AA3139DA}"/>
              </a:ext>
            </a:extLst>
          </p:cNvPr>
          <p:cNvSpPr txBox="1"/>
          <p:nvPr/>
        </p:nvSpPr>
        <p:spPr>
          <a:xfrm>
            <a:off x="1517789" y="1186510"/>
            <a:ext cx="6263044" cy="3046988"/>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why a positive learning attitude is helpful;</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what steps I can take to achieve future ambitions;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why stereotypes need to be challenged;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identify why routines and responsibilities might change as I go through school.</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talk about a studied inspirational person from history (for example, William Shakespeare).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set a realistic goal</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say what I want to happen and when there is a problem (set a goal).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predict and understand the consequences of reaching my goal.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choose a realistic goal.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sometimes plan to reach a goal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break a goal down into small steps.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persistence I can resist distractions.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work towards a reward or for the satisfaction of finishing a task.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recognise when I am becoming bored or frustrated. </a:t>
            </a:r>
          </a:p>
          <a:p>
            <a:endParaRPr lang="en-GB" sz="1200" dirty="0"/>
          </a:p>
        </p:txBody>
      </p:sp>
      <p:sp>
        <p:nvSpPr>
          <p:cNvPr id="15" name="TextBox 14">
            <a:extLst>
              <a:ext uri="{FF2B5EF4-FFF2-40B4-BE49-F238E27FC236}">
                <a16:creationId xmlns:a16="http://schemas.microsoft.com/office/drawing/2014/main" id="{1E29C3E5-3C27-2ACC-7028-EE5745A95D3B}"/>
              </a:ext>
            </a:extLst>
          </p:cNvPr>
          <p:cNvSpPr txBox="1"/>
          <p:nvPr/>
        </p:nvSpPr>
        <p:spPr>
          <a:xfrm>
            <a:off x="1537176" y="4969044"/>
            <a:ext cx="4991166" cy="1015663"/>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why a positive learning attitude is helpful;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what steps </a:t>
            </a:r>
            <a:r>
              <a:rPr lang="en-GB" sz="1200" dirty="0">
                <a:ea typeface="Calibri" panose="020F0502020204030204" pitchFamily="34" charset="0"/>
                <a:cs typeface="Times New Roman" panose="02020603050405020304" pitchFamily="18" charset="0"/>
              </a:rPr>
              <a:t>I</a:t>
            </a:r>
            <a:r>
              <a:rPr lang="en-GB" sz="1200" dirty="0">
                <a:effectLst/>
                <a:ea typeface="Calibri" panose="020F0502020204030204" pitchFamily="34" charset="0"/>
                <a:cs typeface="Times New Roman" panose="02020603050405020304" pitchFamily="18" charset="0"/>
              </a:rPr>
              <a:t> can take to achieve future ambitions;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why stereotypes need to be challenged; </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  I identify why routines and responsibilities might change as I go through school.</a:t>
            </a:r>
            <a:endParaRPr lang="en-GB" sz="1200" dirty="0"/>
          </a:p>
        </p:txBody>
      </p:sp>
      <p:sp>
        <p:nvSpPr>
          <p:cNvPr id="19" name="TextBox 18">
            <a:extLst>
              <a:ext uri="{FF2B5EF4-FFF2-40B4-BE49-F238E27FC236}">
                <a16:creationId xmlns:a16="http://schemas.microsoft.com/office/drawing/2014/main" id="{26F83F28-3E34-0668-2535-32094A1422D5}"/>
              </a:ext>
            </a:extLst>
          </p:cNvPr>
          <p:cNvSpPr txBox="1"/>
          <p:nvPr/>
        </p:nvSpPr>
        <p:spPr>
          <a:xfrm>
            <a:off x="1537176" y="6981039"/>
            <a:ext cx="5443450" cy="1938992"/>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talk about role models and define them by what they have achieved rather than their celebrity status.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discuss different learning styles;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what a positive learning attitude is;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talk about the range of jobs that people do;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what a gender stereotype is;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talk about skills employers look for in employees;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work with others in a team;</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the skills everyone needs to succeed. </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I discuss my personal achievements and skills;</a:t>
            </a:r>
            <a:endParaRPr lang="en-GB" sz="1200" dirty="0"/>
          </a:p>
        </p:txBody>
      </p:sp>
      <p:sp>
        <p:nvSpPr>
          <p:cNvPr id="21" name="Rectangle 20">
            <a:extLst>
              <a:ext uri="{FF2B5EF4-FFF2-40B4-BE49-F238E27FC236}">
                <a16:creationId xmlns:a16="http://schemas.microsoft.com/office/drawing/2014/main" id="{C46CF360-E49A-C8D2-8421-25FE9C99D120}"/>
              </a:ext>
            </a:extLst>
          </p:cNvPr>
          <p:cNvSpPr/>
          <p:nvPr/>
        </p:nvSpPr>
        <p:spPr>
          <a:xfrm>
            <a:off x="1641159" y="4000189"/>
            <a:ext cx="5057302" cy="9226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Pick a fairy tale. How was the main character rewarded for their goodness?</a:t>
            </a:r>
          </a:p>
          <a:p>
            <a:endParaRPr lang="en-GB" sz="1400" dirty="0">
              <a:solidFill>
                <a:schemeClr val="tx1"/>
              </a:solidFill>
            </a:endParaRPr>
          </a:p>
        </p:txBody>
      </p:sp>
      <p:sp>
        <p:nvSpPr>
          <p:cNvPr id="22" name="Rectangle 21">
            <a:extLst>
              <a:ext uri="{FF2B5EF4-FFF2-40B4-BE49-F238E27FC236}">
                <a16:creationId xmlns:a16="http://schemas.microsoft.com/office/drawing/2014/main" id="{43AB2F73-BAA5-FC49-5186-9CB6266D1662}"/>
              </a:ext>
            </a:extLst>
          </p:cNvPr>
          <p:cNvSpPr/>
          <p:nvPr/>
        </p:nvSpPr>
        <p:spPr>
          <a:xfrm>
            <a:off x="1641158" y="8966199"/>
            <a:ext cx="5057303" cy="78765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If we were looking for a new teacher at our school and William Shakespeare applied for this job, should we give him the job? </a:t>
            </a:r>
          </a:p>
          <a:p>
            <a:endParaRPr lang="en-GB" sz="1400" dirty="0">
              <a:solidFill>
                <a:schemeClr val="tx1"/>
              </a:solidFill>
            </a:endParaRPr>
          </a:p>
        </p:txBody>
      </p:sp>
      <p:sp>
        <p:nvSpPr>
          <p:cNvPr id="24" name="Rectangle 23">
            <a:extLst>
              <a:ext uri="{FF2B5EF4-FFF2-40B4-BE49-F238E27FC236}">
                <a16:creationId xmlns:a16="http://schemas.microsoft.com/office/drawing/2014/main" id="{BED5B0CC-415D-ADB3-803A-D28E4E5792C3}"/>
              </a:ext>
            </a:extLst>
          </p:cNvPr>
          <p:cNvSpPr/>
          <p:nvPr/>
        </p:nvSpPr>
        <p:spPr>
          <a:xfrm>
            <a:off x="1650091" y="6059536"/>
            <a:ext cx="5039436" cy="7480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Is being rich, like Jasper, a sign of success?</a:t>
            </a:r>
          </a:p>
          <a:p>
            <a:r>
              <a:rPr lang="en-GB" sz="1400" dirty="0">
                <a:solidFill>
                  <a:schemeClr val="tx1"/>
                </a:solidFill>
              </a:rPr>
              <a:t>Is aspiring to have lots of money the best goal?</a:t>
            </a:r>
          </a:p>
        </p:txBody>
      </p:sp>
    </p:spTree>
    <p:extLst>
      <p:ext uri="{BB962C8B-B14F-4D97-AF65-F5344CB8AC3E}">
        <p14:creationId xmlns:p14="http://schemas.microsoft.com/office/powerpoint/2010/main" val="38987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104220" y="5078646"/>
            <a:ext cx="162120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6</a:t>
            </a:r>
          </a:p>
        </p:txBody>
      </p:sp>
      <p:sp>
        <p:nvSpPr>
          <p:cNvPr id="2" name="Rectangle 1">
            <a:extLst>
              <a:ext uri="{FF2B5EF4-FFF2-40B4-BE49-F238E27FC236}">
                <a16:creationId xmlns:a16="http://schemas.microsoft.com/office/drawing/2014/main" id="{15EAAA5A-05E4-F875-95FA-C9ADCC7C9511}"/>
              </a:ext>
            </a:extLst>
          </p:cNvPr>
          <p:cNvSpPr/>
          <p:nvPr/>
        </p:nvSpPr>
        <p:spPr>
          <a:xfrm>
            <a:off x="104220" y="1257238"/>
            <a:ext cx="1682388"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5</a:t>
            </a:r>
          </a:p>
        </p:txBody>
      </p:sp>
      <p:pic>
        <p:nvPicPr>
          <p:cNvPr id="2050" name="Picture 2" descr="Game Changers: A Biography of J. K. Rowling (TIME FOR KIDS(R) Nonfiction  Readers): Amazon.co.uk: Herweck Rice, Dona: 9781493839315: Books">
            <a:extLst>
              <a:ext uri="{FF2B5EF4-FFF2-40B4-BE49-F238E27FC236}">
                <a16:creationId xmlns:a16="http://schemas.microsoft.com/office/drawing/2014/main" id="{D2B4BCEA-4773-CCF1-E659-6CC7F06768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67" y="5792525"/>
            <a:ext cx="1621200" cy="22240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nder: R. J. Palacio : Palacio, R J, Palacio, R J: Amazon.co.uk: Books">
            <a:extLst>
              <a:ext uri="{FF2B5EF4-FFF2-40B4-BE49-F238E27FC236}">
                <a16:creationId xmlns:a16="http://schemas.microsoft.com/office/drawing/2014/main" id="{8087DD0F-2732-2951-D4EB-1CBE0D4873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408" y="2014063"/>
            <a:ext cx="1584995" cy="2432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B0130F-7EAE-10D6-68A1-FB38F878D2B7}"/>
              </a:ext>
            </a:extLst>
          </p:cNvPr>
          <p:cNvSpPr txBox="1"/>
          <p:nvPr/>
        </p:nvSpPr>
        <p:spPr>
          <a:xfrm>
            <a:off x="1953800" y="1240149"/>
            <a:ext cx="4695546" cy="1754326"/>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skills and attributes that are useful in many roles;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how I learn best;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identify potential barriers to success;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identify opportunities that might be available to me in the future;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identify and challenge stereotypes;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goals they could set to work towards their ambitions;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the different roles within a team; </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 I discuss challenges many people face and how some people overcome these.</a:t>
            </a:r>
            <a:endParaRPr lang="en-GB" sz="1200" dirty="0"/>
          </a:p>
        </p:txBody>
      </p:sp>
      <p:sp>
        <p:nvSpPr>
          <p:cNvPr id="14" name="TextBox 13">
            <a:extLst>
              <a:ext uri="{FF2B5EF4-FFF2-40B4-BE49-F238E27FC236}">
                <a16:creationId xmlns:a16="http://schemas.microsoft.com/office/drawing/2014/main" id="{478DDB15-4DED-6A41-1232-8FF96D80ADB8}"/>
              </a:ext>
            </a:extLst>
          </p:cNvPr>
          <p:cNvSpPr txBox="1"/>
          <p:nvPr/>
        </p:nvSpPr>
        <p:spPr>
          <a:xfrm>
            <a:off x="1925301" y="5078646"/>
            <a:ext cx="4692683" cy="3046988"/>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talk about how inspirational people from history have shaped our future (entrepreneurs).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what is meant by innovation and enterprise;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consider ways to develop their innovation and enterprise skills;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how to use the knowledge of my learning style to further my learning;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the impact a growth mindset can have on achieving my goals;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that our goals can change and explain why this might happen;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appreciate the importance of seizing opportunities;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the impact of stereotypes and why they need to be challenged;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apply core skills when working within a team; </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I identify limitations to achieving goals and discuss how challenges can be overcome.</a:t>
            </a:r>
            <a:endParaRPr lang="en-GB" sz="1200" dirty="0"/>
          </a:p>
        </p:txBody>
      </p:sp>
      <p:sp>
        <p:nvSpPr>
          <p:cNvPr id="18" name="Rectangle 17">
            <a:extLst>
              <a:ext uri="{FF2B5EF4-FFF2-40B4-BE49-F238E27FC236}">
                <a16:creationId xmlns:a16="http://schemas.microsoft.com/office/drawing/2014/main" id="{4431BB7A-EB35-CC10-74AA-2150FB37A356}"/>
              </a:ext>
            </a:extLst>
          </p:cNvPr>
          <p:cNvSpPr/>
          <p:nvPr/>
        </p:nvSpPr>
        <p:spPr>
          <a:xfrm>
            <a:off x="165072" y="4458031"/>
            <a:ext cx="1584995" cy="284781"/>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(Other perspectives)</a:t>
            </a:r>
          </a:p>
        </p:txBody>
      </p:sp>
      <p:sp>
        <p:nvSpPr>
          <p:cNvPr id="19" name="Rectangle 18">
            <a:extLst>
              <a:ext uri="{FF2B5EF4-FFF2-40B4-BE49-F238E27FC236}">
                <a16:creationId xmlns:a16="http://schemas.microsoft.com/office/drawing/2014/main" id="{C1E29EB8-DA3E-E738-5593-84D5CBDCBF4A}"/>
              </a:ext>
            </a:extLst>
          </p:cNvPr>
          <p:cNvSpPr/>
          <p:nvPr/>
        </p:nvSpPr>
        <p:spPr>
          <a:xfrm>
            <a:off x="1953800" y="3193450"/>
            <a:ext cx="4635686" cy="15212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“You can’t blend in when you’re born to stand out.”</a:t>
            </a:r>
          </a:p>
          <a:p>
            <a:r>
              <a:rPr lang="en-GB" sz="1400" dirty="0">
                <a:solidFill>
                  <a:schemeClr val="tx1"/>
                </a:solidFill>
              </a:rPr>
              <a:t>Looking beyond Auggie’s facial deformity, how does he stand out? Where does he succeed? What are his strengths?</a:t>
            </a:r>
          </a:p>
          <a:p>
            <a:r>
              <a:rPr lang="en-GB" sz="1400" dirty="0">
                <a:solidFill>
                  <a:schemeClr val="tx1"/>
                </a:solidFill>
              </a:rPr>
              <a:t>Why do you think the author Palacio chose Auggie’s mask to be an astronaut helmet?</a:t>
            </a:r>
          </a:p>
        </p:txBody>
      </p:sp>
      <p:sp>
        <p:nvSpPr>
          <p:cNvPr id="21" name="Rectangle 20">
            <a:extLst>
              <a:ext uri="{FF2B5EF4-FFF2-40B4-BE49-F238E27FC236}">
                <a16:creationId xmlns:a16="http://schemas.microsoft.com/office/drawing/2014/main" id="{2898F719-E9A3-E1D2-7E58-0A38CDD07F2F}"/>
              </a:ext>
            </a:extLst>
          </p:cNvPr>
          <p:cNvSpPr/>
          <p:nvPr/>
        </p:nvSpPr>
        <p:spPr>
          <a:xfrm>
            <a:off x="141567" y="8086682"/>
            <a:ext cx="6460619" cy="11241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In this biography, J.K Rowling is called a phenomenal, “Rowling is a writer whose work has impacted the world far beyond the content of her books”. What does this quote mean to you? What does it take to be a role model? </a:t>
            </a:r>
          </a:p>
        </p:txBody>
      </p:sp>
    </p:spTree>
    <p:extLst>
      <p:ext uri="{BB962C8B-B14F-4D97-AF65-F5344CB8AC3E}">
        <p14:creationId xmlns:p14="http://schemas.microsoft.com/office/powerpoint/2010/main" val="2031394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3E026331-6E35-437F-A40A-11D211C84F2C}"/>
</file>

<file path=customXml/itemProps3.xml><?xml version="1.0" encoding="utf-8"?>
<ds:datastoreItem xmlns:ds="http://schemas.openxmlformats.org/officeDocument/2006/customXml" ds:itemID="{81429D3F-B6D0-4703-9689-0CE15CEF2049}">
  <ds:schemaRefs>
    <ds:schemaRef ds:uri="648e69cc-640f-431f-b062-262d95adac52"/>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061ec3ad-226f-4eb4-9e91-45b4f692dd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1215</Words>
  <Application>Microsoft Office PowerPoint</Application>
  <PresentationFormat>A4 Paper (210x297 mm)</PresentationFormat>
  <Paragraphs>95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85</cp:revision>
  <cp:lastPrinted>2023-02-10T16:22:27Z</cp:lastPrinted>
  <dcterms:created xsi:type="dcterms:W3CDTF">2020-04-17T10:06:09Z</dcterms:created>
  <dcterms:modified xsi:type="dcterms:W3CDTF">2023-03-01T15:10:44Z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