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EAE1"/>
    <a:srgbClr val="02765C"/>
    <a:srgbClr val="097C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0" d="100"/>
          <a:sy n="110" d="100"/>
        </p:scale>
        <p:origin x="1474" y="-5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217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857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41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9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52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685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03/11/2022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02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03/11/2022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557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03/11/2022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798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75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968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80649-6BD6-4310-AA3E-4212AE5D4952}" type="datetimeFigureOut">
              <a:rPr lang="en-GB" smtClean="0"/>
              <a:pPr/>
              <a:t>03/11/2022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043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jpeg"/><Relationship Id="rId3" Type="http://schemas.openxmlformats.org/officeDocument/2006/relationships/hyperlink" Target="https://www.google.co.uk/url?sa=i&amp;rct=j&amp;q=&amp;esrc=s&amp;source=images&amp;cd=&amp;ved=2ahUKEwjUuNnPjJnjAhUL8BQKHaObC9QQjRx6BAgBEAU&amp;url=https://clipart.wpblink.com/scripture-clipart/scripture-clipart-open-book-outline&amp;psig=AOvVaw1l0QfK26-xnzWuvYpnMs5v&amp;ust=1562255261650572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jpeg"/><Relationship Id="rId2" Type="http://schemas.openxmlformats.org/officeDocument/2006/relationships/image" Target="../media/image1.pn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microsoft.com/office/2007/relationships/hdphoto" Target="../media/hdphoto1.wdp"/><Relationship Id="rId15" Type="http://schemas.openxmlformats.org/officeDocument/2006/relationships/image" Target="../media/image12.jpe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45">
            <a:extLst>
              <a:ext uri="{FF2B5EF4-FFF2-40B4-BE49-F238E27FC236}">
                <a16:creationId xmlns:a16="http://schemas.microsoft.com/office/drawing/2014/main" id="{F7D55099-303D-46C6-90ED-720064FAC6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150"/>
            <a:ext cx="6858000" cy="951186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78BAA288-EF5E-4ADE-8163-A1EF3C7ED9A8}"/>
              </a:ext>
            </a:extLst>
          </p:cNvPr>
          <p:cNvSpPr txBox="1"/>
          <p:nvPr/>
        </p:nvSpPr>
        <p:spPr>
          <a:xfrm>
            <a:off x="5972755" y="296342"/>
            <a:ext cx="8509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2765C"/>
                </a:solidFill>
                <a:latin typeface="Arial Narrow" panose="020B0606020202030204" pitchFamily="34" charset="0"/>
              </a:rPr>
              <a:t>Autumn term </a:t>
            </a:r>
          </a:p>
          <a:p>
            <a:pPr algn="ctr"/>
            <a:r>
              <a:rPr lang="en-GB" sz="1400" b="1" dirty="0">
                <a:solidFill>
                  <a:srgbClr val="02765C"/>
                </a:solidFill>
                <a:latin typeface="Arial Narrow" panose="020B0606020202030204" pitchFamily="34" charset="0"/>
              </a:rPr>
              <a:t>2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C9FF787-889A-4825-B268-643681ACA430}"/>
              </a:ext>
            </a:extLst>
          </p:cNvPr>
          <p:cNvGrpSpPr/>
          <p:nvPr/>
        </p:nvGrpSpPr>
        <p:grpSpPr>
          <a:xfrm>
            <a:off x="2740230" y="5136264"/>
            <a:ext cx="1404376" cy="1849728"/>
            <a:chOff x="-3739101" y="5996639"/>
            <a:chExt cx="1354335" cy="2013201"/>
          </a:xfrm>
        </p:grpSpPr>
        <p:pic>
          <p:nvPicPr>
            <p:cNvPr id="2049" name="Picture 19" descr="Image result for book outline">
              <a:hlinkClick r:id="rId3"/>
              <a:extLst>
                <a:ext uri="{FF2B5EF4-FFF2-40B4-BE49-F238E27FC236}">
                  <a16:creationId xmlns:a16="http://schemas.microsoft.com/office/drawing/2014/main" id="{931A04EE-5C61-4439-AAA6-980824495E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4396" b="94872" l="5946" r="95676">
                          <a14:foregroundMark x1="73514" y1="3297" x2="91351" y2="31136"/>
                          <a14:foregroundMark x1="91351" y1="31136" x2="96216" y2="55678"/>
                          <a14:foregroundMark x1="96216" y1="55678" x2="75135" y2="76190"/>
                          <a14:foregroundMark x1="75135" y1="76190" x2="30811" y2="87546"/>
                          <a14:foregroundMark x1="63784" y1="5861" x2="31892" y2="14286"/>
                          <a14:foregroundMark x1="31892" y1="14286" x2="5405" y2="32601"/>
                          <a14:foregroundMark x1="5405" y1="32601" x2="4324" y2="81319"/>
                          <a14:foregroundMark x1="4324" y1="81319" x2="36216" y2="91209"/>
                          <a14:foregroundMark x1="36216" y1="91209" x2="45405" y2="89011"/>
                          <a14:foregroundMark x1="77297" y1="4396" x2="67027" y2="5128"/>
                          <a14:foregroundMark x1="5946" y1="22344" x2="5946" y2="31136"/>
                          <a14:foregroundMark x1="8108" y1="87912" x2="8108" y2="9487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39101" y="5996639"/>
              <a:ext cx="1354335" cy="20132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5431DC0A-3179-45E8-A798-DEE2200BF233}"/>
                </a:ext>
              </a:extLst>
            </p:cNvPr>
            <p:cNvSpPr txBox="1"/>
            <p:nvPr/>
          </p:nvSpPr>
          <p:spPr>
            <a:xfrm rot="16200000">
              <a:off x="-4215070" y="7028938"/>
              <a:ext cx="1213549" cy="26161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/>
                <a:t>Key Text</a:t>
              </a: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DB3FAF0D-940B-4A74-A09F-8C433CAA6434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826096" y="7947966"/>
            <a:ext cx="582186" cy="85071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E0DC850-C8B3-4331-8845-1E6DC421D2A3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8191" y="7958135"/>
            <a:ext cx="573003" cy="84054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B880F79-2391-4A17-ADBB-504D325820C5}"/>
              </a:ext>
            </a:extLst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810885" y="7974138"/>
            <a:ext cx="582186" cy="8507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2A8BEE8-C61C-49E8-95C8-C8955DAF7583}"/>
              </a:ext>
            </a:extLst>
          </p:cNvPr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115127" y="7964453"/>
            <a:ext cx="654582" cy="85072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975B6B5-FBA7-4B14-B4CB-CDD6D8777A0A}"/>
              </a:ext>
            </a:extLst>
          </p:cNvPr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491765" y="7994009"/>
            <a:ext cx="612275" cy="84054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A486CD2-6334-4626-B130-57EE4E2BD986}"/>
              </a:ext>
            </a:extLst>
          </p:cNvPr>
          <p:cNvSpPr txBox="1"/>
          <p:nvPr/>
        </p:nvSpPr>
        <p:spPr>
          <a:xfrm>
            <a:off x="1641159" y="827525"/>
            <a:ext cx="4257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02765C"/>
                </a:solidFill>
              </a:rPr>
              <a:t>Ready		Respectful			 Safe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FFB21EF-C52C-45EA-BA06-36DEE361887D}"/>
              </a:ext>
            </a:extLst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3815008" y="3861160"/>
            <a:ext cx="101997" cy="129424"/>
          </a:xfrm>
          <a:prstGeom prst="rect">
            <a:avLst/>
          </a:prstGeom>
        </p:spPr>
      </p:pic>
      <p:sp>
        <p:nvSpPr>
          <p:cNvPr id="20" name="Speech Bubble: Oval 19">
            <a:extLst>
              <a:ext uri="{FF2B5EF4-FFF2-40B4-BE49-F238E27FC236}">
                <a16:creationId xmlns:a16="http://schemas.microsoft.com/office/drawing/2014/main" id="{96090984-1FEC-4301-9772-A1FF6769717F}"/>
              </a:ext>
            </a:extLst>
          </p:cNvPr>
          <p:cNvSpPr/>
          <p:nvPr/>
        </p:nvSpPr>
        <p:spPr>
          <a:xfrm>
            <a:off x="133421" y="7086502"/>
            <a:ext cx="2072752" cy="802592"/>
          </a:xfrm>
          <a:prstGeom prst="wedgeEllipseCallout">
            <a:avLst>
              <a:gd name="adj1" fmla="val 43015"/>
              <a:gd name="adj2" fmla="val -6833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Why doesn’t his family believe him?</a:t>
            </a:r>
            <a:endParaRPr lang="en-GB" sz="1200" dirty="0">
              <a:solidFill>
                <a:schemeClr val="tx1"/>
              </a:solidFill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BD7EDD2-CE87-4F48-872E-9ED3B1818C49}"/>
              </a:ext>
            </a:extLst>
          </p:cNvPr>
          <p:cNvGrpSpPr/>
          <p:nvPr/>
        </p:nvGrpSpPr>
        <p:grpSpPr>
          <a:xfrm>
            <a:off x="2400941" y="1212589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id="{E1CC066B-9B97-475D-BDA4-7A536F181A27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4" name="Hexagon 4">
              <a:extLst>
                <a:ext uri="{FF2B5EF4-FFF2-40B4-BE49-F238E27FC236}">
                  <a16:creationId xmlns:a16="http://schemas.microsoft.com/office/drawing/2014/main" id="{437A68EA-833E-44E8-84C5-50E59C0DA037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Art: </a:t>
              </a:r>
              <a:r>
                <a:rPr lang="en-GB" sz="11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Texture- weaving</a:t>
              </a:r>
              <a:endParaRPr lang="en-GB" sz="12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63" name="Arrow: Pentagon 62">
            <a:extLst>
              <a:ext uri="{FF2B5EF4-FFF2-40B4-BE49-F238E27FC236}">
                <a16:creationId xmlns:a16="http://schemas.microsoft.com/office/drawing/2014/main" id="{B55BE5EC-D359-4936-8D72-F2A7735D7D2D}"/>
              </a:ext>
            </a:extLst>
          </p:cNvPr>
          <p:cNvSpPr/>
          <p:nvPr/>
        </p:nvSpPr>
        <p:spPr>
          <a:xfrm>
            <a:off x="134465" y="3070612"/>
            <a:ext cx="3160277" cy="951186"/>
          </a:xfrm>
          <a:prstGeom prst="homePlate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omic Sans MS" panose="030F0702030302020204" pitchFamily="66" charset="0"/>
              </a:rPr>
              <a:t>English</a:t>
            </a:r>
          </a:p>
          <a:p>
            <a:pPr marL="171450" indent="-171450" algn="ctr">
              <a:buFontTx/>
              <a:buChar char="-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Identify and discuss speech punctuation</a:t>
            </a:r>
          </a:p>
          <a:p>
            <a:pPr marL="171450" indent="-171450" algn="ctr">
              <a:buFontTx/>
              <a:buChar char="-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Identify parts of an expanded noun phrase</a:t>
            </a:r>
          </a:p>
        </p:txBody>
      </p:sp>
      <p:sp>
        <p:nvSpPr>
          <p:cNvPr id="64" name="Arrow: Chevron 63">
            <a:extLst>
              <a:ext uri="{FF2B5EF4-FFF2-40B4-BE49-F238E27FC236}">
                <a16:creationId xmlns:a16="http://schemas.microsoft.com/office/drawing/2014/main" id="{3FF644BC-2E01-422D-9DE8-275AF9820796}"/>
              </a:ext>
            </a:extLst>
          </p:cNvPr>
          <p:cNvSpPr/>
          <p:nvPr/>
        </p:nvSpPr>
        <p:spPr>
          <a:xfrm>
            <a:off x="2950662" y="3070612"/>
            <a:ext cx="3828653" cy="951186"/>
          </a:xfrm>
          <a:prstGeom prst="chevron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u="sng" dirty="0">
                <a:solidFill>
                  <a:schemeClr val="tx1"/>
                </a:solidFill>
                <a:latin typeface="Comic Sans MS" panose="030F0702030302020204" pitchFamily="66" charset="0"/>
              </a:rPr>
              <a:t>How you can help at home:</a:t>
            </a:r>
          </a:p>
          <a:p>
            <a:pPr marL="171450" indent="-171450" algn="ctr">
              <a:buFontTx/>
              <a:buChar char="-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Identify speech in their reading book </a:t>
            </a:r>
          </a:p>
          <a:p>
            <a:pPr marL="171450" indent="-171450" algn="ctr">
              <a:buFontTx/>
              <a:buChar char="-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Identify adjectives and prepositional phrases (where something is) in their reading book</a:t>
            </a:r>
          </a:p>
        </p:txBody>
      </p:sp>
      <p:sp>
        <p:nvSpPr>
          <p:cNvPr id="65" name="Speech Bubble: Oval 64">
            <a:extLst>
              <a:ext uri="{FF2B5EF4-FFF2-40B4-BE49-F238E27FC236}">
                <a16:creationId xmlns:a16="http://schemas.microsoft.com/office/drawing/2014/main" id="{43CEE0A8-86D4-461B-8946-C1C0AC092E3B}"/>
              </a:ext>
            </a:extLst>
          </p:cNvPr>
          <p:cNvSpPr/>
          <p:nvPr/>
        </p:nvSpPr>
        <p:spPr>
          <a:xfrm>
            <a:off x="2295525" y="7005364"/>
            <a:ext cx="2397580" cy="905861"/>
          </a:xfrm>
          <a:prstGeom prst="wedgeEllipseCallout">
            <a:avLst>
              <a:gd name="adj1" fmla="val 5202"/>
              <a:gd name="adj2" fmla="val -7195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How is </a:t>
            </a:r>
            <a:r>
              <a:rPr lang="en-US" sz="1200" dirty="0" err="1">
                <a:solidFill>
                  <a:schemeClr val="tx1"/>
                </a:solidFill>
              </a:rPr>
              <a:t>Varjak</a:t>
            </a:r>
            <a:r>
              <a:rPr lang="en-US" sz="1200" dirty="0">
                <a:solidFill>
                  <a:schemeClr val="tx1"/>
                </a:solidFill>
              </a:rPr>
              <a:t> Paw different from his family members?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66" name="Speech Bubble: Oval 65">
            <a:extLst>
              <a:ext uri="{FF2B5EF4-FFF2-40B4-BE49-F238E27FC236}">
                <a16:creationId xmlns:a16="http://schemas.microsoft.com/office/drawing/2014/main" id="{6E9C8347-1E7B-4B0C-96EF-B4312D143E98}"/>
              </a:ext>
            </a:extLst>
          </p:cNvPr>
          <p:cNvSpPr/>
          <p:nvPr/>
        </p:nvSpPr>
        <p:spPr>
          <a:xfrm>
            <a:off x="4706563" y="7092146"/>
            <a:ext cx="2072752" cy="802592"/>
          </a:xfrm>
          <a:prstGeom prst="wedgeEllipseCallout">
            <a:avLst>
              <a:gd name="adj1" fmla="val -38213"/>
              <a:gd name="adj2" fmla="val -7918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What happened to Elder Paw?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67" name="Arrow: Pentagon 66">
            <a:extLst>
              <a:ext uri="{FF2B5EF4-FFF2-40B4-BE49-F238E27FC236}">
                <a16:creationId xmlns:a16="http://schemas.microsoft.com/office/drawing/2014/main" id="{A2764325-5DF2-4FF4-9A15-DD704326121A}"/>
              </a:ext>
            </a:extLst>
          </p:cNvPr>
          <p:cNvSpPr/>
          <p:nvPr/>
        </p:nvSpPr>
        <p:spPr>
          <a:xfrm>
            <a:off x="118908" y="4137530"/>
            <a:ext cx="3160277" cy="951186"/>
          </a:xfrm>
          <a:prstGeom prst="homePlate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omic Sans MS" panose="030F0702030302020204" pitchFamily="66" charset="0"/>
              </a:rPr>
              <a:t>Maths</a:t>
            </a:r>
          </a:p>
          <a:p>
            <a:pPr marL="171450" indent="-171450" algn="ctr">
              <a:buFontTx/>
              <a:buChar char="-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Multiplication</a:t>
            </a:r>
          </a:p>
          <a:p>
            <a:pPr marL="171450" indent="-171450" algn="ctr">
              <a:buFontTx/>
              <a:buChar char="-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Division</a:t>
            </a:r>
          </a:p>
        </p:txBody>
      </p:sp>
      <p:sp>
        <p:nvSpPr>
          <p:cNvPr id="68" name="Arrow: Chevron 67">
            <a:extLst>
              <a:ext uri="{FF2B5EF4-FFF2-40B4-BE49-F238E27FC236}">
                <a16:creationId xmlns:a16="http://schemas.microsoft.com/office/drawing/2014/main" id="{6219F200-5F02-47BB-986F-FA9C51F34D6C}"/>
              </a:ext>
            </a:extLst>
          </p:cNvPr>
          <p:cNvSpPr/>
          <p:nvPr/>
        </p:nvSpPr>
        <p:spPr>
          <a:xfrm>
            <a:off x="2935105" y="4137530"/>
            <a:ext cx="3828653" cy="951186"/>
          </a:xfrm>
          <a:prstGeom prst="chevron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u="sng" dirty="0">
                <a:solidFill>
                  <a:schemeClr val="tx1"/>
                </a:solidFill>
                <a:latin typeface="Comic Sans MS" panose="030F0702030302020204" pitchFamily="66" charset="0"/>
              </a:rPr>
              <a:t>How you can help at home:</a:t>
            </a:r>
          </a:p>
          <a:p>
            <a:pPr marL="171450" indent="-171450" algn="ctr">
              <a:buFontTx/>
              <a:buChar char="-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Create fact families for a number sentence</a:t>
            </a:r>
          </a:p>
          <a:p>
            <a:pPr algn="ctr"/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 e.g. 4x6=24, 6x4=24, 24÷4=6, 24÷6=4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108F541-0971-4627-9717-6D48E9EA16A9}"/>
              </a:ext>
            </a:extLst>
          </p:cNvPr>
          <p:cNvGrpSpPr/>
          <p:nvPr/>
        </p:nvGrpSpPr>
        <p:grpSpPr>
          <a:xfrm>
            <a:off x="3428725" y="1767376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70" name="Hexagon 69">
              <a:extLst>
                <a:ext uri="{FF2B5EF4-FFF2-40B4-BE49-F238E27FC236}">
                  <a16:creationId xmlns:a16="http://schemas.microsoft.com/office/drawing/2014/main" id="{F2EF600B-0BC6-4EFC-8513-542CE4017BB5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1" name="Hexagon 4">
              <a:extLst>
                <a:ext uri="{FF2B5EF4-FFF2-40B4-BE49-F238E27FC236}">
                  <a16:creationId xmlns:a16="http://schemas.microsoft.com/office/drawing/2014/main" id="{BDEF33B4-8E13-4431-BBAB-9C659DC28A4E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French: </a:t>
              </a:r>
              <a:r>
                <a:rPr lang="en-GB" sz="11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Petit Chaperon Rouge (Little Red Riding Hood)</a:t>
              </a:r>
              <a:endParaRPr lang="en-GB" sz="12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B4859004-4F3E-4F64-9D12-B3CA42B4A529}"/>
              </a:ext>
            </a:extLst>
          </p:cNvPr>
          <p:cNvGrpSpPr/>
          <p:nvPr/>
        </p:nvGrpSpPr>
        <p:grpSpPr>
          <a:xfrm>
            <a:off x="4479801" y="1213994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86" name="Hexagon 85">
              <a:extLst>
                <a:ext uri="{FF2B5EF4-FFF2-40B4-BE49-F238E27FC236}">
                  <a16:creationId xmlns:a16="http://schemas.microsoft.com/office/drawing/2014/main" id="{3AE3AEF8-DDEE-4DBF-88BE-5E653CEC9EA4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7" name="Hexagon 4">
              <a:extLst>
                <a:ext uri="{FF2B5EF4-FFF2-40B4-BE49-F238E27FC236}">
                  <a16:creationId xmlns:a16="http://schemas.microsoft.com/office/drawing/2014/main" id="{3D60EF6A-2E18-4802-879F-4D17FC102D1C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RE: </a:t>
              </a:r>
              <a:r>
                <a:rPr lang="en-GB" sz="10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Christianity- What is the most significant part of the nativity story for Christians today?</a:t>
              </a:r>
              <a:endParaRPr lang="en-GB" sz="12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1941D68B-9996-4EF9-9839-F564DB32018E}"/>
              </a:ext>
            </a:extLst>
          </p:cNvPr>
          <p:cNvGrpSpPr/>
          <p:nvPr/>
        </p:nvGrpSpPr>
        <p:grpSpPr>
          <a:xfrm>
            <a:off x="5514935" y="1765984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89" name="Hexagon 88">
              <a:extLst>
                <a:ext uri="{FF2B5EF4-FFF2-40B4-BE49-F238E27FC236}">
                  <a16:creationId xmlns:a16="http://schemas.microsoft.com/office/drawing/2014/main" id="{F4AFF1B0-A5C7-462D-95DF-0A64FBE40488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0" name="Hexagon 4">
              <a:extLst>
                <a:ext uri="{FF2B5EF4-FFF2-40B4-BE49-F238E27FC236}">
                  <a16:creationId xmlns:a16="http://schemas.microsoft.com/office/drawing/2014/main" id="{F59A6070-2A27-4F94-911C-9B3D078D4633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PE: </a:t>
              </a:r>
            </a:p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1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A rotation of </a:t>
              </a:r>
              <a:r>
                <a:rPr lang="en-GB" sz="11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basketball, gymnastics and cross-country</a:t>
              </a:r>
              <a:endParaRPr lang="en-GB" sz="11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EB0C2030-117E-4224-AB8A-406CE2A13416}"/>
              </a:ext>
            </a:extLst>
          </p:cNvPr>
          <p:cNvGrpSpPr/>
          <p:nvPr/>
        </p:nvGrpSpPr>
        <p:grpSpPr>
          <a:xfrm>
            <a:off x="1349865" y="1765985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92" name="Hexagon 91">
              <a:extLst>
                <a:ext uri="{FF2B5EF4-FFF2-40B4-BE49-F238E27FC236}">
                  <a16:creationId xmlns:a16="http://schemas.microsoft.com/office/drawing/2014/main" id="{CDB02C44-1D4A-40FC-BB59-65DB9ACC9F40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3" name="Hexagon 4">
              <a:extLst>
                <a:ext uri="{FF2B5EF4-FFF2-40B4-BE49-F238E27FC236}">
                  <a16:creationId xmlns:a16="http://schemas.microsoft.com/office/drawing/2014/main" id="{F1578C33-E67C-4701-A233-2667EFF064DB}"/>
                </a:ext>
              </a:extLst>
            </p:cNvPr>
            <p:cNvSpPr txBox="1"/>
            <p:nvPr/>
          </p:nvSpPr>
          <p:spPr>
            <a:xfrm>
              <a:off x="1678719" y="2254752"/>
              <a:ext cx="1176881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DT</a:t>
              </a: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:</a:t>
              </a:r>
            </a:p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1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Design and create a waterproof shelter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83AF3CC5-E4D7-4B12-B154-8756CB979EAE}"/>
              </a:ext>
            </a:extLst>
          </p:cNvPr>
          <p:cNvGrpSpPr/>
          <p:nvPr/>
        </p:nvGrpSpPr>
        <p:grpSpPr>
          <a:xfrm>
            <a:off x="306760" y="1212590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95" name="Hexagon 94">
              <a:extLst>
                <a:ext uri="{FF2B5EF4-FFF2-40B4-BE49-F238E27FC236}">
                  <a16:creationId xmlns:a16="http://schemas.microsoft.com/office/drawing/2014/main" id="{6709F04C-52F2-4EF4-889E-F82CBF86ABF6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6" name="Hexagon 4">
              <a:extLst>
                <a:ext uri="{FF2B5EF4-FFF2-40B4-BE49-F238E27FC236}">
                  <a16:creationId xmlns:a16="http://schemas.microsoft.com/office/drawing/2014/main" id="{F837BAD9-369B-4364-A678-94A6ADDEF431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Science: </a:t>
              </a:r>
              <a:r>
                <a:rPr lang="en-GB" sz="11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Properties of materials</a:t>
              </a:r>
              <a:endParaRPr lang="en-GB" sz="12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F578A029-71DB-40C3-BEB7-3DF0F26CE642}"/>
              </a:ext>
            </a:extLst>
          </p:cNvPr>
          <p:cNvSpPr txBox="1"/>
          <p:nvPr/>
        </p:nvSpPr>
        <p:spPr>
          <a:xfrm>
            <a:off x="2441440" y="195129"/>
            <a:ext cx="22738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b="1">
                <a:solidFill>
                  <a:srgbClr val="02765C"/>
                </a:solidFill>
                <a:latin typeface="Arial Narrow" panose="020B0606020202030204" pitchFamily="34" charset="0"/>
              </a:rPr>
              <a:t>Year 4</a:t>
            </a:r>
            <a:endParaRPr lang="en-GB" sz="1600" b="1" dirty="0">
              <a:solidFill>
                <a:srgbClr val="02765C"/>
              </a:solidFill>
              <a:latin typeface="Arial Narrow" panose="020B060602020203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7DD7EB5C-8A2C-41EF-A3A9-15A4712C014C}"/>
              </a:ext>
            </a:extLst>
          </p:cNvPr>
          <p:cNvSpPr/>
          <p:nvPr/>
        </p:nvSpPr>
        <p:spPr>
          <a:xfrm>
            <a:off x="-58013" y="8834554"/>
            <a:ext cx="3431073" cy="951186"/>
          </a:xfrm>
          <a:prstGeom prst="rect">
            <a:avLst/>
          </a:prstGeom>
          <a:solidFill>
            <a:srgbClr val="CFEA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u="sng" dirty="0">
                <a:solidFill>
                  <a:schemeClr val="tx1"/>
                </a:solidFill>
              </a:rPr>
              <a:t>Other information:</a:t>
            </a:r>
          </a:p>
          <a:p>
            <a:r>
              <a:rPr lang="en-GB" sz="1200" dirty="0">
                <a:solidFill>
                  <a:schemeClr val="tx1"/>
                </a:solidFill>
              </a:rPr>
              <a:t>PE days: Wednesday and Friday</a:t>
            </a:r>
          </a:p>
          <a:p>
            <a:r>
              <a:rPr lang="en-GB" sz="1200" dirty="0">
                <a:solidFill>
                  <a:schemeClr val="tx1"/>
                </a:solidFill>
              </a:rPr>
              <a:t>W/b 7</a:t>
            </a:r>
            <a:r>
              <a:rPr lang="en-GB" sz="1200" baseline="30000" dirty="0">
                <a:solidFill>
                  <a:schemeClr val="tx1"/>
                </a:solidFill>
              </a:rPr>
              <a:t>th</a:t>
            </a:r>
            <a:r>
              <a:rPr lang="en-GB" sz="1200" dirty="0">
                <a:solidFill>
                  <a:schemeClr val="tx1"/>
                </a:solidFill>
              </a:rPr>
              <a:t> November: Parent’s evenings</a:t>
            </a:r>
          </a:p>
          <a:p>
            <a:r>
              <a:rPr lang="en-GB" sz="1200" dirty="0">
                <a:solidFill>
                  <a:schemeClr val="tx1"/>
                </a:solidFill>
              </a:rPr>
              <a:t>Thursday 17</a:t>
            </a:r>
            <a:r>
              <a:rPr lang="en-GB" sz="1200" baseline="30000" dirty="0">
                <a:solidFill>
                  <a:schemeClr val="tx1"/>
                </a:solidFill>
              </a:rPr>
              <a:t>th</a:t>
            </a:r>
            <a:r>
              <a:rPr lang="en-GB" sz="1200" dirty="0">
                <a:solidFill>
                  <a:schemeClr val="tx1"/>
                </a:solidFill>
              </a:rPr>
              <a:t> November: Year 4/5/6 Disco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7F71397-D678-46B2-9581-2CB7F7637EAA}"/>
              </a:ext>
            </a:extLst>
          </p:cNvPr>
          <p:cNvSpPr/>
          <p:nvPr/>
        </p:nvSpPr>
        <p:spPr>
          <a:xfrm>
            <a:off x="3469113" y="8831084"/>
            <a:ext cx="3388888" cy="951186"/>
          </a:xfrm>
          <a:prstGeom prst="rect">
            <a:avLst/>
          </a:prstGeom>
          <a:solidFill>
            <a:srgbClr val="CFEA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u="sng" dirty="0">
                <a:solidFill>
                  <a:schemeClr val="tx1"/>
                </a:solidFill>
              </a:rPr>
              <a:t>Homework:</a:t>
            </a:r>
          </a:p>
          <a:p>
            <a:r>
              <a:rPr lang="en-GB" sz="1200" dirty="0">
                <a:solidFill>
                  <a:schemeClr val="tx1"/>
                </a:solidFill>
              </a:rPr>
              <a:t>Handwriting and spellings</a:t>
            </a:r>
          </a:p>
          <a:p>
            <a:r>
              <a:rPr lang="en-GB" sz="1200" dirty="0">
                <a:solidFill>
                  <a:schemeClr val="tx1"/>
                </a:solidFill>
              </a:rPr>
              <a:t>Written task</a:t>
            </a:r>
          </a:p>
          <a:p>
            <a:r>
              <a:rPr lang="en-GB" sz="1200" dirty="0">
                <a:solidFill>
                  <a:schemeClr val="tx1"/>
                </a:solidFill>
              </a:rPr>
              <a:t>Maths Doodles (40 stars a week)</a:t>
            </a:r>
          </a:p>
          <a:p>
            <a:r>
              <a:rPr lang="en-GB" sz="1200" dirty="0">
                <a:solidFill>
                  <a:schemeClr val="tx1"/>
                </a:solidFill>
              </a:rPr>
              <a:t>Daily reading (at least 5 times a week)</a:t>
            </a:r>
          </a:p>
        </p:txBody>
      </p:sp>
      <p:pic>
        <p:nvPicPr>
          <p:cNvPr id="3" name="Picture 2" descr="The Outlaw Varjak Paw (Varjak Paw, 2) : Said, SF, McKean, Dave:  Amazon.co.uk: Books">
            <a:extLst>
              <a:ext uri="{FF2B5EF4-FFF2-40B4-BE49-F238E27FC236}">
                <a16:creationId xmlns:a16="http://schemas.microsoft.com/office/drawing/2014/main" id="{647B5499-F0D3-C0E5-9945-7C1DDE94AE88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95086" y="5393486"/>
            <a:ext cx="912495" cy="1441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8" descr="The Last Bear: Winner of the Blue Peter Award – 'A dazzling debut' THE  TIMES : Gold, Hannah, Pinfold, Levi: Amazon.co.uk: Books">
            <a:extLst>
              <a:ext uri="{FF2B5EF4-FFF2-40B4-BE49-F238E27FC236}">
                <a16:creationId xmlns:a16="http://schemas.microsoft.com/office/drawing/2014/main" id="{6D5859CA-6BF9-CF4A-DE4B-4B22EAE299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748" y="5393324"/>
            <a:ext cx="1040830" cy="1425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Race to the Frozen North by Catherine Johnson - Barrington Stoke">
            <a:extLst>
              <a:ext uri="{FF2B5EF4-FFF2-40B4-BE49-F238E27FC236}">
                <a16:creationId xmlns:a16="http://schemas.microsoft.com/office/drawing/2014/main" id="{467F0FCC-5CD7-F5C4-A312-49F2C62C08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362" y="5342613"/>
            <a:ext cx="1028890" cy="1441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ky: Amazon.co.uk: Webb, Holly: 9781788953283: Books">
            <a:extLst>
              <a:ext uri="{FF2B5EF4-FFF2-40B4-BE49-F238E27FC236}">
                <a16:creationId xmlns:a16="http://schemas.microsoft.com/office/drawing/2014/main" id="{C106950D-6008-3AE4-F7D2-040D730F36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2680" y="5342613"/>
            <a:ext cx="1028890" cy="1441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Varjak Paw (Varjak Paw, 1): Amazon.co.uk: Said, SF, McKean, Dave:  9780552572293: Books">
            <a:extLst>
              <a:ext uri="{FF2B5EF4-FFF2-40B4-BE49-F238E27FC236}">
                <a16:creationId xmlns:a16="http://schemas.microsoft.com/office/drawing/2014/main" id="{C37CC12D-114C-E8CD-B0D5-4774F66007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2756" y="5525669"/>
            <a:ext cx="943117" cy="1298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8583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D5F50371DD8458AFE6318E1B05CB5" ma:contentTypeVersion="12" ma:contentTypeDescription="Create a new document." ma:contentTypeScope="" ma:versionID="5c0cfbefe576ca4b1b4ce793e1924731">
  <xsd:schema xmlns:xsd="http://www.w3.org/2001/XMLSchema" xmlns:xs="http://www.w3.org/2001/XMLSchema" xmlns:p="http://schemas.microsoft.com/office/2006/metadata/properties" xmlns:ns2="648e69cc-640f-431f-b062-262d95adac52" xmlns:ns3="061ec3ad-226f-4eb4-9e91-45b4f692dd17" targetNamespace="http://schemas.microsoft.com/office/2006/metadata/properties" ma:root="true" ma:fieldsID="c718f42a66d4b6307f100f22e365e506" ns2:_="" ns3:_="">
    <xsd:import namespace="648e69cc-640f-431f-b062-262d95adac52"/>
    <xsd:import namespace="061ec3ad-226f-4eb4-9e91-45b4f692dd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e69cc-640f-431f-b062-262d95adac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ec3ad-226f-4eb4-9e91-45b4f692dd1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d4a0d11-0137-432c-b157-368d1eff7620}" ma:internalName="TaxCatchAll" ma:showField="CatchAllData" ma:web="061ec3ad-226f-4eb4-9e91-45b4f692dd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48e69cc-640f-431f-b062-262d95adac52" xsi:nil="true"/>
    <lcf76f155ced4ddcb4097134ff3c332f xmlns="648e69cc-640f-431f-b062-262d95adac52">
      <Terms xmlns="http://schemas.microsoft.com/office/infopath/2007/PartnerControls"/>
    </lcf76f155ced4ddcb4097134ff3c332f>
    <TaxCatchAll xmlns="061ec3ad-226f-4eb4-9e91-45b4f692dd17" xsi:nil="true"/>
  </documentManagement>
</p:properties>
</file>

<file path=customXml/itemProps1.xml><?xml version="1.0" encoding="utf-8"?>
<ds:datastoreItem xmlns:ds="http://schemas.openxmlformats.org/officeDocument/2006/customXml" ds:itemID="{DEE84A39-2B3F-4134-9EB6-7DDFFEAA3F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8e69cc-640f-431f-b062-262d95adac52"/>
    <ds:schemaRef ds:uri="061ec3ad-226f-4eb4-9e91-45b4f692dd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6D2728B-3AC5-4874-9DC8-97F538A1C2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429D3F-B6D0-4703-9689-0CE15CEF2049}">
  <ds:schemaRefs>
    <ds:schemaRef ds:uri="http://schemas.microsoft.com/office/2006/metadata/properties"/>
    <ds:schemaRef ds:uri="http://schemas.microsoft.com/office/infopath/2007/PartnerControls"/>
    <ds:schemaRef ds:uri="648e69cc-640f-431f-b062-262d95adac52"/>
    <ds:schemaRef ds:uri="061ec3ad-226f-4eb4-9e91-45b4f692dd1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274</TotalTime>
  <Words>212</Words>
  <Application>Microsoft Office PowerPoint</Application>
  <PresentationFormat>A4 Paper (210x297 mm)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Katie Sturgeon</cp:lastModifiedBy>
  <cp:revision>27</cp:revision>
  <dcterms:created xsi:type="dcterms:W3CDTF">2020-04-17T10:06:09Z</dcterms:created>
  <dcterms:modified xsi:type="dcterms:W3CDTF">2022-11-03T16:03:10Z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0x010100E5FD5F50371DD8458AFE6318E1B05CB5</vt:lpwstr>
  </property>
  <property fmtid="{D5CDD505-2E9C-101B-9397-08002B2CF9AE}" pid="3" name="Order">
    <vt:r8>70300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MediaServiceImageTags">
    <vt:lpwstr/>
  </property>
</Properties>
</file>