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4"/>
  </p:sldMasterIdLst>
  <p:sldIdLst>
    <p:sldId id="262" r:id="rId5"/>
    <p:sldId id="263" r:id="rId6"/>
    <p:sldId id="264" r:id="rId7"/>
  </p:sldIdLst>
  <p:sldSz cx="6858000" cy="9906000" type="A4"/>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2F2E0"/>
    <a:srgbClr val="B8EACF"/>
    <a:srgbClr val="CFEAE1"/>
    <a:srgbClr val="02765C"/>
    <a:srgbClr val="097C6A"/>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60" d="100"/>
          <a:sy n="60" d="100"/>
        </p:scale>
        <p:origin x="2558" y="38"/>
      </p:cViewPr>
      <p:guideLst/>
    </p:cSldViewPr>
  </p:slid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presProps" Target="presProps.xml"/><Relationship Id="rId3" Type="http://schemas.openxmlformats.org/officeDocument/2006/relationships/customXml" Target="../customXml/item3.xml"/><Relationship Id="rId7" Type="http://schemas.openxmlformats.org/officeDocument/2006/relationships/slide" Target="slides/slide3.xml"/><Relationship Id="rId2" Type="http://schemas.openxmlformats.org/officeDocument/2006/relationships/customXml" Target="../customXml/item2.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tableStyles" Target="tableStyles.xml"/><Relationship Id="rId5" Type="http://schemas.openxmlformats.org/officeDocument/2006/relationships/slide" Target="slides/slide1.xml"/><Relationship Id="rId10"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514350" y="1621191"/>
            <a:ext cx="5829300" cy="3448756"/>
          </a:xfrm>
        </p:spPr>
        <p:txBody>
          <a:bodyPr anchor="b"/>
          <a:lstStyle>
            <a:lvl1pPr algn="ctr">
              <a:defRPr sz="4500"/>
            </a:lvl1pPr>
          </a:lstStyle>
          <a:p>
            <a:r>
              <a:rPr lang="en-US"/>
              <a:t>Click to edit Master title style</a:t>
            </a:r>
            <a:endParaRPr lang="en-US" dirty="0"/>
          </a:p>
        </p:txBody>
      </p:sp>
      <p:sp>
        <p:nvSpPr>
          <p:cNvPr id="3" name="Subtitle 2"/>
          <p:cNvSpPr>
            <a:spLocks noGrp="1"/>
          </p:cNvSpPr>
          <p:nvPr>
            <p:ph type="subTitle" idx="1"/>
          </p:nvPr>
        </p:nvSpPr>
        <p:spPr>
          <a:xfrm>
            <a:off x="857250" y="5202944"/>
            <a:ext cx="5143500" cy="2391656"/>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D2180649-6BD6-4310-AA3E-4212AE5D4952}" type="datetimeFigureOut">
              <a:rPr lang="en-GB" smtClean="0"/>
              <a:t>01/11/2022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1FB9D902-7619-4FE9-85FD-13C2F25CAED9}" type="slidenum">
              <a:rPr lang="en-GB" smtClean="0"/>
              <a:t>‹#›</a:t>
            </a:fld>
            <a:endParaRPr lang="en-GB"/>
          </a:p>
        </p:txBody>
      </p:sp>
    </p:spTree>
    <p:extLst>
      <p:ext uri="{BB962C8B-B14F-4D97-AF65-F5344CB8AC3E}">
        <p14:creationId xmlns:p14="http://schemas.microsoft.com/office/powerpoint/2010/main" val="388141932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2180649-6BD6-4310-AA3E-4212AE5D4952}" type="datetimeFigureOut">
              <a:rPr lang="en-GB" smtClean="0"/>
              <a:t>01/11/2022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1FB9D902-7619-4FE9-85FD-13C2F25CAED9}" type="slidenum">
              <a:rPr lang="en-GB" smtClean="0"/>
              <a:t>‹#›</a:t>
            </a:fld>
            <a:endParaRPr lang="en-GB"/>
          </a:p>
        </p:txBody>
      </p:sp>
    </p:spTree>
    <p:extLst>
      <p:ext uri="{BB962C8B-B14F-4D97-AF65-F5344CB8AC3E}">
        <p14:creationId xmlns:p14="http://schemas.microsoft.com/office/powerpoint/2010/main" val="163277585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907757" y="527403"/>
            <a:ext cx="1478756" cy="8394877"/>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471488" y="527403"/>
            <a:ext cx="4350544" cy="839487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2180649-6BD6-4310-AA3E-4212AE5D4952}" type="datetimeFigureOut">
              <a:rPr lang="en-GB" smtClean="0"/>
              <a:t>01/11/2022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1FB9D902-7619-4FE9-85FD-13C2F25CAED9}" type="slidenum">
              <a:rPr lang="en-GB" smtClean="0"/>
              <a:t>‹#›</a:t>
            </a:fld>
            <a:endParaRPr lang="en-GB"/>
          </a:p>
        </p:txBody>
      </p:sp>
    </p:spTree>
    <p:extLst>
      <p:ext uri="{BB962C8B-B14F-4D97-AF65-F5344CB8AC3E}">
        <p14:creationId xmlns:p14="http://schemas.microsoft.com/office/powerpoint/2010/main" val="199097941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2180649-6BD6-4310-AA3E-4212AE5D4952}" type="datetimeFigureOut">
              <a:rPr lang="en-GB" smtClean="0"/>
              <a:t>01/11/2022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1FB9D902-7619-4FE9-85FD-13C2F25CAED9}" type="slidenum">
              <a:rPr lang="en-GB" smtClean="0"/>
              <a:t>‹#›</a:t>
            </a:fld>
            <a:endParaRPr lang="en-GB"/>
          </a:p>
        </p:txBody>
      </p:sp>
    </p:spTree>
    <p:extLst>
      <p:ext uri="{BB962C8B-B14F-4D97-AF65-F5344CB8AC3E}">
        <p14:creationId xmlns:p14="http://schemas.microsoft.com/office/powerpoint/2010/main" val="161976456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467916" y="2469624"/>
            <a:ext cx="5915025" cy="4120620"/>
          </a:xfrm>
        </p:spPr>
        <p:txBody>
          <a:bodyPr anchor="b"/>
          <a:lstStyle>
            <a:lvl1pPr>
              <a:defRPr sz="4500"/>
            </a:lvl1pPr>
          </a:lstStyle>
          <a:p>
            <a:r>
              <a:rPr lang="en-US"/>
              <a:t>Click to edit Master title style</a:t>
            </a:r>
            <a:endParaRPr lang="en-US" dirty="0"/>
          </a:p>
        </p:txBody>
      </p:sp>
      <p:sp>
        <p:nvSpPr>
          <p:cNvPr id="3" name="Text Placeholder 2"/>
          <p:cNvSpPr>
            <a:spLocks noGrp="1"/>
          </p:cNvSpPr>
          <p:nvPr>
            <p:ph type="body" idx="1"/>
          </p:nvPr>
        </p:nvSpPr>
        <p:spPr>
          <a:xfrm>
            <a:off x="467916" y="6629226"/>
            <a:ext cx="5915025" cy="2166937"/>
          </a:xfrm>
        </p:spPr>
        <p:txBody>
          <a:bodyPr/>
          <a:lstStyle>
            <a:lvl1pPr marL="0" indent="0">
              <a:buNone/>
              <a:defRPr sz="1800">
                <a:solidFill>
                  <a:schemeClr val="tx1"/>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D2180649-6BD6-4310-AA3E-4212AE5D4952}" type="datetimeFigureOut">
              <a:rPr lang="en-GB" smtClean="0"/>
              <a:t>01/11/2022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1FB9D902-7619-4FE9-85FD-13C2F25CAED9}" type="slidenum">
              <a:rPr lang="en-GB" smtClean="0"/>
              <a:t>‹#›</a:t>
            </a:fld>
            <a:endParaRPr lang="en-GB"/>
          </a:p>
        </p:txBody>
      </p:sp>
    </p:spTree>
    <p:extLst>
      <p:ext uri="{BB962C8B-B14F-4D97-AF65-F5344CB8AC3E}">
        <p14:creationId xmlns:p14="http://schemas.microsoft.com/office/powerpoint/2010/main" val="371345816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471488" y="2637014"/>
            <a:ext cx="2914650" cy="628526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3471863" y="2637014"/>
            <a:ext cx="2914650" cy="628526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D2180649-6BD6-4310-AA3E-4212AE5D4952}" type="datetimeFigureOut">
              <a:rPr lang="en-GB" smtClean="0"/>
              <a:t>01/11/2022</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1FB9D902-7619-4FE9-85FD-13C2F25CAED9}" type="slidenum">
              <a:rPr lang="en-GB" smtClean="0"/>
              <a:t>‹#›</a:t>
            </a:fld>
            <a:endParaRPr lang="en-GB"/>
          </a:p>
        </p:txBody>
      </p:sp>
    </p:spTree>
    <p:extLst>
      <p:ext uri="{BB962C8B-B14F-4D97-AF65-F5344CB8AC3E}">
        <p14:creationId xmlns:p14="http://schemas.microsoft.com/office/powerpoint/2010/main" val="71942307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72381" y="527405"/>
            <a:ext cx="5915025" cy="1914702"/>
          </a:xfrm>
        </p:spPr>
        <p:txBody>
          <a:bodyPr/>
          <a:lstStyle/>
          <a:p>
            <a:r>
              <a:rPr lang="en-US"/>
              <a:t>Click to edit Master title style</a:t>
            </a:r>
            <a:endParaRPr lang="en-US" dirty="0"/>
          </a:p>
        </p:txBody>
      </p:sp>
      <p:sp>
        <p:nvSpPr>
          <p:cNvPr id="3" name="Text Placeholder 2"/>
          <p:cNvSpPr>
            <a:spLocks noGrp="1"/>
          </p:cNvSpPr>
          <p:nvPr>
            <p:ph type="body" idx="1"/>
          </p:nvPr>
        </p:nvSpPr>
        <p:spPr>
          <a:xfrm>
            <a:off x="472381" y="2428347"/>
            <a:ext cx="2901255" cy="1190095"/>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472381" y="3618442"/>
            <a:ext cx="2901255" cy="532218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3471863" y="2428347"/>
            <a:ext cx="2915543" cy="1190095"/>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3471863" y="3618442"/>
            <a:ext cx="2915543" cy="532218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D2180649-6BD6-4310-AA3E-4212AE5D4952}" type="datetimeFigureOut">
              <a:rPr lang="en-GB" smtClean="0"/>
              <a:t>01/11/2022</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1FB9D902-7619-4FE9-85FD-13C2F25CAED9}" type="slidenum">
              <a:rPr lang="en-GB" smtClean="0"/>
              <a:t>‹#›</a:t>
            </a:fld>
            <a:endParaRPr lang="en-GB"/>
          </a:p>
        </p:txBody>
      </p:sp>
    </p:spTree>
    <p:extLst>
      <p:ext uri="{BB962C8B-B14F-4D97-AF65-F5344CB8AC3E}">
        <p14:creationId xmlns:p14="http://schemas.microsoft.com/office/powerpoint/2010/main" val="189995041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D2180649-6BD6-4310-AA3E-4212AE5D4952}" type="datetimeFigureOut">
              <a:rPr lang="en-GB" smtClean="0"/>
              <a:t>01/11/2022</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1FB9D902-7619-4FE9-85FD-13C2F25CAED9}" type="slidenum">
              <a:rPr lang="en-GB" smtClean="0"/>
              <a:t>‹#›</a:t>
            </a:fld>
            <a:endParaRPr lang="en-GB"/>
          </a:p>
        </p:txBody>
      </p:sp>
    </p:spTree>
    <p:extLst>
      <p:ext uri="{BB962C8B-B14F-4D97-AF65-F5344CB8AC3E}">
        <p14:creationId xmlns:p14="http://schemas.microsoft.com/office/powerpoint/2010/main" val="259522228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2180649-6BD6-4310-AA3E-4212AE5D4952}" type="datetimeFigureOut">
              <a:rPr lang="en-GB" smtClean="0"/>
              <a:t>01/11/2022</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1FB9D902-7619-4FE9-85FD-13C2F25CAED9}" type="slidenum">
              <a:rPr lang="en-GB" smtClean="0"/>
              <a:t>‹#›</a:t>
            </a:fld>
            <a:endParaRPr lang="en-GB"/>
          </a:p>
        </p:txBody>
      </p:sp>
    </p:spTree>
    <p:extLst>
      <p:ext uri="{BB962C8B-B14F-4D97-AF65-F5344CB8AC3E}">
        <p14:creationId xmlns:p14="http://schemas.microsoft.com/office/powerpoint/2010/main" val="319160167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72381" y="660400"/>
            <a:ext cx="2211884" cy="2311400"/>
          </a:xfrm>
        </p:spPr>
        <p:txBody>
          <a:bodyPr anchor="b"/>
          <a:lstStyle>
            <a:lvl1pPr>
              <a:defRPr sz="2400"/>
            </a:lvl1pPr>
          </a:lstStyle>
          <a:p>
            <a:r>
              <a:rPr lang="en-US"/>
              <a:t>Click to edit Master title style</a:t>
            </a:r>
            <a:endParaRPr lang="en-US" dirty="0"/>
          </a:p>
        </p:txBody>
      </p:sp>
      <p:sp>
        <p:nvSpPr>
          <p:cNvPr id="3" name="Content Placeholder 2"/>
          <p:cNvSpPr>
            <a:spLocks noGrp="1"/>
          </p:cNvSpPr>
          <p:nvPr>
            <p:ph idx="1"/>
          </p:nvPr>
        </p:nvSpPr>
        <p:spPr>
          <a:xfrm>
            <a:off x="2915543" y="1426283"/>
            <a:ext cx="3471863" cy="7039681"/>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472381" y="2971800"/>
            <a:ext cx="2211884" cy="5505627"/>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fld id="{D2180649-6BD6-4310-AA3E-4212AE5D4952}" type="datetimeFigureOut">
              <a:rPr lang="en-GB" smtClean="0"/>
              <a:t>01/11/2022</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1FB9D902-7619-4FE9-85FD-13C2F25CAED9}" type="slidenum">
              <a:rPr lang="en-GB" smtClean="0"/>
              <a:t>‹#›</a:t>
            </a:fld>
            <a:endParaRPr lang="en-GB"/>
          </a:p>
        </p:txBody>
      </p:sp>
    </p:spTree>
    <p:extLst>
      <p:ext uri="{BB962C8B-B14F-4D97-AF65-F5344CB8AC3E}">
        <p14:creationId xmlns:p14="http://schemas.microsoft.com/office/powerpoint/2010/main" val="195255977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72381" y="660400"/>
            <a:ext cx="2211884" cy="2311400"/>
          </a:xfrm>
        </p:spPr>
        <p:txBody>
          <a:bodyPr anchor="b"/>
          <a:lstStyle>
            <a:lvl1pPr>
              <a:defRPr sz="2400"/>
            </a:lvl1pPr>
          </a:lstStyle>
          <a:p>
            <a:r>
              <a:rPr lang="en-US"/>
              <a:t>Click to edit Master title style</a:t>
            </a:r>
            <a:endParaRPr lang="en-US" dirty="0"/>
          </a:p>
        </p:txBody>
      </p:sp>
      <p:sp>
        <p:nvSpPr>
          <p:cNvPr id="3" name="Picture Placeholder 2"/>
          <p:cNvSpPr>
            <a:spLocks noGrp="1" noChangeAspect="1"/>
          </p:cNvSpPr>
          <p:nvPr>
            <p:ph type="pic" idx="1"/>
          </p:nvPr>
        </p:nvSpPr>
        <p:spPr>
          <a:xfrm>
            <a:off x="2915543" y="1426283"/>
            <a:ext cx="3471863" cy="7039681"/>
          </a:xfr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endParaRPr lang="en-US" dirty="0"/>
          </a:p>
        </p:txBody>
      </p:sp>
      <p:sp>
        <p:nvSpPr>
          <p:cNvPr id="4" name="Text Placeholder 3"/>
          <p:cNvSpPr>
            <a:spLocks noGrp="1"/>
          </p:cNvSpPr>
          <p:nvPr>
            <p:ph type="body" sz="half" idx="2"/>
          </p:nvPr>
        </p:nvSpPr>
        <p:spPr>
          <a:xfrm>
            <a:off x="472381" y="2971800"/>
            <a:ext cx="2211884" cy="5505627"/>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fld id="{D2180649-6BD6-4310-AA3E-4212AE5D4952}" type="datetimeFigureOut">
              <a:rPr lang="en-GB" smtClean="0"/>
              <a:t>01/11/2022</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1FB9D902-7619-4FE9-85FD-13C2F25CAED9}" type="slidenum">
              <a:rPr lang="en-GB" smtClean="0"/>
              <a:t>‹#›</a:t>
            </a:fld>
            <a:endParaRPr lang="en-GB"/>
          </a:p>
        </p:txBody>
      </p:sp>
    </p:spTree>
    <p:extLst>
      <p:ext uri="{BB962C8B-B14F-4D97-AF65-F5344CB8AC3E}">
        <p14:creationId xmlns:p14="http://schemas.microsoft.com/office/powerpoint/2010/main" val="6506004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71488" y="527405"/>
            <a:ext cx="5915025" cy="1914702"/>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471488" y="2637014"/>
            <a:ext cx="5915025" cy="6285266"/>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471488" y="9181397"/>
            <a:ext cx="1543050" cy="527403"/>
          </a:xfrm>
          <a:prstGeom prst="rect">
            <a:avLst/>
          </a:prstGeom>
        </p:spPr>
        <p:txBody>
          <a:bodyPr vert="horz" lIns="91440" tIns="45720" rIns="91440" bIns="45720" rtlCol="0" anchor="ctr"/>
          <a:lstStyle>
            <a:lvl1pPr algn="l">
              <a:defRPr sz="900">
                <a:solidFill>
                  <a:schemeClr val="tx1">
                    <a:tint val="75000"/>
                  </a:schemeClr>
                </a:solidFill>
              </a:defRPr>
            </a:lvl1pPr>
          </a:lstStyle>
          <a:p>
            <a:fld id="{D2180649-6BD6-4310-AA3E-4212AE5D4952}" type="datetimeFigureOut">
              <a:rPr lang="en-GB" smtClean="0"/>
              <a:t>01/11/2022</a:t>
            </a:fld>
            <a:endParaRPr lang="en-GB"/>
          </a:p>
        </p:txBody>
      </p:sp>
      <p:sp>
        <p:nvSpPr>
          <p:cNvPr id="5" name="Footer Placeholder 4"/>
          <p:cNvSpPr>
            <a:spLocks noGrp="1"/>
          </p:cNvSpPr>
          <p:nvPr>
            <p:ph type="ftr" sz="quarter" idx="3"/>
          </p:nvPr>
        </p:nvSpPr>
        <p:spPr>
          <a:xfrm>
            <a:off x="2271713" y="9181397"/>
            <a:ext cx="2314575" cy="527403"/>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4843463" y="9181397"/>
            <a:ext cx="1543050" cy="527403"/>
          </a:xfrm>
          <a:prstGeom prst="rect">
            <a:avLst/>
          </a:prstGeom>
        </p:spPr>
        <p:txBody>
          <a:bodyPr vert="horz" lIns="91440" tIns="45720" rIns="91440" bIns="45720" rtlCol="0" anchor="ctr"/>
          <a:lstStyle>
            <a:lvl1pPr algn="r">
              <a:defRPr sz="900">
                <a:solidFill>
                  <a:schemeClr val="tx1">
                    <a:tint val="75000"/>
                  </a:schemeClr>
                </a:solidFill>
              </a:defRPr>
            </a:lvl1pPr>
          </a:lstStyle>
          <a:p>
            <a:fld id="{1FB9D902-7619-4FE9-85FD-13C2F25CAED9}" type="slidenum">
              <a:rPr lang="en-GB" smtClean="0"/>
              <a:t>‹#›</a:t>
            </a:fld>
            <a:endParaRPr lang="en-GB"/>
          </a:p>
        </p:txBody>
      </p:sp>
    </p:spTree>
    <p:extLst>
      <p:ext uri="{BB962C8B-B14F-4D97-AF65-F5344CB8AC3E}">
        <p14:creationId xmlns:p14="http://schemas.microsoft.com/office/powerpoint/2010/main" val="2969354799"/>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jpe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8" Type="http://schemas.openxmlformats.org/officeDocument/2006/relationships/image" Target="../media/image8.jpeg"/><Relationship Id="rId13" Type="http://schemas.openxmlformats.org/officeDocument/2006/relationships/image" Target="../media/image13.jpeg"/><Relationship Id="rId3" Type="http://schemas.openxmlformats.org/officeDocument/2006/relationships/image" Target="../media/image2.png"/><Relationship Id="rId7" Type="http://schemas.openxmlformats.org/officeDocument/2006/relationships/image" Target="../media/image6.png"/><Relationship Id="rId12" Type="http://schemas.openxmlformats.org/officeDocument/2006/relationships/image" Target="../media/image12.jpe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5.png"/><Relationship Id="rId11" Type="http://schemas.openxmlformats.org/officeDocument/2006/relationships/image" Target="../media/image11.jpeg"/><Relationship Id="rId5" Type="http://schemas.openxmlformats.org/officeDocument/2006/relationships/image" Target="../media/image4.png"/><Relationship Id="rId10" Type="http://schemas.openxmlformats.org/officeDocument/2006/relationships/image" Target="../media/image10.jpeg"/><Relationship Id="rId4" Type="http://schemas.openxmlformats.org/officeDocument/2006/relationships/image" Target="../media/image3.png"/><Relationship Id="rId9" Type="http://schemas.openxmlformats.org/officeDocument/2006/relationships/image" Target="../media/image9.jpeg"/></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6" name="Picture 45">
            <a:extLst>
              <a:ext uri="{FF2B5EF4-FFF2-40B4-BE49-F238E27FC236}">
                <a16:creationId xmlns:a16="http://schemas.microsoft.com/office/drawing/2014/main" id="{F7D55099-303D-46C6-90ED-720064FAC6B7}"/>
              </a:ext>
            </a:extLst>
          </p:cNvPr>
          <p:cNvPicPr>
            <a:picLocks noChangeAspect="1"/>
          </p:cNvPicPr>
          <p:nvPr/>
        </p:nvPicPr>
        <p:blipFill>
          <a:blip r:embed="rId2"/>
          <a:stretch>
            <a:fillRect/>
          </a:stretch>
        </p:blipFill>
        <p:spPr>
          <a:xfrm>
            <a:off x="0" y="152150"/>
            <a:ext cx="6858000" cy="951186"/>
          </a:xfrm>
          <a:prstGeom prst="rect">
            <a:avLst/>
          </a:prstGeom>
        </p:spPr>
      </p:pic>
      <p:sp>
        <p:nvSpPr>
          <p:cNvPr id="47" name="TextBox 46">
            <a:extLst>
              <a:ext uri="{FF2B5EF4-FFF2-40B4-BE49-F238E27FC236}">
                <a16:creationId xmlns:a16="http://schemas.microsoft.com/office/drawing/2014/main" id="{78BAA288-EF5E-4ADE-8163-A1EF3C7ED9A8}"/>
              </a:ext>
            </a:extLst>
          </p:cNvPr>
          <p:cNvSpPr txBox="1"/>
          <p:nvPr/>
        </p:nvSpPr>
        <p:spPr>
          <a:xfrm>
            <a:off x="5972755" y="296342"/>
            <a:ext cx="850900" cy="738664"/>
          </a:xfrm>
          <a:prstGeom prst="rect">
            <a:avLst/>
          </a:prstGeom>
          <a:noFill/>
        </p:spPr>
        <p:txBody>
          <a:bodyPr wrap="square" rtlCol="0">
            <a:spAutoFit/>
          </a:bodyPr>
          <a:lstStyle/>
          <a:p>
            <a:pPr algn="ctr"/>
            <a:r>
              <a:rPr lang="en-GB" sz="1400" b="1" dirty="0">
                <a:solidFill>
                  <a:srgbClr val="02765C"/>
                </a:solidFill>
                <a:latin typeface="Arial Narrow" panose="020B0606020202030204" pitchFamily="34" charset="0"/>
              </a:rPr>
              <a:t>Autumn term </a:t>
            </a:r>
          </a:p>
          <a:p>
            <a:pPr algn="ctr"/>
            <a:r>
              <a:rPr lang="en-GB" sz="1400" b="1" dirty="0">
                <a:solidFill>
                  <a:srgbClr val="02765C"/>
                </a:solidFill>
                <a:latin typeface="Arial Narrow" panose="020B0606020202030204" pitchFamily="34" charset="0"/>
              </a:rPr>
              <a:t>2</a:t>
            </a:r>
          </a:p>
        </p:txBody>
      </p:sp>
      <p:pic>
        <p:nvPicPr>
          <p:cNvPr id="8" name="Picture 7">
            <a:extLst>
              <a:ext uri="{FF2B5EF4-FFF2-40B4-BE49-F238E27FC236}">
                <a16:creationId xmlns:a16="http://schemas.microsoft.com/office/drawing/2014/main" id="{DB3FAF0D-940B-4A74-A09F-8C433CAA6434}"/>
              </a:ext>
            </a:extLst>
          </p:cNvPr>
          <p:cNvPicPr>
            <a:picLocks noChangeAspect="1"/>
          </p:cNvPicPr>
          <p:nvPr/>
        </p:nvPicPr>
        <p:blipFill>
          <a:blip r:embed="rId3"/>
          <a:stretch>
            <a:fillRect/>
          </a:stretch>
        </p:blipFill>
        <p:spPr>
          <a:xfrm>
            <a:off x="5681662" y="8879724"/>
            <a:ext cx="582186" cy="850714"/>
          </a:xfrm>
          <a:prstGeom prst="rect">
            <a:avLst/>
          </a:prstGeom>
        </p:spPr>
      </p:pic>
      <p:pic>
        <p:nvPicPr>
          <p:cNvPr id="9" name="Picture 8">
            <a:extLst>
              <a:ext uri="{FF2B5EF4-FFF2-40B4-BE49-F238E27FC236}">
                <a16:creationId xmlns:a16="http://schemas.microsoft.com/office/drawing/2014/main" id="{8E0DC850-C8B3-4331-8845-1E6DC421D2A3}"/>
              </a:ext>
            </a:extLst>
          </p:cNvPr>
          <p:cNvPicPr>
            <a:picLocks noChangeAspect="1"/>
          </p:cNvPicPr>
          <p:nvPr/>
        </p:nvPicPr>
        <p:blipFill>
          <a:blip r:embed="rId4"/>
          <a:stretch>
            <a:fillRect/>
          </a:stretch>
        </p:blipFill>
        <p:spPr>
          <a:xfrm>
            <a:off x="449718" y="8913305"/>
            <a:ext cx="573003" cy="840545"/>
          </a:xfrm>
          <a:prstGeom prst="rect">
            <a:avLst/>
          </a:prstGeom>
        </p:spPr>
      </p:pic>
      <p:pic>
        <p:nvPicPr>
          <p:cNvPr id="10" name="Picture 9">
            <a:extLst>
              <a:ext uri="{FF2B5EF4-FFF2-40B4-BE49-F238E27FC236}">
                <a16:creationId xmlns:a16="http://schemas.microsoft.com/office/drawing/2014/main" id="{9B880F79-2391-4A17-ADBB-504D325820C5}"/>
              </a:ext>
            </a:extLst>
          </p:cNvPr>
          <p:cNvPicPr>
            <a:picLocks noChangeAspect="1"/>
          </p:cNvPicPr>
          <p:nvPr/>
        </p:nvPicPr>
        <p:blipFill>
          <a:blip r:embed="rId5"/>
          <a:stretch>
            <a:fillRect/>
          </a:stretch>
        </p:blipFill>
        <p:spPr>
          <a:xfrm>
            <a:off x="1641159" y="8903120"/>
            <a:ext cx="582186" cy="850730"/>
          </a:xfrm>
          <a:prstGeom prst="rect">
            <a:avLst/>
          </a:prstGeom>
        </p:spPr>
      </p:pic>
      <p:pic>
        <p:nvPicPr>
          <p:cNvPr id="11" name="Picture 10">
            <a:extLst>
              <a:ext uri="{FF2B5EF4-FFF2-40B4-BE49-F238E27FC236}">
                <a16:creationId xmlns:a16="http://schemas.microsoft.com/office/drawing/2014/main" id="{42A8BEE8-C61C-49E8-95C8-C8955DAF7583}"/>
              </a:ext>
            </a:extLst>
          </p:cNvPr>
          <p:cNvPicPr>
            <a:picLocks noChangeAspect="1"/>
          </p:cNvPicPr>
          <p:nvPr/>
        </p:nvPicPr>
        <p:blipFill>
          <a:blip r:embed="rId6"/>
          <a:stretch>
            <a:fillRect/>
          </a:stretch>
        </p:blipFill>
        <p:spPr>
          <a:xfrm>
            <a:off x="2884495" y="8913305"/>
            <a:ext cx="654582" cy="850729"/>
          </a:xfrm>
          <a:prstGeom prst="rect">
            <a:avLst/>
          </a:prstGeom>
        </p:spPr>
      </p:pic>
      <p:pic>
        <p:nvPicPr>
          <p:cNvPr id="12" name="Picture 11">
            <a:extLst>
              <a:ext uri="{FF2B5EF4-FFF2-40B4-BE49-F238E27FC236}">
                <a16:creationId xmlns:a16="http://schemas.microsoft.com/office/drawing/2014/main" id="{C975B6B5-FBA7-4B14-B4CB-CDD6D8777A0A}"/>
              </a:ext>
            </a:extLst>
          </p:cNvPr>
          <p:cNvPicPr>
            <a:picLocks noChangeAspect="1"/>
          </p:cNvPicPr>
          <p:nvPr/>
        </p:nvPicPr>
        <p:blipFill>
          <a:blip r:embed="rId7"/>
          <a:stretch>
            <a:fillRect/>
          </a:stretch>
        </p:blipFill>
        <p:spPr>
          <a:xfrm>
            <a:off x="4278371" y="8889893"/>
            <a:ext cx="612275" cy="840545"/>
          </a:xfrm>
          <a:prstGeom prst="rect">
            <a:avLst/>
          </a:prstGeom>
        </p:spPr>
      </p:pic>
      <p:sp>
        <p:nvSpPr>
          <p:cNvPr id="13" name="TextBox 12">
            <a:extLst>
              <a:ext uri="{FF2B5EF4-FFF2-40B4-BE49-F238E27FC236}">
                <a16:creationId xmlns:a16="http://schemas.microsoft.com/office/drawing/2014/main" id="{8A486CD2-6334-4626-B130-57EE4E2BD986}"/>
              </a:ext>
            </a:extLst>
          </p:cNvPr>
          <p:cNvSpPr txBox="1"/>
          <p:nvPr/>
        </p:nvSpPr>
        <p:spPr>
          <a:xfrm>
            <a:off x="1641159" y="827525"/>
            <a:ext cx="4257099" cy="338554"/>
          </a:xfrm>
          <a:prstGeom prst="rect">
            <a:avLst/>
          </a:prstGeom>
          <a:noFill/>
        </p:spPr>
        <p:txBody>
          <a:bodyPr wrap="square" rtlCol="0">
            <a:spAutoFit/>
          </a:bodyPr>
          <a:lstStyle/>
          <a:p>
            <a:r>
              <a:rPr lang="en-GB" sz="1600" b="1" dirty="0">
                <a:solidFill>
                  <a:srgbClr val="02765C"/>
                </a:solidFill>
              </a:rPr>
              <a:t>Ready		Respectful			 Safe</a:t>
            </a:r>
          </a:p>
        </p:txBody>
      </p:sp>
      <p:sp>
        <p:nvSpPr>
          <p:cNvPr id="45" name="TextBox 44">
            <a:extLst>
              <a:ext uri="{FF2B5EF4-FFF2-40B4-BE49-F238E27FC236}">
                <a16:creationId xmlns:a16="http://schemas.microsoft.com/office/drawing/2014/main" id="{F578A029-71DB-40C3-BEB7-3DF0F26CE642}"/>
              </a:ext>
            </a:extLst>
          </p:cNvPr>
          <p:cNvSpPr txBox="1"/>
          <p:nvPr/>
        </p:nvSpPr>
        <p:spPr>
          <a:xfrm>
            <a:off x="2402146" y="130957"/>
            <a:ext cx="2273863" cy="338554"/>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GB" sz="1600" b="1" dirty="0">
                <a:solidFill>
                  <a:srgbClr val="02765C"/>
                </a:solidFill>
                <a:latin typeface="Arial Narrow" panose="020B0606020202030204" pitchFamily="34" charset="0"/>
              </a:rPr>
              <a:t>Year 6</a:t>
            </a:r>
          </a:p>
        </p:txBody>
      </p:sp>
      <p:sp>
        <p:nvSpPr>
          <p:cNvPr id="49" name="Rectangle 48">
            <a:extLst>
              <a:ext uri="{FF2B5EF4-FFF2-40B4-BE49-F238E27FC236}">
                <a16:creationId xmlns:a16="http://schemas.microsoft.com/office/drawing/2014/main" id="{FCC4F3D7-9E65-ABE4-8357-7C6057335BE2}"/>
              </a:ext>
            </a:extLst>
          </p:cNvPr>
          <p:cNvSpPr/>
          <p:nvPr/>
        </p:nvSpPr>
        <p:spPr>
          <a:xfrm>
            <a:off x="1933478" y="1813250"/>
            <a:ext cx="4729208" cy="2665165"/>
          </a:xfrm>
          <a:prstGeom prst="rect">
            <a:avLst/>
          </a:prstGeom>
          <a:solidFill>
            <a:srgbClr val="D2F2E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300000"/>
              </a:lnSpc>
            </a:pPr>
            <a:endParaRPr lang="en-GB" sz="900" b="1" dirty="0">
              <a:solidFill>
                <a:schemeClr val="tx1"/>
              </a:solidFill>
            </a:endParaRPr>
          </a:p>
          <a:p>
            <a:pPr algn="ctr">
              <a:lnSpc>
                <a:spcPct val="300000"/>
              </a:lnSpc>
            </a:pPr>
            <a:endParaRPr lang="en-GB" sz="900" b="1" dirty="0">
              <a:solidFill>
                <a:schemeClr val="tx1"/>
              </a:solidFill>
            </a:endParaRPr>
          </a:p>
          <a:p>
            <a:pPr algn="ctr">
              <a:lnSpc>
                <a:spcPct val="300000"/>
              </a:lnSpc>
            </a:pPr>
            <a:r>
              <a:rPr lang="en-GB" sz="1200" b="1" dirty="0">
                <a:solidFill>
                  <a:schemeClr val="tx1"/>
                </a:solidFill>
              </a:rPr>
              <a:t>Why this particular book and not something else?</a:t>
            </a:r>
          </a:p>
          <a:p>
            <a:pPr>
              <a:lnSpc>
                <a:spcPct val="115000"/>
              </a:lnSpc>
              <a:spcAft>
                <a:spcPts val="1000"/>
              </a:spcAft>
            </a:pPr>
            <a:r>
              <a:rPr lang="en-GB" sz="1200" dirty="0">
                <a:solidFill>
                  <a:schemeClr val="tx1"/>
                </a:solidFill>
                <a:ea typeface="Calibri" panose="020F0502020204030204" pitchFamily="34" charset="0"/>
                <a:cs typeface="Times New Roman" panose="02020603050405020304" pitchFamily="18" charset="0"/>
              </a:rPr>
              <a:t>T</a:t>
            </a:r>
            <a:r>
              <a:rPr lang="en-GB" sz="1200" dirty="0">
                <a:solidFill>
                  <a:schemeClr val="tx1"/>
                </a:solidFill>
                <a:effectLst/>
                <a:ea typeface="Calibri" panose="020F0502020204030204" pitchFamily="34" charset="0"/>
                <a:cs typeface="Times New Roman" panose="02020603050405020304" pitchFamily="18" charset="0"/>
              </a:rPr>
              <a:t>his narrative, which follows the life of 10 year old Olive, </a:t>
            </a:r>
            <a:r>
              <a:rPr lang="en-GB" sz="1200" dirty="0">
                <a:solidFill>
                  <a:schemeClr val="tx1"/>
                </a:solidFill>
                <a:ea typeface="Calibri" panose="020F0502020204030204" pitchFamily="34" charset="0"/>
                <a:cs typeface="Times New Roman" panose="02020603050405020304" pitchFamily="18" charset="0"/>
              </a:rPr>
              <a:t>is </a:t>
            </a:r>
            <a:r>
              <a:rPr lang="en-GB" sz="1200" dirty="0">
                <a:solidFill>
                  <a:schemeClr val="tx1"/>
                </a:solidFill>
                <a:effectLst/>
                <a:ea typeface="Calibri" panose="020F0502020204030204" pitchFamily="34" charset="0"/>
                <a:cs typeface="Times New Roman" panose="02020603050405020304" pitchFamily="18" charset="0"/>
              </a:rPr>
              <a:t>our chosen text because it is </a:t>
            </a:r>
            <a:r>
              <a:rPr lang="en-GB" sz="1200" dirty="0">
                <a:solidFill>
                  <a:schemeClr val="tx1"/>
                </a:solidFill>
                <a:ea typeface="Calibri" panose="020F0502020204030204" pitchFamily="34" charset="0"/>
                <a:cs typeface="Times New Roman" panose="02020603050405020304" pitchFamily="18" charset="0"/>
              </a:rPr>
              <a:t>crafted in such a way that is </a:t>
            </a:r>
            <a:r>
              <a:rPr lang="en-GB" sz="1200" i="1" dirty="0">
                <a:solidFill>
                  <a:schemeClr val="tx1"/>
                </a:solidFill>
                <a:effectLst/>
                <a:ea typeface="Calibri" panose="020F0502020204030204" pitchFamily="34" charset="0"/>
                <a:cs typeface="Times New Roman" panose="02020603050405020304" pitchFamily="18" charset="0"/>
              </a:rPr>
              <a:t>shows </a:t>
            </a:r>
            <a:r>
              <a:rPr lang="en-GB" sz="1200" dirty="0">
                <a:solidFill>
                  <a:schemeClr val="tx1"/>
                </a:solidFill>
                <a:ea typeface="Calibri" panose="020F0502020204030204" pitchFamily="34" charset="0"/>
                <a:cs typeface="Times New Roman" panose="02020603050405020304" pitchFamily="18" charset="0"/>
              </a:rPr>
              <a:t>our learners</a:t>
            </a:r>
            <a:r>
              <a:rPr lang="en-GB" sz="1200" dirty="0">
                <a:solidFill>
                  <a:schemeClr val="tx1"/>
                </a:solidFill>
                <a:effectLst/>
                <a:ea typeface="Calibri" panose="020F0502020204030204" pitchFamily="34" charset="0"/>
                <a:cs typeface="Times New Roman" panose="02020603050405020304" pitchFamily="18" charset="0"/>
              </a:rPr>
              <a:t> what life was like for children in the war. </a:t>
            </a:r>
            <a:r>
              <a:rPr lang="en-GB" sz="1200" dirty="0">
                <a:solidFill>
                  <a:schemeClr val="tx1"/>
                </a:solidFill>
                <a:ea typeface="Calibri" panose="020F0502020204030204" pitchFamily="34" charset="0"/>
                <a:cs typeface="Times New Roman" panose="02020603050405020304" pitchFamily="18" charset="0"/>
              </a:rPr>
              <a:t>S</a:t>
            </a:r>
            <a:r>
              <a:rPr lang="en-GB" sz="1200" dirty="0">
                <a:solidFill>
                  <a:schemeClr val="tx1"/>
                </a:solidFill>
                <a:effectLst/>
                <a:ea typeface="Calibri" panose="020F0502020204030204" pitchFamily="34" charset="0"/>
                <a:cs typeface="Times New Roman" panose="02020603050405020304" pitchFamily="18" charset="0"/>
              </a:rPr>
              <a:t>ubtle details are dropped in to the narrative which adds much context to our history learning. From the descriptions of rationing, the movies at the ‘flicks’ to Olive’s experiences of evacuation, the author does such a good job of elaborating on the facts Y6 learn in history. To add to this, Emma Carroll’s characterisation is so strong that our Y6 children can really relate to her characters – this enhances their understanding of the life of evacuees and we build a strong link to our main character. This book has everything we need to support our own amazing writing.</a:t>
            </a:r>
          </a:p>
          <a:p>
            <a:pPr algn="ctr">
              <a:lnSpc>
                <a:spcPct val="300000"/>
              </a:lnSpc>
            </a:pPr>
            <a:endParaRPr lang="en-GB" sz="1100" b="1" dirty="0">
              <a:solidFill>
                <a:schemeClr val="tx1"/>
              </a:solidFill>
            </a:endParaRPr>
          </a:p>
          <a:p>
            <a:pPr algn="ctr"/>
            <a:endParaRPr lang="en-GB" sz="1100" dirty="0">
              <a:solidFill>
                <a:schemeClr val="tx1"/>
              </a:solidFill>
            </a:endParaRPr>
          </a:p>
          <a:p>
            <a:pPr algn="ctr"/>
            <a:endParaRPr lang="en-GB" dirty="0"/>
          </a:p>
        </p:txBody>
      </p:sp>
      <p:sp>
        <p:nvSpPr>
          <p:cNvPr id="50" name="Rectangle 49">
            <a:extLst>
              <a:ext uri="{FF2B5EF4-FFF2-40B4-BE49-F238E27FC236}">
                <a16:creationId xmlns:a16="http://schemas.microsoft.com/office/drawing/2014/main" id="{49906DA1-5D65-B727-2CFD-1EF0B3FBE53D}"/>
              </a:ext>
            </a:extLst>
          </p:cNvPr>
          <p:cNvSpPr/>
          <p:nvPr/>
        </p:nvSpPr>
        <p:spPr>
          <a:xfrm>
            <a:off x="161447" y="1206205"/>
            <a:ext cx="6469811" cy="504176"/>
          </a:xfrm>
          <a:prstGeom prst="rect">
            <a:avLst/>
          </a:prstGeom>
          <a:solidFill>
            <a:srgbClr val="D2F2E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300000"/>
              </a:lnSpc>
            </a:pPr>
            <a:r>
              <a:rPr lang="en-GB" sz="2400" b="1" dirty="0">
                <a:solidFill>
                  <a:schemeClr val="tx1"/>
                </a:solidFill>
                <a:latin typeface="Calibri" panose="020F0502020204030204" pitchFamily="34" charset="0"/>
                <a:cs typeface="Calibri" panose="020F0502020204030204" pitchFamily="34" charset="0"/>
              </a:rPr>
              <a:t>Letters from the Lighthouse</a:t>
            </a:r>
          </a:p>
          <a:p>
            <a:pPr algn="ctr"/>
            <a:endParaRPr lang="en-GB" dirty="0"/>
          </a:p>
        </p:txBody>
      </p:sp>
      <p:sp>
        <p:nvSpPr>
          <p:cNvPr id="51" name="Rectangle 50">
            <a:extLst>
              <a:ext uri="{FF2B5EF4-FFF2-40B4-BE49-F238E27FC236}">
                <a16:creationId xmlns:a16="http://schemas.microsoft.com/office/drawing/2014/main" id="{FF0A0C2D-53E1-DCE5-3229-DFA113DB078B}"/>
              </a:ext>
            </a:extLst>
          </p:cNvPr>
          <p:cNvSpPr/>
          <p:nvPr/>
        </p:nvSpPr>
        <p:spPr>
          <a:xfrm>
            <a:off x="226741" y="4640969"/>
            <a:ext cx="2838192" cy="2079877"/>
          </a:xfrm>
          <a:prstGeom prst="rect">
            <a:avLst/>
          </a:prstGeom>
          <a:solidFill>
            <a:srgbClr val="D2F2E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b="1" dirty="0">
              <a:solidFill>
                <a:schemeClr val="tx1"/>
              </a:solidFill>
            </a:endParaRPr>
          </a:p>
          <a:p>
            <a:pPr algn="ctr"/>
            <a:r>
              <a:rPr lang="en-GB" sz="1200" b="1" dirty="0">
                <a:solidFill>
                  <a:schemeClr val="tx1"/>
                </a:solidFill>
              </a:rPr>
              <a:t>School values this book reinforces:</a:t>
            </a:r>
          </a:p>
          <a:p>
            <a:pPr algn="ctr"/>
            <a:endParaRPr lang="en-GB" sz="1200" b="1" dirty="0">
              <a:solidFill>
                <a:schemeClr val="tx1"/>
              </a:solidFill>
            </a:endParaRPr>
          </a:p>
          <a:p>
            <a:r>
              <a:rPr lang="en-GB" sz="1200" dirty="0">
                <a:solidFill>
                  <a:schemeClr val="tx1"/>
                </a:solidFill>
                <a:effectLst/>
                <a:ea typeface="Calibri" panose="020F0502020204030204" pitchFamily="34" charset="0"/>
                <a:cs typeface="Times New Roman" panose="02020603050405020304" pitchFamily="18" charset="0"/>
              </a:rPr>
              <a:t>Curiosity is a key theme within this beautiful text that explores a mysterious coded letter. However, our over-arching value this term is resilience. </a:t>
            </a:r>
            <a:r>
              <a:rPr lang="en-GB" sz="1200" dirty="0">
                <a:solidFill>
                  <a:schemeClr val="tx1"/>
                </a:solidFill>
                <a:ea typeface="Calibri" panose="020F0502020204030204" pitchFamily="34" charset="0"/>
                <a:cs typeface="Times New Roman" panose="02020603050405020304" pitchFamily="18" charset="0"/>
              </a:rPr>
              <a:t>W</a:t>
            </a:r>
            <a:r>
              <a:rPr lang="en-GB" sz="1200" dirty="0">
                <a:solidFill>
                  <a:schemeClr val="tx1"/>
                </a:solidFill>
                <a:effectLst/>
                <a:ea typeface="Calibri" panose="020F0502020204030204" pitchFamily="34" charset="0"/>
                <a:cs typeface="Times New Roman" panose="02020603050405020304" pitchFamily="18" charset="0"/>
              </a:rPr>
              <a:t>ith a particular focus on ‘the Great British Spirit,’ we explore how during the war the British families found the strength to ‘carry on’ during such a troubling time.</a:t>
            </a:r>
            <a:endParaRPr lang="en-GB" sz="1200" dirty="0">
              <a:solidFill>
                <a:schemeClr val="tx1"/>
              </a:solidFill>
            </a:endParaRPr>
          </a:p>
          <a:p>
            <a:endParaRPr lang="en-GB" sz="1100" dirty="0">
              <a:solidFill>
                <a:schemeClr val="tx1"/>
              </a:solidFill>
            </a:endParaRPr>
          </a:p>
          <a:p>
            <a:endParaRPr lang="en-GB" sz="1100" dirty="0">
              <a:solidFill>
                <a:schemeClr val="tx1"/>
              </a:solidFill>
            </a:endParaRPr>
          </a:p>
        </p:txBody>
      </p:sp>
      <p:sp>
        <p:nvSpPr>
          <p:cNvPr id="52" name="Rectangle 51">
            <a:extLst>
              <a:ext uri="{FF2B5EF4-FFF2-40B4-BE49-F238E27FC236}">
                <a16:creationId xmlns:a16="http://schemas.microsoft.com/office/drawing/2014/main" id="{38FC5144-C27D-80D5-D06E-C951949219E2}"/>
              </a:ext>
            </a:extLst>
          </p:cNvPr>
          <p:cNvSpPr/>
          <p:nvPr/>
        </p:nvSpPr>
        <p:spPr>
          <a:xfrm>
            <a:off x="196254" y="6883400"/>
            <a:ext cx="6455787" cy="1996324"/>
          </a:xfrm>
          <a:prstGeom prst="rect">
            <a:avLst/>
          </a:prstGeom>
          <a:solidFill>
            <a:srgbClr val="D2F2E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b="1" dirty="0">
                <a:solidFill>
                  <a:schemeClr val="tx1"/>
                </a:solidFill>
                <a:latin typeface="Calibri" panose="020F0502020204030204" pitchFamily="34" charset="0"/>
                <a:cs typeface="Calibri" panose="020F0502020204030204" pitchFamily="34" charset="0"/>
              </a:rPr>
              <a:t>Skills that will be developed through this unit</a:t>
            </a:r>
            <a:r>
              <a:rPr lang="en-GB" sz="1200" dirty="0">
                <a:solidFill>
                  <a:schemeClr val="tx1"/>
                </a:solidFill>
                <a:latin typeface="Comic Sans MS" panose="030F0702030302020204" pitchFamily="66" charset="0"/>
              </a:rPr>
              <a:t>:</a:t>
            </a:r>
          </a:p>
          <a:p>
            <a:r>
              <a:rPr lang="en-GB" sz="1200" dirty="0">
                <a:solidFill>
                  <a:schemeClr val="tx1"/>
                </a:solidFill>
                <a:ea typeface="Calibri" panose="020F0502020204030204" pitchFamily="34" charset="0"/>
                <a:cs typeface="Times New Roman" panose="02020603050405020304" pitchFamily="18" charset="0"/>
              </a:rPr>
              <a:t>The language in the book is just wonderful for enriching vocabulary of our Y6 writers. It really is ‘the bee’s knees!’ Above all, we hope that our children absorb the figurative language in this text and apply it in their own writing. </a:t>
            </a:r>
          </a:p>
          <a:p>
            <a:r>
              <a:rPr lang="en-GB" sz="1200" dirty="0">
                <a:solidFill>
                  <a:schemeClr val="tx1"/>
                </a:solidFill>
                <a:latin typeface="Calibri" panose="020F0502020204030204" pitchFamily="34" charset="0"/>
                <a:cs typeface="Times New Roman" panose="02020603050405020304" pitchFamily="18" charset="0"/>
              </a:rPr>
              <a:t>Children learn about language techniques in poetry (which can then be transferred to their narrative writing too). This includes, metaphors, alliteration, repetition, personification and onomatopoeia.</a:t>
            </a:r>
          </a:p>
          <a:p>
            <a:r>
              <a:rPr lang="en-GB" sz="1200" dirty="0">
                <a:solidFill>
                  <a:schemeClr val="tx1"/>
                </a:solidFill>
                <a:latin typeface="Calibri" panose="020F0502020204030204" pitchFamily="34" charset="0"/>
                <a:cs typeface="Times New Roman" panose="02020603050405020304" pitchFamily="18" charset="0"/>
              </a:rPr>
              <a:t>Possessive apostrophes are tackled again but in Year 6 we consider irregular plurals alongside possessive apostrophe. For example, the difference in meaning between ‘the babies’ toys’ and ‘the baby’s toys’ (both are correct but have different meanings in this example).</a:t>
            </a:r>
          </a:p>
          <a:p>
            <a:r>
              <a:rPr lang="en-GB" sz="1200" dirty="0">
                <a:solidFill>
                  <a:schemeClr val="tx1"/>
                </a:solidFill>
                <a:latin typeface="Calibri" panose="020F0502020204030204" pitchFamily="34" charset="0"/>
                <a:cs typeface="Times New Roman" panose="02020603050405020304" pitchFamily="18" charset="0"/>
              </a:rPr>
              <a:t>Speech punctuation is explored alongside characterisation.   </a:t>
            </a:r>
            <a:endParaRPr lang="en-GB" sz="1200" dirty="0">
              <a:solidFill>
                <a:schemeClr val="tx1"/>
              </a:solidFill>
              <a:latin typeface="Calibri" panose="020F0502020204030204" pitchFamily="34" charset="0"/>
              <a:cs typeface="Calibri" panose="020F0502020204030204" pitchFamily="34" charset="0"/>
            </a:endParaRPr>
          </a:p>
        </p:txBody>
      </p:sp>
      <p:sp>
        <p:nvSpPr>
          <p:cNvPr id="53" name="Rectangle 52">
            <a:extLst>
              <a:ext uri="{FF2B5EF4-FFF2-40B4-BE49-F238E27FC236}">
                <a16:creationId xmlns:a16="http://schemas.microsoft.com/office/drawing/2014/main" id="{05CA359E-7003-5505-74AB-FE8658EB92D6}"/>
              </a:ext>
            </a:extLst>
          </p:cNvPr>
          <p:cNvSpPr/>
          <p:nvPr/>
        </p:nvSpPr>
        <p:spPr>
          <a:xfrm>
            <a:off x="3277431" y="4640970"/>
            <a:ext cx="3374610" cy="2079876"/>
          </a:xfrm>
          <a:prstGeom prst="rect">
            <a:avLst/>
          </a:prstGeom>
          <a:solidFill>
            <a:srgbClr val="D2F2E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b="1" dirty="0">
                <a:solidFill>
                  <a:schemeClr val="tx1"/>
                </a:solidFill>
              </a:rPr>
              <a:t>Extended Writing in school:</a:t>
            </a:r>
          </a:p>
          <a:p>
            <a:endParaRPr lang="en-GB" sz="1200" b="1" dirty="0">
              <a:solidFill>
                <a:schemeClr val="tx1"/>
              </a:solidFill>
            </a:endParaRPr>
          </a:p>
          <a:p>
            <a:r>
              <a:rPr lang="en-GB" sz="1200" dirty="0">
                <a:solidFill>
                  <a:schemeClr val="tx1"/>
                </a:solidFill>
              </a:rPr>
              <a:t>By the end of the unit, children will have developed the skills to be able to describe an air-raid in realistic detail. The children’s character might be sat in the red velour seats of their local cinema. Perhaps they are watching Judy Garland in The Wizard of Oz. Suddenly, the lights come on and the familiar sound of the air-raid siren begins… </a:t>
            </a:r>
          </a:p>
          <a:p>
            <a:endParaRPr lang="en-GB" sz="1200" dirty="0">
              <a:solidFill>
                <a:schemeClr val="tx1"/>
              </a:solidFill>
            </a:endParaRPr>
          </a:p>
          <a:p>
            <a:endParaRPr lang="en-GB" sz="1200" dirty="0">
              <a:solidFill>
                <a:schemeClr val="tx1"/>
              </a:solidFill>
            </a:endParaRPr>
          </a:p>
        </p:txBody>
      </p:sp>
      <p:pic>
        <p:nvPicPr>
          <p:cNvPr id="1026" name="Picture 2" descr="Letters from the Lighthouse x 6 - Scholastic Shop">
            <a:extLst>
              <a:ext uri="{FF2B5EF4-FFF2-40B4-BE49-F238E27FC236}">
                <a16:creationId xmlns:a16="http://schemas.microsoft.com/office/drawing/2014/main" id="{D2445416-ED16-9553-833A-73B771A85BCD}"/>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52980" y="1841453"/>
            <a:ext cx="1668189" cy="263696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2858338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6" name="Picture 45">
            <a:extLst>
              <a:ext uri="{FF2B5EF4-FFF2-40B4-BE49-F238E27FC236}">
                <a16:creationId xmlns:a16="http://schemas.microsoft.com/office/drawing/2014/main" id="{F7D55099-303D-46C6-90ED-720064FAC6B7}"/>
              </a:ext>
            </a:extLst>
          </p:cNvPr>
          <p:cNvPicPr>
            <a:picLocks noChangeAspect="1"/>
          </p:cNvPicPr>
          <p:nvPr/>
        </p:nvPicPr>
        <p:blipFill>
          <a:blip r:embed="rId2"/>
          <a:stretch>
            <a:fillRect/>
          </a:stretch>
        </p:blipFill>
        <p:spPr>
          <a:xfrm>
            <a:off x="0" y="152150"/>
            <a:ext cx="6858000" cy="951186"/>
          </a:xfrm>
          <a:prstGeom prst="rect">
            <a:avLst/>
          </a:prstGeom>
        </p:spPr>
      </p:pic>
      <p:sp>
        <p:nvSpPr>
          <p:cNvPr id="47" name="TextBox 46">
            <a:extLst>
              <a:ext uri="{FF2B5EF4-FFF2-40B4-BE49-F238E27FC236}">
                <a16:creationId xmlns:a16="http://schemas.microsoft.com/office/drawing/2014/main" id="{78BAA288-EF5E-4ADE-8163-A1EF3C7ED9A8}"/>
              </a:ext>
            </a:extLst>
          </p:cNvPr>
          <p:cNvSpPr txBox="1"/>
          <p:nvPr/>
        </p:nvSpPr>
        <p:spPr>
          <a:xfrm>
            <a:off x="5972755" y="296342"/>
            <a:ext cx="850900" cy="738664"/>
          </a:xfrm>
          <a:prstGeom prst="rect">
            <a:avLst/>
          </a:prstGeom>
          <a:noFill/>
        </p:spPr>
        <p:txBody>
          <a:bodyPr wrap="square" rtlCol="0">
            <a:spAutoFit/>
          </a:bodyPr>
          <a:lstStyle/>
          <a:p>
            <a:pPr algn="ctr"/>
            <a:r>
              <a:rPr lang="en-GB" sz="1400" b="1" dirty="0">
                <a:solidFill>
                  <a:srgbClr val="02765C"/>
                </a:solidFill>
                <a:latin typeface="Arial Narrow" panose="020B0606020202030204" pitchFamily="34" charset="0"/>
              </a:rPr>
              <a:t>Autumn term </a:t>
            </a:r>
          </a:p>
          <a:p>
            <a:pPr algn="ctr"/>
            <a:r>
              <a:rPr lang="en-GB" sz="1400" b="1" dirty="0">
                <a:solidFill>
                  <a:srgbClr val="02765C"/>
                </a:solidFill>
                <a:latin typeface="Arial Narrow" panose="020B0606020202030204" pitchFamily="34" charset="0"/>
              </a:rPr>
              <a:t>2</a:t>
            </a:r>
          </a:p>
        </p:txBody>
      </p:sp>
      <p:pic>
        <p:nvPicPr>
          <p:cNvPr id="8" name="Picture 7">
            <a:extLst>
              <a:ext uri="{FF2B5EF4-FFF2-40B4-BE49-F238E27FC236}">
                <a16:creationId xmlns:a16="http://schemas.microsoft.com/office/drawing/2014/main" id="{DB3FAF0D-940B-4A74-A09F-8C433CAA6434}"/>
              </a:ext>
            </a:extLst>
          </p:cNvPr>
          <p:cNvPicPr>
            <a:picLocks noChangeAspect="1"/>
          </p:cNvPicPr>
          <p:nvPr/>
        </p:nvPicPr>
        <p:blipFill>
          <a:blip r:embed="rId3"/>
          <a:stretch>
            <a:fillRect/>
          </a:stretch>
        </p:blipFill>
        <p:spPr>
          <a:xfrm>
            <a:off x="5681662" y="9127514"/>
            <a:ext cx="412611" cy="602924"/>
          </a:xfrm>
          <a:prstGeom prst="rect">
            <a:avLst/>
          </a:prstGeom>
        </p:spPr>
      </p:pic>
      <p:pic>
        <p:nvPicPr>
          <p:cNvPr id="9" name="Picture 8">
            <a:extLst>
              <a:ext uri="{FF2B5EF4-FFF2-40B4-BE49-F238E27FC236}">
                <a16:creationId xmlns:a16="http://schemas.microsoft.com/office/drawing/2014/main" id="{8E0DC850-C8B3-4331-8845-1E6DC421D2A3}"/>
              </a:ext>
            </a:extLst>
          </p:cNvPr>
          <p:cNvPicPr>
            <a:picLocks noChangeAspect="1"/>
          </p:cNvPicPr>
          <p:nvPr/>
        </p:nvPicPr>
        <p:blipFill>
          <a:blip r:embed="rId4"/>
          <a:stretch>
            <a:fillRect/>
          </a:stretch>
        </p:blipFill>
        <p:spPr>
          <a:xfrm>
            <a:off x="449718" y="9150927"/>
            <a:ext cx="411015" cy="602923"/>
          </a:xfrm>
          <a:prstGeom prst="rect">
            <a:avLst/>
          </a:prstGeom>
        </p:spPr>
      </p:pic>
      <p:pic>
        <p:nvPicPr>
          <p:cNvPr id="10" name="Picture 9">
            <a:extLst>
              <a:ext uri="{FF2B5EF4-FFF2-40B4-BE49-F238E27FC236}">
                <a16:creationId xmlns:a16="http://schemas.microsoft.com/office/drawing/2014/main" id="{9B880F79-2391-4A17-ADBB-504D325820C5}"/>
              </a:ext>
            </a:extLst>
          </p:cNvPr>
          <p:cNvPicPr>
            <a:picLocks noChangeAspect="1"/>
          </p:cNvPicPr>
          <p:nvPr/>
        </p:nvPicPr>
        <p:blipFill>
          <a:blip r:embed="rId5"/>
          <a:stretch>
            <a:fillRect/>
          </a:stretch>
        </p:blipFill>
        <p:spPr>
          <a:xfrm>
            <a:off x="1641159" y="9150926"/>
            <a:ext cx="412603" cy="602923"/>
          </a:xfrm>
          <a:prstGeom prst="rect">
            <a:avLst/>
          </a:prstGeom>
        </p:spPr>
      </p:pic>
      <p:pic>
        <p:nvPicPr>
          <p:cNvPr id="11" name="Picture 10">
            <a:extLst>
              <a:ext uri="{FF2B5EF4-FFF2-40B4-BE49-F238E27FC236}">
                <a16:creationId xmlns:a16="http://schemas.microsoft.com/office/drawing/2014/main" id="{42A8BEE8-C61C-49E8-95C8-C8955DAF7583}"/>
              </a:ext>
            </a:extLst>
          </p:cNvPr>
          <p:cNvPicPr>
            <a:picLocks noChangeAspect="1"/>
          </p:cNvPicPr>
          <p:nvPr/>
        </p:nvPicPr>
        <p:blipFill>
          <a:blip r:embed="rId6"/>
          <a:stretch>
            <a:fillRect/>
          </a:stretch>
        </p:blipFill>
        <p:spPr>
          <a:xfrm>
            <a:off x="2884495" y="9161111"/>
            <a:ext cx="463911" cy="602923"/>
          </a:xfrm>
          <a:prstGeom prst="rect">
            <a:avLst/>
          </a:prstGeom>
        </p:spPr>
      </p:pic>
      <p:pic>
        <p:nvPicPr>
          <p:cNvPr id="12" name="Picture 11">
            <a:extLst>
              <a:ext uri="{FF2B5EF4-FFF2-40B4-BE49-F238E27FC236}">
                <a16:creationId xmlns:a16="http://schemas.microsoft.com/office/drawing/2014/main" id="{C975B6B5-FBA7-4B14-B4CB-CDD6D8777A0A}"/>
              </a:ext>
            </a:extLst>
          </p:cNvPr>
          <p:cNvPicPr>
            <a:picLocks noChangeAspect="1"/>
          </p:cNvPicPr>
          <p:nvPr/>
        </p:nvPicPr>
        <p:blipFill>
          <a:blip r:embed="rId7"/>
          <a:stretch>
            <a:fillRect/>
          </a:stretch>
        </p:blipFill>
        <p:spPr>
          <a:xfrm>
            <a:off x="4278371" y="9161111"/>
            <a:ext cx="414713" cy="569327"/>
          </a:xfrm>
          <a:prstGeom prst="rect">
            <a:avLst/>
          </a:prstGeom>
        </p:spPr>
      </p:pic>
      <p:sp>
        <p:nvSpPr>
          <p:cNvPr id="13" name="TextBox 12">
            <a:extLst>
              <a:ext uri="{FF2B5EF4-FFF2-40B4-BE49-F238E27FC236}">
                <a16:creationId xmlns:a16="http://schemas.microsoft.com/office/drawing/2014/main" id="{8A486CD2-6334-4626-B130-57EE4E2BD986}"/>
              </a:ext>
            </a:extLst>
          </p:cNvPr>
          <p:cNvSpPr txBox="1"/>
          <p:nvPr/>
        </p:nvSpPr>
        <p:spPr>
          <a:xfrm>
            <a:off x="1641159" y="827525"/>
            <a:ext cx="4257099" cy="338554"/>
          </a:xfrm>
          <a:prstGeom prst="rect">
            <a:avLst/>
          </a:prstGeom>
          <a:noFill/>
        </p:spPr>
        <p:txBody>
          <a:bodyPr wrap="square" rtlCol="0">
            <a:spAutoFit/>
          </a:bodyPr>
          <a:lstStyle/>
          <a:p>
            <a:r>
              <a:rPr lang="en-GB" sz="1600" b="1" dirty="0">
                <a:solidFill>
                  <a:srgbClr val="02765C"/>
                </a:solidFill>
              </a:rPr>
              <a:t>Ready		Respectful			 Safe</a:t>
            </a:r>
          </a:p>
        </p:txBody>
      </p:sp>
      <p:sp>
        <p:nvSpPr>
          <p:cNvPr id="45" name="TextBox 44">
            <a:extLst>
              <a:ext uri="{FF2B5EF4-FFF2-40B4-BE49-F238E27FC236}">
                <a16:creationId xmlns:a16="http://schemas.microsoft.com/office/drawing/2014/main" id="{F578A029-71DB-40C3-BEB7-3DF0F26CE642}"/>
              </a:ext>
            </a:extLst>
          </p:cNvPr>
          <p:cNvSpPr txBox="1"/>
          <p:nvPr/>
        </p:nvSpPr>
        <p:spPr>
          <a:xfrm>
            <a:off x="2402146" y="175562"/>
            <a:ext cx="2273863" cy="338554"/>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GB" sz="1600" b="1" dirty="0">
                <a:solidFill>
                  <a:srgbClr val="02765C"/>
                </a:solidFill>
                <a:latin typeface="Arial Narrow" panose="020B0606020202030204" pitchFamily="34" charset="0"/>
              </a:rPr>
              <a:t>Year 6</a:t>
            </a:r>
          </a:p>
        </p:txBody>
      </p:sp>
      <p:sp>
        <p:nvSpPr>
          <p:cNvPr id="49" name="Rectangle 48">
            <a:extLst>
              <a:ext uri="{FF2B5EF4-FFF2-40B4-BE49-F238E27FC236}">
                <a16:creationId xmlns:a16="http://schemas.microsoft.com/office/drawing/2014/main" id="{FCC4F3D7-9E65-ABE4-8357-7C6057335BE2}"/>
              </a:ext>
            </a:extLst>
          </p:cNvPr>
          <p:cNvSpPr/>
          <p:nvPr/>
        </p:nvSpPr>
        <p:spPr>
          <a:xfrm>
            <a:off x="135553" y="1199660"/>
            <a:ext cx="6535410" cy="3753339"/>
          </a:xfrm>
          <a:prstGeom prst="rect">
            <a:avLst/>
          </a:prstGeom>
          <a:solidFill>
            <a:srgbClr val="D2F2E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b="1" dirty="0">
              <a:solidFill>
                <a:schemeClr val="tx1"/>
              </a:solidFill>
            </a:endParaRPr>
          </a:p>
          <a:p>
            <a:pPr algn="ctr"/>
            <a:endParaRPr lang="en-GB" sz="1200" b="1" dirty="0">
              <a:solidFill>
                <a:schemeClr val="tx1"/>
              </a:solidFill>
            </a:endParaRPr>
          </a:p>
          <a:p>
            <a:pPr algn="ctr"/>
            <a:r>
              <a:rPr lang="en-GB" sz="1200" b="1" dirty="0">
                <a:solidFill>
                  <a:schemeClr val="tx1"/>
                </a:solidFill>
              </a:rPr>
              <a:t>Writing Homework</a:t>
            </a:r>
            <a:endParaRPr lang="en-GB" sz="900" b="1" dirty="0">
              <a:solidFill>
                <a:schemeClr val="tx1"/>
              </a:solidFill>
            </a:endParaRPr>
          </a:p>
          <a:p>
            <a:endParaRPr lang="en-GB" sz="800" dirty="0">
              <a:solidFill>
                <a:schemeClr val="tx1"/>
              </a:solidFill>
            </a:endParaRPr>
          </a:p>
          <a:p>
            <a:pPr lvl="0">
              <a:lnSpc>
                <a:spcPct val="115000"/>
              </a:lnSpc>
            </a:pPr>
            <a:r>
              <a:rPr lang="en-GB" sz="8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1) During this unit, the focus will be on creating vivid descriptions. The Year 6 Team would like to see what skills you’ve already got! Now, the season of autumn presents a fantastic opportunity to build the most amazing descriptions. There’s so much to describe; from the crimson autumnal leaves that seem to chase each other playfully around the playground, to the grey sky, which is like a blanket wrapping around the world, you have got the chance to really show off your skills.</a:t>
            </a:r>
          </a:p>
          <a:p>
            <a:pPr lvl="0">
              <a:lnSpc>
                <a:spcPct val="115000"/>
              </a:lnSpc>
            </a:pPr>
            <a:r>
              <a:rPr lang="en-GB" sz="8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2) Last week we looked at poetry and considered these techniques: simile, metaphor, alliteration and repetition (as well as other techniques too). This techniques don’t only appear in poems – you’ll also find them in narratives. As you read this week, search for these techniques in your books. The Project X books are often packed with these language skills so these would be a good place to start.</a:t>
            </a:r>
          </a:p>
          <a:p>
            <a:pPr lvl="0">
              <a:lnSpc>
                <a:spcPct val="115000"/>
              </a:lnSpc>
            </a:pPr>
            <a:r>
              <a:rPr lang="en-GB" sz="8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3) Having now been to Bovington Tank Museum, your task this week is to either write a letter of thanks to their team or to write a short recount of what we did.</a:t>
            </a:r>
          </a:p>
          <a:p>
            <a:pPr lvl="0">
              <a:lnSpc>
                <a:spcPct val="115000"/>
              </a:lnSpc>
            </a:pPr>
            <a:r>
              <a:rPr lang="en-GB" sz="8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4) The possessive apostrophe must be the hardest punctuation to fully understand. Both of these are correct but have different meanings: the girls’ toys, the girl’s toys. And both of these are correct too: the babies’ room, the baby’s room. No wonder so many children find apostrophes a challenge! At home this week, make a poster that aims to support with this very tricky punctuation mark. Try to give some examples too.</a:t>
            </a:r>
          </a:p>
          <a:p>
            <a:pPr lvl="0">
              <a:lnSpc>
                <a:spcPct val="115000"/>
              </a:lnSpc>
            </a:pPr>
            <a:r>
              <a:rPr lang="en-GB" sz="8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5) During this unit, you have learned plenty of 1940s vocabulary. Do you know what ‘the bee’s knees’ means? If I said I was off to the greengrocer, would you know where I was going? What about if someone asked you how you were getting on with your rations? Would you understand? This week, either create a word search, or for a challenge, a crossword that is packed with words from WW2.</a:t>
            </a:r>
          </a:p>
          <a:p>
            <a:pPr lvl="0">
              <a:lnSpc>
                <a:spcPct val="115000"/>
              </a:lnSpc>
            </a:pPr>
            <a:r>
              <a:rPr lang="en-GB" sz="8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6) You have been learning about direct speech punctuation and a character’s body language. </a:t>
            </a:r>
            <a:r>
              <a:rPr lang="en-US" sz="8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For this homework, you’ll need to be able to rewind a film or a television </a:t>
            </a:r>
            <a:r>
              <a:rPr lang="en-US" sz="800" dirty="0" err="1">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programme</a:t>
            </a:r>
            <a:r>
              <a:rPr lang="en-US" sz="8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Hunt for any </a:t>
            </a:r>
            <a:r>
              <a:rPr lang="en-US" sz="800" dirty="0" err="1">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programme</a:t>
            </a:r>
            <a:r>
              <a:rPr lang="en-US" sz="8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that interests you but you’ll need to find a part where two characters are talking to each other, even better if they are arguing with each other. </a:t>
            </a:r>
            <a:r>
              <a:rPr lang="en-GB" sz="8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Watch the scene once to understand. Rewind! Watch it again and write down what the first character says. Watch again but listen to their voices – how did they speak? Watch it again but look at how they act when the speak – what do their bodies do? Repeat for the other character. Write the conversation remembering to add a new line for each speaker. To expand this, pack it with your recently taught Y6 skills, including amazing vocabulary.</a:t>
            </a:r>
          </a:p>
          <a:p>
            <a:pPr lvl="0">
              <a:lnSpc>
                <a:spcPct val="115000"/>
              </a:lnSpc>
              <a:spcAft>
                <a:spcPts val="1000"/>
              </a:spcAft>
            </a:pPr>
            <a:r>
              <a:rPr lang="en-GB" sz="8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7) Personification is one of our favourite techniques. “The snowflakes danced.” Find just one example of personification that you find appealing. Build it into a full Christmas description. What else can you use to make your paragraph really sparkle?</a:t>
            </a:r>
          </a:p>
          <a:p>
            <a:endParaRPr lang="en-GB" sz="900" dirty="0">
              <a:solidFill>
                <a:schemeClr val="tx1"/>
              </a:solidFill>
            </a:endParaRPr>
          </a:p>
          <a:p>
            <a:endParaRPr lang="en-GB" dirty="0">
              <a:solidFill>
                <a:schemeClr val="tx1"/>
              </a:solidFill>
            </a:endParaRPr>
          </a:p>
        </p:txBody>
      </p:sp>
      <p:sp>
        <p:nvSpPr>
          <p:cNvPr id="16" name="Rectangle 15">
            <a:extLst>
              <a:ext uri="{FF2B5EF4-FFF2-40B4-BE49-F238E27FC236}">
                <a16:creationId xmlns:a16="http://schemas.microsoft.com/office/drawing/2014/main" id="{9B72E381-55A1-826F-EE74-997551EAB0DA}"/>
              </a:ext>
            </a:extLst>
          </p:cNvPr>
          <p:cNvSpPr/>
          <p:nvPr/>
        </p:nvSpPr>
        <p:spPr>
          <a:xfrm>
            <a:off x="138547" y="5182075"/>
            <a:ext cx="6535411" cy="3820202"/>
          </a:xfrm>
          <a:prstGeom prst="rect">
            <a:avLst/>
          </a:prstGeom>
          <a:solidFill>
            <a:srgbClr val="D2F2E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b="1" dirty="0">
              <a:solidFill>
                <a:schemeClr val="tx1"/>
              </a:solidFill>
            </a:endParaRPr>
          </a:p>
          <a:p>
            <a:pPr algn="ctr"/>
            <a:endParaRPr lang="en-GB" sz="1200" b="1" dirty="0">
              <a:solidFill>
                <a:schemeClr val="tx1"/>
              </a:solidFill>
            </a:endParaRPr>
          </a:p>
          <a:p>
            <a:pPr algn="ctr"/>
            <a:endParaRPr lang="en-GB" sz="1200" b="1" dirty="0">
              <a:solidFill>
                <a:schemeClr val="tx1"/>
              </a:solidFill>
            </a:endParaRPr>
          </a:p>
          <a:p>
            <a:pPr algn="ctr"/>
            <a:r>
              <a:rPr lang="en-GB" sz="1200" b="1" dirty="0">
                <a:solidFill>
                  <a:schemeClr val="tx1"/>
                </a:solidFill>
              </a:rPr>
              <a:t>Our Extended Book Spine</a:t>
            </a:r>
          </a:p>
          <a:p>
            <a:endParaRPr lang="en-GB" sz="1100" dirty="0">
              <a:solidFill>
                <a:schemeClr val="tx1"/>
              </a:solidFill>
            </a:endParaRPr>
          </a:p>
          <a:p>
            <a:r>
              <a:rPr lang="en-GB" sz="1100" dirty="0">
                <a:solidFill>
                  <a:schemeClr val="tx1"/>
                </a:solidFill>
              </a:rPr>
              <a:t>To complement Letters from the Lighthouse, our school can thoroughly recommend these texts for this half term:</a:t>
            </a:r>
          </a:p>
          <a:p>
            <a:endParaRPr lang="en-GB" sz="1100" dirty="0">
              <a:solidFill>
                <a:schemeClr val="tx1"/>
              </a:solidFill>
            </a:endParaRPr>
          </a:p>
          <a:p>
            <a:endParaRPr lang="en-GB" sz="1100" dirty="0">
              <a:solidFill>
                <a:schemeClr val="tx1"/>
              </a:solidFill>
            </a:endParaRPr>
          </a:p>
          <a:p>
            <a:endParaRPr lang="en-GB" sz="1100" dirty="0">
              <a:solidFill>
                <a:schemeClr val="tx1"/>
              </a:solidFill>
            </a:endParaRPr>
          </a:p>
          <a:p>
            <a:endParaRPr lang="en-GB" sz="1100" dirty="0">
              <a:solidFill>
                <a:schemeClr val="tx1"/>
              </a:solidFill>
            </a:endParaRPr>
          </a:p>
          <a:p>
            <a:endParaRPr lang="en-GB" sz="1100" dirty="0">
              <a:solidFill>
                <a:schemeClr val="tx1"/>
              </a:solidFill>
            </a:endParaRPr>
          </a:p>
          <a:p>
            <a:endParaRPr lang="en-GB" sz="1100" dirty="0">
              <a:solidFill>
                <a:schemeClr val="tx1"/>
              </a:solidFill>
            </a:endParaRPr>
          </a:p>
          <a:p>
            <a:endParaRPr lang="en-GB" sz="1100" dirty="0">
              <a:solidFill>
                <a:schemeClr val="tx1"/>
              </a:solidFill>
            </a:endParaRPr>
          </a:p>
          <a:p>
            <a:endParaRPr lang="en-GB" sz="1100" dirty="0">
              <a:solidFill>
                <a:schemeClr val="tx1"/>
              </a:solidFill>
            </a:endParaRPr>
          </a:p>
          <a:p>
            <a:endParaRPr lang="en-GB" sz="1100" dirty="0">
              <a:solidFill>
                <a:schemeClr val="tx1"/>
              </a:solidFill>
            </a:endParaRPr>
          </a:p>
          <a:p>
            <a:endParaRPr lang="en-GB" sz="1100" dirty="0">
              <a:solidFill>
                <a:schemeClr val="tx1"/>
              </a:solidFill>
            </a:endParaRPr>
          </a:p>
          <a:p>
            <a:endParaRPr lang="en-GB" sz="1100" dirty="0">
              <a:solidFill>
                <a:schemeClr val="tx1"/>
              </a:solidFill>
            </a:endParaRPr>
          </a:p>
          <a:p>
            <a:endParaRPr lang="en-GB" sz="1100" dirty="0">
              <a:solidFill>
                <a:schemeClr val="tx1"/>
              </a:solidFill>
            </a:endParaRPr>
          </a:p>
          <a:p>
            <a:endParaRPr lang="en-GB" sz="1100" dirty="0">
              <a:solidFill>
                <a:schemeClr val="tx1"/>
              </a:solidFill>
            </a:endParaRPr>
          </a:p>
          <a:p>
            <a:endParaRPr lang="en-GB" sz="1100" dirty="0">
              <a:solidFill>
                <a:schemeClr val="tx1"/>
              </a:solidFill>
            </a:endParaRPr>
          </a:p>
          <a:p>
            <a:endParaRPr lang="en-GB" sz="1100" dirty="0">
              <a:solidFill>
                <a:schemeClr val="tx1"/>
              </a:solidFill>
            </a:endParaRPr>
          </a:p>
          <a:p>
            <a:endParaRPr lang="en-GB" sz="1100" dirty="0">
              <a:solidFill>
                <a:schemeClr val="tx1"/>
              </a:solidFill>
            </a:endParaRPr>
          </a:p>
          <a:p>
            <a:endParaRPr lang="en-GB" sz="1100" dirty="0">
              <a:solidFill>
                <a:schemeClr val="tx1"/>
              </a:solidFill>
            </a:endParaRPr>
          </a:p>
          <a:p>
            <a:endParaRPr lang="en-GB" sz="1100" dirty="0">
              <a:solidFill>
                <a:schemeClr val="tx1"/>
              </a:solidFill>
            </a:endParaRPr>
          </a:p>
          <a:p>
            <a:endParaRPr lang="en-GB" sz="1100" dirty="0">
              <a:solidFill>
                <a:schemeClr val="tx1"/>
              </a:solidFill>
            </a:endParaRPr>
          </a:p>
          <a:p>
            <a:endParaRPr lang="en-GB" sz="1100" dirty="0">
              <a:solidFill>
                <a:schemeClr val="tx1"/>
              </a:solidFill>
            </a:endParaRPr>
          </a:p>
          <a:p>
            <a:endParaRPr lang="en-GB" sz="1100" dirty="0">
              <a:solidFill>
                <a:schemeClr val="tx1"/>
              </a:solidFill>
            </a:endParaRPr>
          </a:p>
        </p:txBody>
      </p:sp>
      <p:pic>
        <p:nvPicPr>
          <p:cNvPr id="3" name="Picture 2">
            <a:extLst>
              <a:ext uri="{FF2B5EF4-FFF2-40B4-BE49-F238E27FC236}">
                <a16:creationId xmlns:a16="http://schemas.microsoft.com/office/drawing/2014/main" id="{1127A636-61E6-421C-3C6C-FD78AEC3D384}"/>
              </a:ext>
            </a:extLst>
          </p:cNvPr>
          <p:cNvPicPr>
            <a:picLocks noChangeAspect="1"/>
          </p:cNvPicPr>
          <p:nvPr/>
        </p:nvPicPr>
        <p:blipFill>
          <a:blip r:embed="rId8" cstate="print"/>
          <a:srcRect/>
          <a:stretch>
            <a:fillRect/>
          </a:stretch>
        </p:blipFill>
        <p:spPr bwMode="auto">
          <a:xfrm>
            <a:off x="198977" y="5807603"/>
            <a:ext cx="1101957" cy="1687827"/>
          </a:xfrm>
          <a:prstGeom prst="rect">
            <a:avLst/>
          </a:prstGeom>
          <a:noFill/>
          <a:ln w="9525">
            <a:noFill/>
            <a:miter lim="800000"/>
            <a:headEnd/>
            <a:tailEnd/>
          </a:ln>
        </p:spPr>
      </p:pic>
      <p:pic>
        <p:nvPicPr>
          <p:cNvPr id="3074" name="Picture 2" descr="The Dog Who Saved the World : Welford, Ross: Amazon.co.uk: Books">
            <a:extLst>
              <a:ext uri="{FF2B5EF4-FFF2-40B4-BE49-F238E27FC236}">
                <a16:creationId xmlns:a16="http://schemas.microsoft.com/office/drawing/2014/main" id="{ABA094C4-5563-7622-4076-14B9A6302251}"/>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2124625" y="5807603"/>
            <a:ext cx="1101957" cy="1683209"/>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descr="Groosham Grange: Amazon.co.uk: Anthony Horowitz: 9780744583441: Books">
            <a:extLst>
              <a:ext uri="{FF2B5EF4-FFF2-40B4-BE49-F238E27FC236}">
                <a16:creationId xmlns:a16="http://schemas.microsoft.com/office/drawing/2014/main" id="{90ED97FD-908E-4C8E-C23D-A33947C3982A}"/>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3145756" y="6919927"/>
            <a:ext cx="1185550" cy="1912177"/>
          </a:xfrm>
          <a:prstGeom prst="rect">
            <a:avLst/>
          </a:prstGeom>
          <a:noFill/>
          <a:extLst>
            <a:ext uri="{909E8E84-426E-40DD-AFC4-6F175D3DCCD1}">
              <a14:hiddenFill xmlns:a14="http://schemas.microsoft.com/office/drawing/2010/main">
                <a:solidFill>
                  <a:srgbClr val="FFFFFF"/>
                </a:solidFill>
              </a14:hiddenFill>
            </a:ext>
          </a:extLst>
        </p:spPr>
      </p:pic>
      <p:pic>
        <p:nvPicPr>
          <p:cNvPr id="3080" name="Picture 8" descr="The Girl of Ink and Stars: winner of the British Book Awards' Children's  Book of the Year : Millwood Hargrave, Kiran: Amazon.co.uk: Books">
            <a:extLst>
              <a:ext uri="{FF2B5EF4-FFF2-40B4-BE49-F238E27FC236}">
                <a16:creationId xmlns:a16="http://schemas.microsoft.com/office/drawing/2014/main" id="{66470201-5AF6-4565-8CE0-027E08F140F1}"/>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4158909" y="5798713"/>
            <a:ext cx="1185550" cy="1820333"/>
          </a:xfrm>
          <a:prstGeom prst="rect">
            <a:avLst/>
          </a:prstGeom>
          <a:noFill/>
          <a:extLst>
            <a:ext uri="{909E8E84-426E-40DD-AFC4-6F175D3DCCD1}">
              <a14:hiddenFill xmlns:a14="http://schemas.microsoft.com/office/drawing/2010/main">
                <a:solidFill>
                  <a:srgbClr val="FFFFFF"/>
                </a:solidFill>
              </a14:hiddenFill>
            </a:ext>
          </a:extLst>
        </p:spPr>
      </p:pic>
      <p:pic>
        <p:nvPicPr>
          <p:cNvPr id="3082" name="Picture 10" descr="Ways to Live Forever by Sally Nicholls">
            <a:extLst>
              <a:ext uri="{FF2B5EF4-FFF2-40B4-BE49-F238E27FC236}">
                <a16:creationId xmlns:a16="http://schemas.microsoft.com/office/drawing/2014/main" id="{B6E0646A-E851-7E81-66BC-046C4749A1DD}"/>
              </a:ext>
            </a:extLst>
          </p:cNvPr>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5347703" y="6822067"/>
            <a:ext cx="1336085" cy="2052109"/>
          </a:xfrm>
          <a:prstGeom prst="rect">
            <a:avLst/>
          </a:prstGeom>
          <a:noFill/>
          <a:extLst>
            <a:ext uri="{909E8E84-426E-40DD-AFC4-6F175D3DCCD1}">
              <a14:hiddenFill xmlns:a14="http://schemas.microsoft.com/office/drawing/2010/main">
                <a:solidFill>
                  <a:srgbClr val="FFFFFF"/>
                </a:solidFill>
              </a14:hiddenFill>
            </a:ext>
          </a:extLst>
        </p:spPr>
      </p:pic>
      <p:pic>
        <p:nvPicPr>
          <p:cNvPr id="3084" name="Picture 12" descr="Goodnight Mister Tom: Michelle Magorian (A Puffin Book): Amazon.co.uk:  Magorian, Michelle: 8601404207013: Books">
            <a:extLst>
              <a:ext uri="{FF2B5EF4-FFF2-40B4-BE49-F238E27FC236}">
                <a16:creationId xmlns:a16="http://schemas.microsoft.com/office/drawing/2014/main" id="{D7B9ADC5-E5AC-FE77-3744-436083CFADC8}"/>
              </a:ext>
            </a:extLst>
          </p:cNvPr>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984067" y="7049145"/>
            <a:ext cx="1231348" cy="189124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5450814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6" name="Picture 45">
            <a:extLst>
              <a:ext uri="{FF2B5EF4-FFF2-40B4-BE49-F238E27FC236}">
                <a16:creationId xmlns:a16="http://schemas.microsoft.com/office/drawing/2014/main" id="{F7D55099-303D-46C6-90ED-720064FAC6B7}"/>
              </a:ext>
            </a:extLst>
          </p:cNvPr>
          <p:cNvPicPr>
            <a:picLocks noChangeAspect="1"/>
          </p:cNvPicPr>
          <p:nvPr/>
        </p:nvPicPr>
        <p:blipFill>
          <a:blip r:embed="rId2"/>
          <a:stretch>
            <a:fillRect/>
          </a:stretch>
        </p:blipFill>
        <p:spPr>
          <a:xfrm>
            <a:off x="0" y="152150"/>
            <a:ext cx="6858000" cy="951186"/>
          </a:xfrm>
          <a:prstGeom prst="rect">
            <a:avLst/>
          </a:prstGeom>
        </p:spPr>
      </p:pic>
      <p:sp>
        <p:nvSpPr>
          <p:cNvPr id="47" name="TextBox 46">
            <a:extLst>
              <a:ext uri="{FF2B5EF4-FFF2-40B4-BE49-F238E27FC236}">
                <a16:creationId xmlns:a16="http://schemas.microsoft.com/office/drawing/2014/main" id="{78BAA288-EF5E-4ADE-8163-A1EF3C7ED9A8}"/>
              </a:ext>
            </a:extLst>
          </p:cNvPr>
          <p:cNvSpPr txBox="1"/>
          <p:nvPr/>
        </p:nvSpPr>
        <p:spPr>
          <a:xfrm>
            <a:off x="5972755" y="296342"/>
            <a:ext cx="850900" cy="738664"/>
          </a:xfrm>
          <a:prstGeom prst="rect">
            <a:avLst/>
          </a:prstGeom>
          <a:noFill/>
        </p:spPr>
        <p:txBody>
          <a:bodyPr wrap="square" rtlCol="0">
            <a:spAutoFit/>
          </a:bodyPr>
          <a:lstStyle/>
          <a:p>
            <a:pPr algn="ctr"/>
            <a:r>
              <a:rPr lang="en-GB" sz="1400" b="1" dirty="0">
                <a:solidFill>
                  <a:srgbClr val="02765C"/>
                </a:solidFill>
                <a:latin typeface="Arial Narrow" panose="020B0606020202030204" pitchFamily="34" charset="0"/>
              </a:rPr>
              <a:t>Autumn term </a:t>
            </a:r>
          </a:p>
          <a:p>
            <a:pPr algn="ctr"/>
            <a:r>
              <a:rPr lang="en-GB" sz="1400" b="1" dirty="0">
                <a:solidFill>
                  <a:srgbClr val="02765C"/>
                </a:solidFill>
                <a:latin typeface="Arial Narrow" panose="020B0606020202030204" pitchFamily="34" charset="0"/>
              </a:rPr>
              <a:t>2</a:t>
            </a:r>
          </a:p>
        </p:txBody>
      </p:sp>
      <p:pic>
        <p:nvPicPr>
          <p:cNvPr id="8" name="Picture 7">
            <a:extLst>
              <a:ext uri="{FF2B5EF4-FFF2-40B4-BE49-F238E27FC236}">
                <a16:creationId xmlns:a16="http://schemas.microsoft.com/office/drawing/2014/main" id="{DB3FAF0D-940B-4A74-A09F-8C433CAA6434}"/>
              </a:ext>
            </a:extLst>
          </p:cNvPr>
          <p:cNvPicPr>
            <a:picLocks noChangeAspect="1"/>
          </p:cNvPicPr>
          <p:nvPr/>
        </p:nvPicPr>
        <p:blipFill>
          <a:blip r:embed="rId3"/>
          <a:stretch>
            <a:fillRect/>
          </a:stretch>
        </p:blipFill>
        <p:spPr>
          <a:xfrm>
            <a:off x="5681662" y="9127514"/>
            <a:ext cx="412611" cy="602924"/>
          </a:xfrm>
          <a:prstGeom prst="rect">
            <a:avLst/>
          </a:prstGeom>
        </p:spPr>
      </p:pic>
      <p:pic>
        <p:nvPicPr>
          <p:cNvPr id="9" name="Picture 8">
            <a:extLst>
              <a:ext uri="{FF2B5EF4-FFF2-40B4-BE49-F238E27FC236}">
                <a16:creationId xmlns:a16="http://schemas.microsoft.com/office/drawing/2014/main" id="{8E0DC850-C8B3-4331-8845-1E6DC421D2A3}"/>
              </a:ext>
            </a:extLst>
          </p:cNvPr>
          <p:cNvPicPr>
            <a:picLocks noChangeAspect="1"/>
          </p:cNvPicPr>
          <p:nvPr/>
        </p:nvPicPr>
        <p:blipFill>
          <a:blip r:embed="rId4"/>
          <a:stretch>
            <a:fillRect/>
          </a:stretch>
        </p:blipFill>
        <p:spPr>
          <a:xfrm>
            <a:off x="449718" y="9150927"/>
            <a:ext cx="411015" cy="602923"/>
          </a:xfrm>
          <a:prstGeom prst="rect">
            <a:avLst/>
          </a:prstGeom>
        </p:spPr>
      </p:pic>
      <p:pic>
        <p:nvPicPr>
          <p:cNvPr id="10" name="Picture 9">
            <a:extLst>
              <a:ext uri="{FF2B5EF4-FFF2-40B4-BE49-F238E27FC236}">
                <a16:creationId xmlns:a16="http://schemas.microsoft.com/office/drawing/2014/main" id="{9B880F79-2391-4A17-ADBB-504D325820C5}"/>
              </a:ext>
            </a:extLst>
          </p:cNvPr>
          <p:cNvPicPr>
            <a:picLocks noChangeAspect="1"/>
          </p:cNvPicPr>
          <p:nvPr/>
        </p:nvPicPr>
        <p:blipFill>
          <a:blip r:embed="rId5"/>
          <a:stretch>
            <a:fillRect/>
          </a:stretch>
        </p:blipFill>
        <p:spPr>
          <a:xfrm>
            <a:off x="1641159" y="9150926"/>
            <a:ext cx="412603" cy="602923"/>
          </a:xfrm>
          <a:prstGeom prst="rect">
            <a:avLst/>
          </a:prstGeom>
        </p:spPr>
      </p:pic>
      <p:pic>
        <p:nvPicPr>
          <p:cNvPr id="11" name="Picture 10">
            <a:extLst>
              <a:ext uri="{FF2B5EF4-FFF2-40B4-BE49-F238E27FC236}">
                <a16:creationId xmlns:a16="http://schemas.microsoft.com/office/drawing/2014/main" id="{42A8BEE8-C61C-49E8-95C8-C8955DAF7583}"/>
              </a:ext>
            </a:extLst>
          </p:cNvPr>
          <p:cNvPicPr>
            <a:picLocks noChangeAspect="1"/>
          </p:cNvPicPr>
          <p:nvPr/>
        </p:nvPicPr>
        <p:blipFill>
          <a:blip r:embed="rId6"/>
          <a:stretch>
            <a:fillRect/>
          </a:stretch>
        </p:blipFill>
        <p:spPr>
          <a:xfrm>
            <a:off x="2884495" y="9161111"/>
            <a:ext cx="463911" cy="602923"/>
          </a:xfrm>
          <a:prstGeom prst="rect">
            <a:avLst/>
          </a:prstGeom>
        </p:spPr>
      </p:pic>
      <p:pic>
        <p:nvPicPr>
          <p:cNvPr id="12" name="Picture 11">
            <a:extLst>
              <a:ext uri="{FF2B5EF4-FFF2-40B4-BE49-F238E27FC236}">
                <a16:creationId xmlns:a16="http://schemas.microsoft.com/office/drawing/2014/main" id="{C975B6B5-FBA7-4B14-B4CB-CDD6D8777A0A}"/>
              </a:ext>
            </a:extLst>
          </p:cNvPr>
          <p:cNvPicPr>
            <a:picLocks noChangeAspect="1"/>
          </p:cNvPicPr>
          <p:nvPr/>
        </p:nvPicPr>
        <p:blipFill>
          <a:blip r:embed="rId7"/>
          <a:stretch>
            <a:fillRect/>
          </a:stretch>
        </p:blipFill>
        <p:spPr>
          <a:xfrm>
            <a:off x="4278371" y="9161111"/>
            <a:ext cx="414713" cy="569327"/>
          </a:xfrm>
          <a:prstGeom prst="rect">
            <a:avLst/>
          </a:prstGeom>
        </p:spPr>
      </p:pic>
      <p:sp>
        <p:nvSpPr>
          <p:cNvPr id="13" name="TextBox 12">
            <a:extLst>
              <a:ext uri="{FF2B5EF4-FFF2-40B4-BE49-F238E27FC236}">
                <a16:creationId xmlns:a16="http://schemas.microsoft.com/office/drawing/2014/main" id="{8A486CD2-6334-4626-B130-57EE4E2BD986}"/>
              </a:ext>
            </a:extLst>
          </p:cNvPr>
          <p:cNvSpPr txBox="1"/>
          <p:nvPr/>
        </p:nvSpPr>
        <p:spPr>
          <a:xfrm>
            <a:off x="1641159" y="827525"/>
            <a:ext cx="4257099" cy="338554"/>
          </a:xfrm>
          <a:prstGeom prst="rect">
            <a:avLst/>
          </a:prstGeom>
          <a:noFill/>
        </p:spPr>
        <p:txBody>
          <a:bodyPr wrap="square" rtlCol="0">
            <a:spAutoFit/>
          </a:bodyPr>
          <a:lstStyle/>
          <a:p>
            <a:r>
              <a:rPr lang="en-GB" sz="1600" b="1" dirty="0">
                <a:solidFill>
                  <a:srgbClr val="02765C"/>
                </a:solidFill>
              </a:rPr>
              <a:t>Ready		Respectful			 Safe</a:t>
            </a:r>
          </a:p>
        </p:txBody>
      </p:sp>
      <p:sp>
        <p:nvSpPr>
          <p:cNvPr id="45" name="TextBox 44">
            <a:extLst>
              <a:ext uri="{FF2B5EF4-FFF2-40B4-BE49-F238E27FC236}">
                <a16:creationId xmlns:a16="http://schemas.microsoft.com/office/drawing/2014/main" id="{F578A029-71DB-40C3-BEB7-3DF0F26CE642}"/>
              </a:ext>
            </a:extLst>
          </p:cNvPr>
          <p:cNvSpPr txBox="1"/>
          <p:nvPr/>
        </p:nvSpPr>
        <p:spPr>
          <a:xfrm>
            <a:off x="2402146" y="175562"/>
            <a:ext cx="2273863" cy="338554"/>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GB" sz="1600" b="1" dirty="0">
                <a:solidFill>
                  <a:srgbClr val="02765C"/>
                </a:solidFill>
                <a:latin typeface="Arial Narrow" panose="020B0606020202030204" pitchFamily="34" charset="0"/>
              </a:rPr>
              <a:t>Year 6</a:t>
            </a:r>
          </a:p>
        </p:txBody>
      </p:sp>
      <p:sp>
        <p:nvSpPr>
          <p:cNvPr id="16" name="Rectangle 15">
            <a:extLst>
              <a:ext uri="{FF2B5EF4-FFF2-40B4-BE49-F238E27FC236}">
                <a16:creationId xmlns:a16="http://schemas.microsoft.com/office/drawing/2014/main" id="{9B72E381-55A1-826F-EE74-997551EAB0DA}"/>
              </a:ext>
            </a:extLst>
          </p:cNvPr>
          <p:cNvSpPr/>
          <p:nvPr/>
        </p:nvSpPr>
        <p:spPr>
          <a:xfrm>
            <a:off x="135552" y="1247529"/>
            <a:ext cx="6583903" cy="7830946"/>
          </a:xfrm>
          <a:prstGeom prst="rect">
            <a:avLst/>
          </a:prstGeom>
          <a:solidFill>
            <a:srgbClr val="D2F2E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solidFill>
                  <a:schemeClr val="tx1"/>
                </a:solidFill>
              </a:rPr>
              <a:t>Our Extended Book Spine</a:t>
            </a:r>
          </a:p>
          <a:p>
            <a:pPr algn="ctr"/>
            <a:endParaRPr lang="en-GB" dirty="0">
              <a:solidFill>
                <a:schemeClr val="tx1"/>
              </a:solidFill>
            </a:endParaRPr>
          </a:p>
          <a:p>
            <a:pPr algn="ctr"/>
            <a:r>
              <a:rPr lang="en-GB" dirty="0">
                <a:solidFill>
                  <a:schemeClr val="tx1"/>
                </a:solidFill>
              </a:rPr>
              <a:t>To complement Treasure Island, our school can thoroughly recommend these texts for this half term:</a:t>
            </a:r>
          </a:p>
          <a:p>
            <a:pPr algn="ctr"/>
            <a:endParaRPr lang="en-GB" dirty="0">
              <a:solidFill>
                <a:schemeClr val="tx1"/>
              </a:solidFill>
            </a:endParaRPr>
          </a:p>
        </p:txBody>
      </p:sp>
      <p:graphicFrame>
        <p:nvGraphicFramePr>
          <p:cNvPr id="3" name="Table 2">
            <a:extLst>
              <a:ext uri="{FF2B5EF4-FFF2-40B4-BE49-F238E27FC236}">
                <a16:creationId xmlns:a16="http://schemas.microsoft.com/office/drawing/2014/main" id="{F3326403-A7F4-7697-1BBE-57C69E325948}"/>
              </a:ext>
            </a:extLst>
          </p:cNvPr>
          <p:cNvGraphicFramePr>
            <a:graphicFrameLocks noGrp="1"/>
          </p:cNvGraphicFramePr>
          <p:nvPr>
            <p:extLst>
              <p:ext uri="{D42A27DB-BD31-4B8C-83A1-F6EECF244321}">
                <p14:modId xmlns:p14="http://schemas.microsoft.com/office/powerpoint/2010/main" val="711920209"/>
              </p:ext>
            </p:extLst>
          </p:nvPr>
        </p:nvGraphicFramePr>
        <p:xfrm>
          <a:off x="220132" y="1348415"/>
          <a:ext cx="6409267" cy="7573335"/>
        </p:xfrm>
        <a:graphic>
          <a:graphicData uri="http://schemas.openxmlformats.org/drawingml/2006/table">
            <a:tbl>
              <a:tblPr firstRow="1" firstCol="1" bandRow="1">
                <a:tableStyleId>{5C22544A-7EE6-4342-B048-85BDC9FD1C3A}</a:tableStyleId>
              </a:tblPr>
              <a:tblGrid>
                <a:gridCol w="956650">
                  <a:extLst>
                    <a:ext uri="{9D8B030D-6E8A-4147-A177-3AD203B41FA5}">
                      <a16:colId xmlns:a16="http://schemas.microsoft.com/office/drawing/2014/main" val="3356165647"/>
                    </a:ext>
                  </a:extLst>
                </a:gridCol>
                <a:gridCol w="3768857">
                  <a:extLst>
                    <a:ext uri="{9D8B030D-6E8A-4147-A177-3AD203B41FA5}">
                      <a16:colId xmlns:a16="http://schemas.microsoft.com/office/drawing/2014/main" val="1179081153"/>
                    </a:ext>
                  </a:extLst>
                </a:gridCol>
                <a:gridCol w="1683760">
                  <a:extLst>
                    <a:ext uri="{9D8B030D-6E8A-4147-A177-3AD203B41FA5}">
                      <a16:colId xmlns:a16="http://schemas.microsoft.com/office/drawing/2014/main" val="3366197982"/>
                    </a:ext>
                  </a:extLst>
                </a:gridCol>
              </a:tblGrid>
              <a:tr h="441664">
                <a:tc>
                  <a:txBody>
                    <a:bodyPr/>
                    <a:lstStyle/>
                    <a:p>
                      <a:pPr algn="l">
                        <a:lnSpc>
                          <a:spcPct val="110000"/>
                        </a:lnSpc>
                        <a:spcAft>
                          <a:spcPts val="600"/>
                        </a:spcAft>
                      </a:pPr>
                      <a:r>
                        <a:rPr lang="en-GB" sz="1200" dirty="0">
                          <a:effectLst/>
                        </a:rPr>
                        <a:t>Book Title</a:t>
                      </a:r>
                      <a:endParaRPr lang="en-GB" sz="12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3234" marR="63234" marT="0" marB="0"/>
                </a:tc>
                <a:tc>
                  <a:txBody>
                    <a:bodyPr/>
                    <a:lstStyle/>
                    <a:p>
                      <a:pPr algn="l">
                        <a:lnSpc>
                          <a:spcPct val="110000"/>
                        </a:lnSpc>
                        <a:spcAft>
                          <a:spcPts val="600"/>
                        </a:spcAft>
                      </a:pPr>
                      <a:r>
                        <a:rPr lang="en-GB" sz="1200" dirty="0">
                          <a:effectLst/>
                        </a:rPr>
                        <a:t>What is it about?</a:t>
                      </a:r>
                      <a:endParaRPr lang="en-GB" sz="12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3234" marR="63234" marT="0" marB="0"/>
                </a:tc>
                <a:tc>
                  <a:txBody>
                    <a:bodyPr/>
                    <a:lstStyle/>
                    <a:p>
                      <a:pPr algn="l">
                        <a:lnSpc>
                          <a:spcPct val="110000"/>
                        </a:lnSpc>
                        <a:spcAft>
                          <a:spcPts val="600"/>
                        </a:spcAft>
                      </a:pPr>
                      <a:r>
                        <a:rPr lang="en-GB" sz="1200" dirty="0">
                          <a:effectLst/>
                        </a:rPr>
                        <a:t>What the teachers think…</a:t>
                      </a:r>
                      <a:endParaRPr lang="en-GB" sz="12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3234" marR="63234" marT="0" marB="0"/>
                </a:tc>
                <a:extLst>
                  <a:ext uri="{0D108BD9-81ED-4DB2-BD59-A6C34878D82A}">
                    <a16:rowId xmlns:a16="http://schemas.microsoft.com/office/drawing/2014/main" val="4215925093"/>
                  </a:ext>
                </a:extLst>
              </a:tr>
              <a:tr h="1454104">
                <a:tc>
                  <a:txBody>
                    <a:bodyPr/>
                    <a:lstStyle/>
                    <a:p>
                      <a:pPr algn="l">
                        <a:lnSpc>
                          <a:spcPct val="110000"/>
                        </a:lnSpc>
                        <a:spcAft>
                          <a:spcPts val="600"/>
                        </a:spcAft>
                      </a:pPr>
                      <a:r>
                        <a:rPr lang="en-GB" sz="1100">
                          <a:effectLst/>
                        </a:rPr>
                        <a:t>Ways to live forever (Sally Nicholls)</a:t>
                      </a:r>
                      <a:endParaRPr lang="en-GB"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63234" marR="63234" marT="0" marB="0"/>
                </a:tc>
                <a:tc>
                  <a:txBody>
                    <a:bodyPr/>
                    <a:lstStyle/>
                    <a:p>
                      <a:pPr algn="l">
                        <a:lnSpc>
                          <a:spcPct val="110000"/>
                        </a:lnSpc>
                        <a:spcAft>
                          <a:spcPts val="600"/>
                        </a:spcAft>
                      </a:pPr>
                      <a:r>
                        <a:rPr lang="en-GB" sz="1100">
                          <a:effectLst/>
                        </a:rPr>
                        <a:t>Sam loves facts. He wants to know about UFOs and horror movies and airships and ghosts and scientists, and how it feels to kiss a girl. And because he has leukaemia he wants to know the facts about dying. Sam needs answers to the questions nobody will answer. "Ways To Live Forever" is the first novel from an extraordinarily talented young writer. </a:t>
                      </a:r>
                      <a:endParaRPr lang="en-GB"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63234" marR="63234" marT="0" marB="0"/>
                </a:tc>
                <a:tc>
                  <a:txBody>
                    <a:bodyPr/>
                    <a:lstStyle/>
                    <a:p>
                      <a:pPr algn="l">
                        <a:lnSpc>
                          <a:spcPct val="110000"/>
                        </a:lnSpc>
                        <a:spcAft>
                          <a:spcPts val="600"/>
                        </a:spcAft>
                      </a:pPr>
                      <a:r>
                        <a:rPr lang="en-GB" sz="1100">
                          <a:effectLst/>
                        </a:rPr>
                        <a:t>This was popular with Y6 last year and could be one of the most powerful and uplifting books you will ever read. </a:t>
                      </a:r>
                      <a:endParaRPr lang="en-GB"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63234" marR="63234" marT="0" marB="0"/>
                </a:tc>
                <a:extLst>
                  <a:ext uri="{0D108BD9-81ED-4DB2-BD59-A6C34878D82A}">
                    <a16:rowId xmlns:a16="http://schemas.microsoft.com/office/drawing/2014/main" val="3229428803"/>
                  </a:ext>
                </a:extLst>
              </a:tr>
              <a:tr h="1666610">
                <a:tc>
                  <a:txBody>
                    <a:bodyPr/>
                    <a:lstStyle/>
                    <a:p>
                      <a:pPr algn="l" fontAlgn="base">
                        <a:lnSpc>
                          <a:spcPts val="1120"/>
                        </a:lnSpc>
                        <a:spcAft>
                          <a:spcPts val="600"/>
                        </a:spcAft>
                      </a:pPr>
                      <a:r>
                        <a:rPr lang="en-US" sz="1100">
                          <a:effectLst/>
                        </a:rPr>
                        <a:t>The Girl of Ink and Stars (Kiran Millwood Hargrave)</a:t>
                      </a:r>
                      <a:endParaRPr lang="en-GB" sz="1100">
                        <a:effectLst/>
                      </a:endParaRPr>
                    </a:p>
                    <a:p>
                      <a:pPr algn="l">
                        <a:lnSpc>
                          <a:spcPct val="110000"/>
                        </a:lnSpc>
                        <a:spcAft>
                          <a:spcPts val="600"/>
                        </a:spcAft>
                      </a:pPr>
                      <a:r>
                        <a:rPr lang="en-GB" sz="1100">
                          <a:effectLst/>
                        </a:rPr>
                        <a:t> </a:t>
                      </a:r>
                      <a:endParaRPr lang="en-GB"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63234" marR="63234" marT="0" marB="0"/>
                </a:tc>
                <a:tc>
                  <a:txBody>
                    <a:bodyPr/>
                    <a:lstStyle/>
                    <a:p>
                      <a:pPr algn="l">
                        <a:lnSpc>
                          <a:spcPct val="110000"/>
                        </a:lnSpc>
                        <a:spcAft>
                          <a:spcPts val="1050"/>
                        </a:spcAft>
                      </a:pPr>
                      <a:r>
                        <a:rPr lang="en-GB" sz="1100">
                          <a:effectLst/>
                        </a:rPr>
                        <a:t>When her friend disappears, she volunteers to guide the search. The world beyond the walls is a monster-filled wasteland – and beneath the dry rivers and smoking mountains, a fire demon is stirring from its sleep.</a:t>
                      </a:r>
                    </a:p>
                    <a:p>
                      <a:pPr algn="l">
                        <a:lnSpc>
                          <a:spcPct val="110000"/>
                        </a:lnSpc>
                        <a:spcAft>
                          <a:spcPts val="1050"/>
                        </a:spcAft>
                      </a:pPr>
                      <a:r>
                        <a:rPr lang="en-GB" sz="1100">
                          <a:effectLst/>
                        </a:rPr>
                        <a:t>Soon, following her map, her heart and an ancient myth, Isabella discovers the true end of her journey: to save the island itself.</a:t>
                      </a:r>
                      <a:endParaRPr lang="en-GB"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63234" marR="63234" marT="0" marB="0"/>
                </a:tc>
                <a:tc>
                  <a:txBody>
                    <a:bodyPr/>
                    <a:lstStyle/>
                    <a:p>
                      <a:pPr algn="l">
                        <a:lnSpc>
                          <a:spcPct val="110000"/>
                        </a:lnSpc>
                        <a:spcAft>
                          <a:spcPts val="600"/>
                        </a:spcAft>
                      </a:pPr>
                      <a:r>
                        <a:rPr lang="en-GB" sz="1100">
                          <a:effectLst/>
                        </a:rPr>
                        <a:t>Magic, myths and legend – there’s plenty for the reader here. This contains rich language and description and is a high quality text that would support your child’s writing.</a:t>
                      </a:r>
                      <a:endParaRPr lang="en-GB"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63234" marR="63234" marT="0" marB="0"/>
                </a:tc>
                <a:extLst>
                  <a:ext uri="{0D108BD9-81ED-4DB2-BD59-A6C34878D82A}">
                    <a16:rowId xmlns:a16="http://schemas.microsoft.com/office/drawing/2014/main" val="3520956686"/>
                  </a:ext>
                </a:extLst>
              </a:tr>
              <a:tr h="1809693">
                <a:tc>
                  <a:txBody>
                    <a:bodyPr/>
                    <a:lstStyle/>
                    <a:p>
                      <a:pPr algn="l" fontAlgn="base">
                        <a:lnSpc>
                          <a:spcPts val="1120"/>
                        </a:lnSpc>
                        <a:spcAft>
                          <a:spcPts val="600"/>
                        </a:spcAft>
                      </a:pPr>
                      <a:r>
                        <a:rPr lang="en-US" sz="1100">
                          <a:effectLst/>
                        </a:rPr>
                        <a:t>Groosham Grange (Anthony Horowitz)</a:t>
                      </a:r>
                      <a:endParaRPr lang="en-GB"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63234" marR="63234" marT="0" marB="0"/>
                </a:tc>
                <a:tc>
                  <a:txBody>
                    <a:bodyPr/>
                    <a:lstStyle/>
                    <a:p>
                      <a:pPr algn="l">
                        <a:lnSpc>
                          <a:spcPct val="110000"/>
                        </a:lnSpc>
                        <a:spcAft>
                          <a:spcPts val="1050"/>
                        </a:spcAft>
                      </a:pPr>
                      <a:r>
                        <a:rPr lang="en-GB" sz="1100">
                          <a:effectLst/>
                        </a:rPr>
                        <a:t>Sent to Groosham Grange as a last resort by his parents, David quickly discovers that his new school is a very weird place. New pupils are made to sign their names in blood; the French teacher disappears every full moon; the assistant headmaster keeps something very chilling in his room... What's the meaning of the black rings everyone wears? Where do the other pupils vanish to at night? Most important of all, how on earth can David get away – alive?</a:t>
                      </a:r>
                      <a:endParaRPr lang="en-GB"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63234" marR="63234" marT="0" marB="0"/>
                </a:tc>
                <a:tc>
                  <a:txBody>
                    <a:bodyPr/>
                    <a:lstStyle/>
                    <a:p>
                      <a:pPr algn="l">
                        <a:lnSpc>
                          <a:spcPct val="110000"/>
                        </a:lnSpc>
                        <a:spcAft>
                          <a:spcPts val="600"/>
                        </a:spcAft>
                      </a:pPr>
                      <a:r>
                        <a:rPr lang="en-GB" sz="1100">
                          <a:effectLst/>
                        </a:rPr>
                        <a:t>This is dark, humorous with clever plot twists by a well known author. We think your child might enjoy this book.</a:t>
                      </a:r>
                      <a:endParaRPr lang="en-GB"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63234" marR="63234" marT="0" marB="0"/>
                </a:tc>
                <a:extLst>
                  <a:ext uri="{0D108BD9-81ED-4DB2-BD59-A6C34878D82A}">
                    <a16:rowId xmlns:a16="http://schemas.microsoft.com/office/drawing/2014/main" val="1697617529"/>
                  </a:ext>
                </a:extLst>
              </a:tr>
              <a:tr h="2201264">
                <a:tc>
                  <a:txBody>
                    <a:bodyPr/>
                    <a:lstStyle/>
                    <a:p>
                      <a:pPr algn="l">
                        <a:lnSpc>
                          <a:spcPct val="110000"/>
                        </a:lnSpc>
                        <a:spcAft>
                          <a:spcPts val="600"/>
                        </a:spcAft>
                      </a:pPr>
                      <a:r>
                        <a:rPr lang="en-GB" sz="1100">
                          <a:effectLst/>
                        </a:rPr>
                        <a:t>The dog who saved the world (Ross Wellford)</a:t>
                      </a:r>
                      <a:endParaRPr lang="en-GB"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63234" marR="63234" marT="0" marB="0"/>
                </a:tc>
                <a:tc>
                  <a:txBody>
                    <a:bodyPr/>
                    <a:lstStyle/>
                    <a:p>
                      <a:pPr algn="l">
                        <a:spcAft>
                          <a:spcPts val="640"/>
                        </a:spcAft>
                      </a:pPr>
                      <a:r>
                        <a:rPr lang="en-GB" sz="1100">
                          <a:effectLst/>
                        </a:rPr>
                        <a:t>When eleven-year-old Georgie befriends an eccentric retired scientist, she becomes the test subject for a thrilling new experiment: a virtual-reality 3D version of the future.</a:t>
                      </a:r>
                    </a:p>
                    <a:p>
                      <a:pPr algn="l">
                        <a:spcAft>
                          <a:spcPts val="640"/>
                        </a:spcAft>
                      </a:pPr>
                      <a:r>
                        <a:rPr lang="en-GB" sz="1100">
                          <a:effectLst/>
                        </a:rPr>
                        <a:t>But then a deadly disease threatens the life of every dog in the country and Georgie’s beloved dog, Mr Mash, gets sick. And that’s only the start of her troubles.</a:t>
                      </a:r>
                    </a:p>
                    <a:p>
                      <a:pPr algn="l">
                        <a:spcAft>
                          <a:spcPts val="640"/>
                        </a:spcAft>
                      </a:pPr>
                      <a:r>
                        <a:rPr lang="en-GB" sz="1100">
                          <a:effectLst/>
                        </a:rPr>
                        <a:t>Soon, Georgie and Mr Mash must embark on a desperate quest: to save every dog on earth, and maybe even all of humanity …. without actually leaving the room.</a:t>
                      </a:r>
                      <a:endParaRPr lang="en-GB"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63234" marR="63234" marT="0" marB="0"/>
                </a:tc>
                <a:tc>
                  <a:txBody>
                    <a:bodyPr/>
                    <a:lstStyle/>
                    <a:p>
                      <a:pPr algn="l">
                        <a:lnSpc>
                          <a:spcPct val="110000"/>
                        </a:lnSpc>
                        <a:spcAft>
                          <a:spcPts val="600"/>
                        </a:spcAft>
                      </a:pPr>
                      <a:r>
                        <a:rPr lang="en-GB" sz="1100" dirty="0">
                          <a:effectLst/>
                        </a:rPr>
                        <a:t>I wonder who will be the first to borrow this from our shelf to read in school?</a:t>
                      </a:r>
                      <a:endParaRPr lang="en-GB" sz="11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3234" marR="63234" marT="0" marB="0"/>
                </a:tc>
                <a:extLst>
                  <a:ext uri="{0D108BD9-81ED-4DB2-BD59-A6C34878D82A}">
                    <a16:rowId xmlns:a16="http://schemas.microsoft.com/office/drawing/2014/main" val="3936156798"/>
                  </a:ext>
                </a:extLst>
              </a:tr>
            </a:tbl>
          </a:graphicData>
        </a:graphic>
      </p:graphicFrame>
    </p:spTree>
    <p:extLst>
      <p:ext uri="{BB962C8B-B14F-4D97-AF65-F5344CB8AC3E}">
        <p14:creationId xmlns:p14="http://schemas.microsoft.com/office/powerpoint/2010/main" val="3522865057"/>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1D9A78"/>
      </a:accent1>
      <a:accent2>
        <a:srgbClr val="8BC145"/>
      </a:accent2>
      <a:accent3>
        <a:srgbClr val="36AFCE"/>
      </a:accent3>
      <a:accent4>
        <a:srgbClr val="1D6FA9"/>
      </a:accent4>
      <a:accent5>
        <a:srgbClr val="B74919"/>
      </a:accent5>
      <a:accent6>
        <a:srgbClr val="F19D19"/>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AE6F2518-B084-4896-AF52-66CC2144AA26}"/>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MediaLengthInSeconds xmlns="648e69cc-640f-431f-b062-262d95adac52" xsi:nil="true"/>
    <lcf76f155ced4ddcb4097134ff3c332f xmlns="648e69cc-640f-431f-b062-262d95adac52">
      <Terms xmlns="http://schemas.microsoft.com/office/infopath/2007/PartnerControls"/>
    </lcf76f155ced4ddcb4097134ff3c332f>
    <TaxCatchAll xmlns="061ec3ad-226f-4eb4-9e91-45b4f692dd17" xsi:nil="true"/>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E5FD5F50371DD8458AFE6318E1B05CB5" ma:contentTypeVersion="12" ma:contentTypeDescription="Create a new document." ma:contentTypeScope="" ma:versionID="5c0cfbefe576ca4b1b4ce793e1924731">
  <xsd:schema xmlns:xsd="http://www.w3.org/2001/XMLSchema" xmlns:xs="http://www.w3.org/2001/XMLSchema" xmlns:p="http://schemas.microsoft.com/office/2006/metadata/properties" xmlns:ns2="648e69cc-640f-431f-b062-262d95adac52" xmlns:ns3="061ec3ad-226f-4eb4-9e91-45b4f692dd17" targetNamespace="http://schemas.microsoft.com/office/2006/metadata/properties" ma:root="true" ma:fieldsID="c718f42a66d4b6307f100f22e365e506" ns2:_="" ns3:_="">
    <xsd:import namespace="648e69cc-640f-431f-b062-262d95adac52"/>
    <xsd:import namespace="061ec3ad-226f-4eb4-9e91-45b4f692dd17"/>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KeyPoints" minOccurs="0"/>
                <xsd:element ref="ns2:MediaServiceKeyPoints" minOccurs="0"/>
                <xsd:element ref="ns2:MediaLengthInSeconds" minOccurs="0"/>
                <xsd:element ref="ns2:MediaServiceGenerationTime" minOccurs="0"/>
                <xsd:element ref="ns2:MediaServiceEventHashCode" minOccurs="0"/>
                <xsd:element ref="ns2:lcf76f155ced4ddcb4097134ff3c332f" minOccurs="0"/>
                <xsd:element ref="ns3:TaxCatchAl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648e69cc-640f-431f-b062-262d95adac52"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KeyPoints" ma:index="11" nillable="true" ma:displayName="MediaServiceAutoKeyPoints" ma:hidden="true" ma:internalName="MediaServiceAutoKeyPoints" ma:readOnly="true">
      <xsd:simpleType>
        <xsd:restriction base="dms:Note"/>
      </xsd:simpleType>
    </xsd:element>
    <xsd:element name="MediaServiceKeyPoints" ma:index="12" nillable="true" ma:displayName="KeyPoints" ma:internalName="MediaServiceKeyPoints" ma:readOnly="true">
      <xsd:simpleType>
        <xsd:restriction base="dms:Note">
          <xsd:maxLength value="255"/>
        </xsd:restriction>
      </xsd:simpleType>
    </xsd:element>
    <xsd:element name="MediaLengthInSeconds" ma:index="13" nillable="true" ma:displayName="Length (seconds)" ma:internalName="MediaLengthInSeconds" ma:readOnly="true">
      <xsd:simpleType>
        <xsd:restriction base="dms:Unknown"/>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lcf76f155ced4ddcb4097134ff3c332f" ma:index="17" nillable="true" ma:taxonomy="true" ma:internalName="lcf76f155ced4ddcb4097134ff3c332f" ma:taxonomyFieldName="MediaServiceImageTags" ma:displayName="Image Tags" ma:readOnly="false" ma:fieldId="{5cf76f15-5ced-4ddc-b409-7134ff3c332f}" ma:taxonomyMulti="true" ma:sspId="f05d3ca9-34b9-4998-9a20-aed4db4a722e" ma:termSetId="09814cd3-568e-fe90-9814-8d621ff8fb84" ma:anchorId="fba54fb3-c3e1-fe81-a776-ca4b69148c4d"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061ec3ad-226f-4eb4-9e91-45b4f692dd17" elementFormDefault="qualified">
    <xsd:import namespace="http://schemas.microsoft.com/office/2006/documentManagement/types"/>
    <xsd:import namespace="http://schemas.microsoft.com/office/infopath/2007/PartnerControls"/>
    <xsd:element name="TaxCatchAll" ma:index="18" nillable="true" ma:displayName="Taxonomy Catch All Column" ma:hidden="true" ma:list="{bd4a0d11-0137-432c-b157-368d1eff7620}" ma:internalName="TaxCatchAll" ma:showField="CatchAllData" ma:web="061ec3ad-226f-4eb4-9e91-45b4f692dd17">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E6D2728B-3AC5-4874-9DC8-97F538A1C25C}">
  <ds:schemaRefs>
    <ds:schemaRef ds:uri="http://schemas.microsoft.com/sharepoint/v3/contenttype/forms"/>
  </ds:schemaRefs>
</ds:datastoreItem>
</file>

<file path=customXml/itemProps2.xml><?xml version="1.0" encoding="utf-8"?>
<ds:datastoreItem xmlns:ds="http://schemas.openxmlformats.org/officeDocument/2006/customXml" ds:itemID="{81429D3F-B6D0-4703-9689-0CE15CEF2049}">
  <ds:schemaRefs>
    <ds:schemaRef ds:uri="http://schemas.microsoft.com/office/2006/metadata/properties"/>
    <ds:schemaRef ds:uri="http://schemas.microsoft.com/office/infopath/2007/PartnerControls"/>
    <ds:schemaRef ds:uri="648e69cc-640f-431f-b062-262d95adac52"/>
    <ds:schemaRef ds:uri="061ec3ad-226f-4eb4-9e91-45b4f692dd17"/>
  </ds:schemaRefs>
</ds:datastoreItem>
</file>

<file path=customXml/itemProps3.xml><?xml version="1.0" encoding="utf-8"?>
<ds:datastoreItem xmlns:ds="http://schemas.openxmlformats.org/officeDocument/2006/customXml" ds:itemID="{AD9A3161-ED27-4727-BA32-7B6DBE285C9C}">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648e69cc-640f-431f-b062-262d95adac52"/>
    <ds:schemaRef ds:uri="061ec3ad-226f-4eb4-9e91-45b4f692dd17"/>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Office Theme</Template>
  <TotalTime>0</TotalTime>
  <Words>1583</Words>
  <Application>Microsoft Office PowerPoint</Application>
  <PresentationFormat>A4 Paper (210x297 mm)</PresentationFormat>
  <Paragraphs>88</Paragraphs>
  <Slides>3</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3</vt:i4>
      </vt:variant>
    </vt:vector>
  </HeadingPairs>
  <TitlesOfParts>
    <vt:vector size="9" baseType="lpstr">
      <vt:lpstr>Arial</vt:lpstr>
      <vt:lpstr>Arial Narrow</vt:lpstr>
      <vt:lpstr>Calibri</vt:lpstr>
      <vt:lpstr>Calibri Light</vt:lpstr>
      <vt:lpstr>Comic Sans MS</vt:lpstr>
      <vt:lpstr>Office Theme</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Denise Pipe</dc:creator>
  <cp:lastModifiedBy>rdeans</cp:lastModifiedBy>
  <cp:revision>34</cp:revision>
  <dcterms:created xsi:type="dcterms:W3CDTF">2020-04-17T10:06:09Z</dcterms:created>
  <dcterms:modified xsi:type="dcterms:W3CDTF">2022-11-01T20:42:06Z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0x010100E5FD5F50371DD8458AFE6318E1B05CB5</vt:lpwstr>
  </property>
  <property fmtid="{D5CDD505-2E9C-101B-9397-08002B2CF9AE}" pid="3" name="Order">
    <vt:r8>53100</vt:r8>
  </property>
  <property fmtid="{D5CDD505-2E9C-101B-9397-08002B2CF9AE}" pid="4" name="xd_Signature">
    <vt:bool>false</vt:bool>
  </property>
  <property fmtid="{D5CDD505-2E9C-101B-9397-08002B2CF9AE}" pid="5" name="xd_ProgID">
    <vt:lpwstr/>
  </property>
  <property fmtid="{D5CDD505-2E9C-101B-9397-08002B2CF9AE}" pid="6" name="_ExtendedDescription">
    <vt:lpwstr/>
  </property>
  <property fmtid="{D5CDD505-2E9C-101B-9397-08002B2CF9AE}" pid="7" name="TriggerFlowInfo">
    <vt:lpwstr/>
  </property>
  <property fmtid="{D5CDD505-2E9C-101B-9397-08002B2CF9AE}" pid="8" name="_SourceUrl">
    <vt:lpwstr/>
  </property>
  <property fmtid="{D5CDD505-2E9C-101B-9397-08002B2CF9AE}" pid="9" name="_SharedFileIndex">
    <vt:lpwstr/>
  </property>
  <property fmtid="{D5CDD505-2E9C-101B-9397-08002B2CF9AE}" pid="10" name="ComplianceAssetId">
    <vt:lpwstr/>
  </property>
  <property fmtid="{D5CDD505-2E9C-101B-9397-08002B2CF9AE}" pid="11" name="TemplateUrl">
    <vt:lpwstr/>
  </property>
  <property fmtid="{D5CDD505-2E9C-101B-9397-08002B2CF9AE}" pid="12" name="MediaServiceImageTags">
    <vt:lpwstr/>
  </property>
</Properties>
</file>