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63" r:id="rId6"/>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EACF"/>
    <a:srgbClr val="D2F2E0"/>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2212" y="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521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5785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4341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97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17/10/2022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078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11668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17/10/2022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5340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17/10/2022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68655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17/10/2022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347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2897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17/10/2022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6596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17/10/2022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2423043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967346" y="1813249"/>
            <a:ext cx="4729208" cy="257810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endParaRPr lang="en-GB" sz="1200" b="1" dirty="0">
              <a:solidFill>
                <a:schemeClr val="tx1"/>
              </a:solidFill>
            </a:endParaRPr>
          </a:p>
          <a:p>
            <a:pPr algn="ctr">
              <a:lnSpc>
                <a:spcPct val="300000"/>
              </a:lnSpc>
            </a:pPr>
            <a:r>
              <a:rPr lang="en-GB" sz="1200" b="1" dirty="0">
                <a:solidFill>
                  <a:schemeClr val="tx1"/>
                </a:solidFill>
              </a:rPr>
              <a:t>Why this particular book and not something else?</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is a brand new book which affords us the opportunity to present a brand new unit of work to Year 3</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can’t wait to introduce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our children </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the main character,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Sohal</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as we believe that our children will immediately identify with his character and the various situations that he faces throughout this book. As a school, discussing and exploring children’s mental health and emotions is an aspect that we feel is vital to healthy development and we are committed to weaving this throughout our whole curriculum. This book is beautiful because it shows how </a:t>
            </a:r>
            <a:r>
              <a:rPr lang="en-GB" sz="1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Sohal</a:t>
            </a: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reflects on his worries and how he overcomes each of them. </a:t>
            </a:r>
            <a:r>
              <a:rPr lang="en-GB" sz="1100" dirty="0">
                <a:solidFill>
                  <a:schemeClr val="tx1"/>
                </a:solidFill>
                <a:latin typeface="Calibri" panose="020F0502020204030204" pitchFamily="34" charset="0"/>
                <a:ea typeface="Calibri" panose="020F0502020204030204" pitchFamily="34" charset="0"/>
                <a:cs typeface="Times New Roman" panose="02020603050405020304" pitchFamily="18" charset="0"/>
              </a:rPr>
              <a:t>And if that wasn’t enough, it’s well-written and is just packed with the writing skills that children in Year 3 need to develop this term. In short, this book truly is a Beautiful Text and is certainly a book that we believe will have significant impact on our children’s progress, both in their English literacy and their emotional literacy.</a:t>
            </a:r>
            <a:endPar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300000"/>
              </a:lnSpc>
            </a:pPr>
            <a:endParaRPr lang="en-GB" sz="1200" b="1" dirty="0">
              <a:solidFill>
                <a:schemeClr val="tx1"/>
              </a:solidFill>
            </a:endParaRPr>
          </a:p>
          <a:p>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7269" y="1206205"/>
            <a:ext cx="6508594"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a:solidFill>
                  <a:schemeClr val="tx1"/>
                </a:solidFill>
                <a:latin typeface="Calibri" panose="020F0502020204030204" pitchFamily="34" charset="0"/>
                <a:cs typeface="Calibri" panose="020F0502020204030204" pitchFamily="34" charset="0"/>
              </a:rPr>
              <a:t>The Worries</a:t>
            </a:r>
          </a:p>
          <a:p>
            <a:pPr algn="ctr"/>
            <a:endParaRPr lang="en-GB" dirty="0"/>
          </a:p>
        </p:txBody>
      </p:sp>
      <p:sp>
        <p:nvSpPr>
          <p:cNvPr id="51" name="Rectangle 50">
            <a:extLst>
              <a:ext uri="{FF2B5EF4-FFF2-40B4-BE49-F238E27FC236}">
                <a16:creationId xmlns:a16="http://schemas.microsoft.com/office/drawing/2014/main" id="{FF0A0C2D-53E1-DCE5-3229-DFA113DB078B}"/>
              </a:ext>
            </a:extLst>
          </p:cNvPr>
          <p:cNvSpPr/>
          <p:nvPr/>
        </p:nvSpPr>
        <p:spPr>
          <a:xfrm>
            <a:off x="196629" y="4491870"/>
            <a:ext cx="2927571"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School values this book reinforces:</a:t>
            </a:r>
          </a:p>
          <a:p>
            <a:endParaRPr lang="en-GB" sz="1100" dirty="0">
              <a:solidFill>
                <a:schemeClr val="tx1"/>
              </a:solidFill>
            </a:endParaRPr>
          </a:p>
          <a:p>
            <a:r>
              <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This book teaches resilience. It is an ideal story to demonstrate to the children strategies for overcoming problems and who can help us when things get too much. We believe that this text will be a very useful prompt in supporting children to develop their own resilience.</a:t>
            </a:r>
          </a:p>
          <a:p>
            <a:endParaRPr lang="en-GB"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75471" y="6468637"/>
            <a:ext cx="6455787" cy="237047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endParaRPr lang="en-GB" sz="1200" dirty="0">
              <a:solidFill>
                <a:schemeClr val="tx1"/>
              </a:solidFill>
              <a:latin typeface="Calibri" panose="020F0502020204030204" pitchFamily="34" charset="0"/>
              <a:cs typeface="Calibri" panose="020F0502020204030204" pitchFamily="34" charset="0"/>
            </a:endParaRPr>
          </a:p>
          <a:p>
            <a:r>
              <a:rPr lang="en-GB" sz="1100" dirty="0">
                <a:solidFill>
                  <a:schemeClr val="tx1"/>
                </a:solidFill>
                <a:latin typeface="Calibri" panose="020F0502020204030204" pitchFamily="34" charset="0"/>
                <a:cs typeface="Calibri" panose="020F0502020204030204" pitchFamily="34" charset="0"/>
              </a:rPr>
              <a:t>With a focus this half term on characterisation, children will be exploring skills that the author uses to bring her characters (quite literally) to life. Each worry in the book is presented as an actual character. For example, the character called Hurt is quiet speaking and wears a bandage. We look at how speech is used to show how a character behaves and how a character’s behaviour tells us lots about how the character feels.</a:t>
            </a:r>
          </a:p>
          <a:p>
            <a:r>
              <a:rPr lang="en-GB" sz="1100" dirty="0">
                <a:solidFill>
                  <a:schemeClr val="tx1"/>
                </a:solidFill>
                <a:latin typeface="Calibri" panose="020F0502020204030204" pitchFamily="34" charset="0"/>
                <a:cs typeface="Calibri" panose="020F0502020204030204" pitchFamily="34" charset="0"/>
              </a:rPr>
              <a:t>Similes are used effectively within this book and we want our children to think about the power of a well-chosen simile. Similes use ‘as’ and ‘like’ and we will explore these with feelings. “When I am nervous it feels like a swirling washing machine in my stomach and I can’t think of anything else.”</a:t>
            </a:r>
          </a:p>
          <a:p>
            <a:endParaRPr lang="en-GB" sz="1100" dirty="0">
              <a:solidFill>
                <a:schemeClr val="tx1"/>
              </a:solidFill>
              <a:latin typeface="Calibri" panose="020F0502020204030204" pitchFamily="34" charset="0"/>
              <a:cs typeface="Calibri" panose="020F0502020204030204" pitchFamily="34" charset="0"/>
            </a:endParaRPr>
          </a:p>
          <a:p>
            <a:r>
              <a:rPr lang="en-GB" sz="1100" dirty="0">
                <a:solidFill>
                  <a:schemeClr val="tx1"/>
                </a:solidFill>
                <a:latin typeface="Calibri" panose="020F0502020204030204" pitchFamily="34" charset="0"/>
                <a:cs typeface="Calibri" panose="020F0502020204030204" pitchFamily="34" charset="0"/>
              </a:rPr>
              <a:t>We will also write non-fiction advice booklets that support children to manage emotions. Subordination will be a helpful skill here for adding information and offering this advice, “</a:t>
            </a:r>
            <a:r>
              <a:rPr lang="en-GB" sz="1100" b="1" dirty="0">
                <a:solidFill>
                  <a:schemeClr val="tx1"/>
                </a:solidFill>
                <a:latin typeface="Calibri" panose="020F0502020204030204" pitchFamily="34" charset="0"/>
                <a:cs typeface="Calibri" panose="020F0502020204030204" pitchFamily="34" charset="0"/>
              </a:rPr>
              <a:t>When</a:t>
            </a:r>
            <a:r>
              <a:rPr lang="en-GB" sz="1100" dirty="0">
                <a:solidFill>
                  <a:schemeClr val="tx1"/>
                </a:solidFill>
                <a:latin typeface="Calibri" panose="020F0502020204030204" pitchFamily="34" charset="0"/>
                <a:cs typeface="Calibri" panose="020F0502020204030204" pitchFamily="34" charset="0"/>
              </a:rPr>
              <a:t> you feel like this, you could….” “</a:t>
            </a:r>
            <a:r>
              <a:rPr lang="en-GB" sz="1100" b="1" dirty="0">
                <a:solidFill>
                  <a:schemeClr val="tx1"/>
                </a:solidFill>
                <a:latin typeface="Calibri" panose="020F0502020204030204" pitchFamily="34" charset="0"/>
                <a:cs typeface="Calibri" panose="020F0502020204030204" pitchFamily="34" charset="0"/>
              </a:rPr>
              <a:t>If </a:t>
            </a:r>
            <a:r>
              <a:rPr lang="en-GB" sz="1100" dirty="0">
                <a:solidFill>
                  <a:schemeClr val="tx1"/>
                </a:solidFill>
                <a:latin typeface="Calibri" panose="020F0502020204030204" pitchFamily="34" charset="0"/>
                <a:cs typeface="Calibri" panose="020F0502020204030204" pitchFamily="34" charset="0"/>
              </a:rPr>
              <a:t>you begin to feel…., you might try….”</a:t>
            </a:r>
          </a:p>
          <a:p>
            <a:pPr algn="ctr"/>
            <a:endParaRPr lang="en-GB" sz="1200" dirty="0">
              <a:solidFill>
                <a:schemeClr val="tx1"/>
              </a:solidFill>
              <a:latin typeface="Comic Sans MS" panose="030F0702030302020204" pitchFamily="66" charset="0"/>
            </a:endParaRPr>
          </a:p>
          <a:p>
            <a:pPr algn="ctr"/>
            <a:endParaRPr lang="en-GB" sz="1200" dirty="0">
              <a:solidFill>
                <a:schemeClr val="tx1"/>
              </a:solidFill>
              <a:latin typeface="Comic Sans MS" panose="030F0702030302020204" pitchFamily="66"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205480" y="4503023"/>
            <a:ext cx="3445730" cy="187625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Children will create a non-fiction explanation text that details emotions, possible triggers that cause this emotion and then advice on how to manage these feelings.</a:t>
            </a:r>
          </a:p>
          <a:p>
            <a:r>
              <a:rPr lang="en-GB" sz="1100" dirty="0">
                <a:solidFill>
                  <a:schemeClr val="tx1"/>
                </a:solidFill>
              </a:rPr>
              <a:t>Our end piece of work will be a characterisation of  a worry. How will the worry act, speak and interact with </a:t>
            </a:r>
            <a:r>
              <a:rPr lang="en-GB" sz="1100" dirty="0" err="1">
                <a:solidFill>
                  <a:schemeClr val="tx1"/>
                </a:solidFill>
              </a:rPr>
              <a:t>Sohal</a:t>
            </a:r>
            <a:r>
              <a:rPr lang="en-GB" sz="1100" dirty="0">
                <a:solidFill>
                  <a:schemeClr val="tx1"/>
                </a:solidFill>
              </a:rPr>
              <a:t>?</a:t>
            </a:r>
            <a:endParaRPr lang="en-GB" sz="1200" dirty="0">
              <a:solidFill>
                <a:schemeClr val="tx1"/>
              </a:solidFill>
            </a:endParaRPr>
          </a:p>
        </p:txBody>
      </p:sp>
      <p:pic>
        <p:nvPicPr>
          <p:cNvPr id="1026" name="Picture 2" descr="The Worries: Sohal Finds a Friend : Sheibani, Jion: Amazon.co.uk: Books">
            <a:extLst>
              <a:ext uri="{FF2B5EF4-FFF2-40B4-BE49-F238E27FC236}">
                <a16:creationId xmlns:a16="http://schemas.microsoft.com/office/drawing/2014/main" id="{72BCD6FA-33DB-E387-BBB7-5555458D091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629" y="1828753"/>
            <a:ext cx="1714721" cy="256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16" name="Rectangle 15">
            <a:extLst>
              <a:ext uri="{FF2B5EF4-FFF2-40B4-BE49-F238E27FC236}">
                <a16:creationId xmlns:a16="http://schemas.microsoft.com/office/drawing/2014/main" id="{9B72E381-55A1-826F-EE74-997551EAB0DA}"/>
              </a:ext>
            </a:extLst>
          </p:cNvPr>
          <p:cNvSpPr/>
          <p:nvPr/>
        </p:nvSpPr>
        <p:spPr>
          <a:xfrm>
            <a:off x="135552" y="6558696"/>
            <a:ext cx="6535411" cy="251977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 </a:t>
            </a: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r>
              <a:rPr lang="en-GB" sz="1200" dirty="0">
                <a:solidFill>
                  <a:schemeClr val="tx1"/>
                </a:solidFill>
              </a:rPr>
              <a:t>Let us know if you come across any other books that are about worries or emotional well-being. At </a:t>
            </a:r>
            <a:r>
              <a:rPr lang="en-GB" sz="1200" dirty="0" err="1">
                <a:solidFill>
                  <a:schemeClr val="tx1"/>
                </a:solidFill>
              </a:rPr>
              <a:t>Muscliff</a:t>
            </a:r>
            <a:r>
              <a:rPr lang="en-GB" sz="1200" dirty="0">
                <a:solidFill>
                  <a:schemeClr val="tx1"/>
                </a:solidFill>
              </a:rPr>
              <a:t> Primary School, we are keen to create a culture of recommending books and this would be an excellent way to share our book knowledge.  </a:t>
            </a:r>
          </a:p>
          <a:p>
            <a:r>
              <a:rPr lang="en-GB" sz="1200" dirty="0">
                <a:solidFill>
                  <a:schemeClr val="tx1"/>
                </a:solidFill>
              </a:rPr>
              <a:t>To complement The Worries, our school can thoroughly recommend these texts for  this half term:</a:t>
            </a:r>
          </a:p>
          <a:p>
            <a:endParaRPr lang="en-GB" sz="1200" dirty="0">
              <a:solidFill>
                <a:schemeClr val="tx1"/>
              </a:solidFill>
            </a:endParaRPr>
          </a:p>
          <a:p>
            <a:endParaRPr lang="en-GB" sz="1200" dirty="0">
              <a:solidFill>
                <a:schemeClr val="tx1"/>
              </a:solidFill>
            </a:endParaRPr>
          </a:p>
          <a:p>
            <a:pPr algn="ctr"/>
            <a:endParaRPr lang="en-GB" sz="1200" b="1"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sp>
        <p:nvSpPr>
          <p:cNvPr id="14" name="Rectangle 13">
            <a:extLst>
              <a:ext uri="{FF2B5EF4-FFF2-40B4-BE49-F238E27FC236}">
                <a16:creationId xmlns:a16="http://schemas.microsoft.com/office/drawing/2014/main" id="{2D0E4AAA-7357-4D35-3EB7-24F4D8BF4581}"/>
              </a:ext>
            </a:extLst>
          </p:cNvPr>
          <p:cNvSpPr/>
          <p:nvPr/>
        </p:nvSpPr>
        <p:spPr>
          <a:xfrm>
            <a:off x="135552" y="1285875"/>
            <a:ext cx="6535411" cy="5153025"/>
          </a:xfrm>
          <a:prstGeom prst="rect">
            <a:avLst/>
          </a:prstGeom>
          <a:solidFill>
            <a:srgbClr val="D2F2E0"/>
          </a:solidFill>
          <a:ln>
            <a:solidFill>
              <a:srgbClr val="B8EA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endParaRPr lang="en-GB" sz="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9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GB" sz="9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Homework</a:t>
            </a:r>
            <a:endParaRPr lang="en-GB"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 How many feelings and emotions can you think of? Sometimes we can think of many words for the same feeling, for example we could say nervous or anxious. Create a list of different feelings. As you write them, can you think of how you could write the word in a different colour or style. Often, anger might be presented in red or in block letters, like this </a:t>
            </a:r>
            <a:r>
              <a:rPr lang="en-GB" sz="900" b="1" dirty="0">
                <a:solidFill>
                  <a:srgbClr val="FF0000"/>
                </a:solidFill>
                <a:effectLst/>
                <a:latin typeface="Bodoni MT Black" panose="02070A03080606020203" pitchFamily="18" charset="0"/>
                <a:ea typeface="Calibri" panose="020F0502020204030204" pitchFamily="34" charset="0"/>
                <a:cs typeface="Times New Roman" panose="02020603050405020304" pitchFamily="18" charset="0"/>
              </a:rPr>
              <a:t>ANGER.</a:t>
            </a: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Can you add colour and style to different feelings?</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 Prepositional phrases give the reader extra information about a noun; very often it is about where the noun is. “Th pen on the table,” “The pen under the table,” “The pen by the table,” “The pen through the table.” We would like to see a preposition poster with plenty of drawing! In my example here, I picked ‘pen’ as my noun. How boring! Choose your own theme and have fun drawing prepositional phrases. I wonder where a unicorn might go or even the </a:t>
            </a:r>
            <a:r>
              <a:rPr lang="en-GB" sz="9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Mouse…</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 Similes are used frequently in everyday life. I’ll start a simile here and I bet you can finish it… as cheeky as a____. How many similes do you already know? If you get stuck, colours are an easy way to get the flow going. “As red as a ______”</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 What makes you happy? An important skill recently has been using subordination to grow our sentences. Words like, because, if, when and as would be useful for this homework. Write in full sentences and think about a specific time when you were happiest or write several sentences giving examples of when you were happy.</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 Have you seen the film Inside Out? If you have, great! Draw your own character that could be called Anger. Write a speech bubble next to the character – what would they say? To make this even better, add some sentences that describe Anger’s personality and what makes the character cross. </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 Direct speech is an important skill that continually needs practising. Grab a couple of toys and get your toys to have a conversation! Do this with you voice first – get the toys to start chatting. Think about what the toys might say to each other and you might even put on a voice. After you’ve played, have a go at writing the conversation in full speech.</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save the city,” growled Batman.</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“But we need to save the unicorns first,” replied Princess Belle.</a:t>
            </a:r>
          </a:p>
          <a:p>
            <a:pPr>
              <a:lnSpc>
                <a:spcPct val="115000"/>
              </a:lnSpc>
              <a:spcAft>
                <a:spcPts val="1000"/>
              </a:spcAft>
            </a:pPr>
            <a:r>
              <a:rPr lang="en-GB"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 Offer Father Christmas advice so he doesn’t get stressed over his busy schedule! Father Christmas spends the whole of Christmas worrying that everyone else gets the correct presents. What might you tell him to reassure him that he is doing a fantastic job?</a:t>
            </a:r>
          </a:p>
          <a:p>
            <a:pPr>
              <a:lnSpc>
                <a:spcPct val="115000"/>
              </a:lnSpc>
              <a:spcAft>
                <a:spcPts val="10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gn="ctr"/>
            <a:endParaRPr lang="en-GB" dirty="0"/>
          </a:p>
        </p:txBody>
      </p:sp>
      <p:pic>
        <p:nvPicPr>
          <p:cNvPr id="1028" name="Picture 4" descr="Call Me Lion by Camilla Chester | Waterstones">
            <a:extLst>
              <a:ext uri="{FF2B5EF4-FFF2-40B4-BE49-F238E27FC236}">
                <a16:creationId xmlns:a16="http://schemas.microsoft.com/office/drawing/2014/main" id="{D37C2149-1FB4-A35F-F0B3-B78A3F9A6B4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906" y="7592291"/>
            <a:ext cx="866113"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Reluctant Dragon: 70th anniversary gift edition - with original and  iconic artwork from E.H. Shepard : Grahame, Kenneth, Shepard, E. H.:  Amazon.co.uk: Books">
            <a:extLst>
              <a:ext uri="{FF2B5EF4-FFF2-40B4-BE49-F238E27FC236}">
                <a16:creationId xmlns:a16="http://schemas.microsoft.com/office/drawing/2014/main" id="{205F8CB6-0495-BC5F-2961-F1345D9477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9699" y="7592291"/>
            <a:ext cx="875392"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am Wu is NOT Afraid of Sharks! (Sam Wu is Not Afraid) eBook : Tsang,  Katie, Tsang, Kevin, Reed, Nathan: Amazon.co.uk: Kindle Store">
            <a:extLst>
              <a:ext uri="{FF2B5EF4-FFF2-40B4-BE49-F238E27FC236}">
                <a16:creationId xmlns:a16="http://schemas.microsoft.com/office/drawing/2014/main" id="{E314E051-245B-D7B1-23A2-E611C4EBBE8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48406" y="7567180"/>
            <a:ext cx="933568"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dnight Feasts: Tasty poems chosen by A.F. Harrold : Harrold, A.F.,  Riddell, Katy: Amazon.co.uk: Books">
            <a:extLst>
              <a:ext uri="{FF2B5EF4-FFF2-40B4-BE49-F238E27FC236}">
                <a16:creationId xmlns:a16="http://schemas.microsoft.com/office/drawing/2014/main" id="{3235424F-090F-E7EE-138E-0C7245BEF3E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23113" y="7567180"/>
            <a:ext cx="1114842" cy="13741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e Worries">
            <a:extLst>
              <a:ext uri="{FF2B5EF4-FFF2-40B4-BE49-F238E27FC236}">
                <a16:creationId xmlns:a16="http://schemas.microsoft.com/office/drawing/2014/main" id="{BAC7FAB3-64B0-9524-060B-15B875EC26E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05904" y="7592291"/>
            <a:ext cx="976738" cy="134908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he Worries: Jaz and the New Baby">
            <a:extLst>
              <a:ext uri="{FF2B5EF4-FFF2-40B4-BE49-F238E27FC236}">
                <a16:creationId xmlns:a16="http://schemas.microsoft.com/office/drawing/2014/main" id="{31FAB33D-B901-8519-CD62-B1EED87C2C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52344" y="7592291"/>
            <a:ext cx="974040" cy="134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D2728B-3AC5-4874-9DC8-97F538A1C25C}">
  <ds:schemaRefs>
    <ds:schemaRef ds:uri="http://schemas.microsoft.com/sharepoint/v3/contenttype/forms"/>
  </ds:schemaRefs>
</ds:datastoreItem>
</file>

<file path=customXml/itemProps2.xml><?xml version="1.0" encoding="utf-8"?>
<ds:datastoreItem xmlns:ds="http://schemas.openxmlformats.org/officeDocument/2006/customXml" ds:itemID="{81429D3F-B6D0-4703-9689-0CE15CEF2049}">
  <ds:schemaRefs>
    <ds:schemaRef ds:uri="648e69cc-640f-431f-b062-262d95adac52"/>
    <ds:schemaRef ds:uri="http://schemas.microsoft.com/office/2006/metadata/properties"/>
    <ds:schemaRef ds:uri="http://www.w3.org/XML/1998/namespace"/>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http://purl.org/dc/dcmitype/"/>
    <ds:schemaRef ds:uri="061ec3ad-226f-4eb4-9e91-45b4f692dd17"/>
    <ds:schemaRef ds:uri="http://purl.org/dc/elements/1.1/"/>
  </ds:schemaRefs>
</ds:datastoreItem>
</file>

<file path=customXml/itemProps3.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TotalTime>
  <Words>1126</Words>
  <Application>Microsoft Office PowerPoint</Application>
  <PresentationFormat>A4 Paper (210x297 mm)</PresentationFormat>
  <Paragraphs>79</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Bodoni MT Black</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lpatrick</cp:lastModifiedBy>
  <cp:revision>52</cp:revision>
  <cp:lastPrinted>2022-07-18T13:02:35Z</cp:lastPrinted>
  <dcterms:created xsi:type="dcterms:W3CDTF">2020-04-17T10:06:09Z</dcterms:created>
  <dcterms:modified xsi:type="dcterms:W3CDTF">2022-10-17T14:25:46Z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