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6" r:id="rId5"/>
  </p:sldIdLst>
  <p:sldSz cx="6858000" cy="9906000" type="A4"/>
  <p:notesSz cx="6669088" cy="987266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397794-45F1-4DB8-B21E-7E4767E941EC}" v="104" dt="2023-09-19T15:57:33.719"/>
    <p1510:client id="{6CE2D58A-D837-4A61-8DFA-FBB1CD31449D}" v="131" dt="2023-10-03T09:02:15.001"/>
    <p1510:client id="{EBDD0FB9-60B0-4333-BAAD-7691DA4AFEC1}" v="284" dt="2023-09-18T18:16:40.041"/>
    <p1510:client id="{FBB6E140-0B6A-4E77-AFCA-064F9EC50A94}" v="114" dt="2023-10-03T08:59:18.76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35" d="100"/>
          <a:sy n="35" d="100"/>
        </p:scale>
        <p:origin x="2064" y="4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2052638" y="739775"/>
            <a:ext cx="2563812" cy="370363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889212" y="4689515"/>
            <a:ext cx="4890665" cy="444269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514350" y="1621190"/>
            <a:ext cx="5829300" cy="3448758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342900" algn="ctr">
              <a:buSzTx/>
              <a:buFontTx/>
              <a:buNone/>
              <a:defRPr sz="1800"/>
            </a:lvl2pPr>
            <a:lvl3pPr marL="0" indent="685800" algn="ctr">
              <a:buSzTx/>
              <a:buFontTx/>
              <a:buNone/>
              <a:defRPr sz="1800"/>
            </a:lvl3pPr>
            <a:lvl4pPr marL="0" indent="1028700" algn="ctr">
              <a:buSzTx/>
              <a:buFontTx/>
              <a:buNone/>
              <a:defRPr sz="1800"/>
            </a:lvl4pPr>
            <a:lvl5pPr marL="0" indent="1371600" algn="ctr">
              <a:buSzTx/>
              <a:buFontTx/>
              <a:buNone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6" cy="4120621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67916" y="6629226"/>
            <a:ext cx="5915026" cy="216693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/>
            </a:lvl1pPr>
            <a:lvl2pPr marL="0" indent="342900">
              <a:buSzTx/>
              <a:buFontTx/>
              <a:buNone/>
              <a:defRPr sz="1800"/>
            </a:lvl2pPr>
            <a:lvl3pPr marL="0" indent="685800">
              <a:buSzTx/>
              <a:buFontTx/>
              <a:buNone/>
              <a:defRPr sz="1800"/>
            </a:lvl3pPr>
            <a:lvl4pPr marL="0" indent="1028700">
              <a:buSzTx/>
              <a:buFontTx/>
              <a:buNone/>
              <a:defRPr sz="1800"/>
            </a:lvl4pPr>
            <a:lvl5pPr marL="0" indent="1371600">
              <a:buSzTx/>
              <a:buFontTx/>
              <a:buNone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71487" y="2637014"/>
            <a:ext cx="2914651" cy="6285267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6" cy="191470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72381" y="2428346"/>
            <a:ext cx="2901256" cy="119009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342900">
              <a:buSzTx/>
              <a:buFontTx/>
              <a:buNone/>
              <a:defRPr sz="1800" b="1"/>
            </a:lvl2pPr>
            <a:lvl3pPr marL="0" indent="685800">
              <a:buSzTx/>
              <a:buFontTx/>
              <a:buNone/>
              <a:defRPr sz="1800" b="1"/>
            </a:lvl3pPr>
            <a:lvl4pPr marL="0" indent="1028700">
              <a:buSzTx/>
              <a:buFontTx/>
              <a:buNone/>
              <a:defRPr sz="1800" b="1"/>
            </a:lvl4pPr>
            <a:lvl5pPr marL="0" indent="1371600">
              <a:buSzTx/>
              <a:buFontTx/>
              <a:buNone/>
              <a:defRPr sz="18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3471862" y="2428346"/>
            <a:ext cx="2915544" cy="1190096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915542" y="1426282"/>
            <a:ext cx="3471864" cy="703968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2" indent="-195942">
              <a:defRPr sz="2400"/>
            </a:lvl2pPr>
            <a:lvl3pPr marL="914400" indent="-228600">
              <a:defRPr sz="2400"/>
            </a:lvl3pPr>
            <a:lvl4pPr marL="1303019" indent="-274319">
              <a:defRPr sz="2400"/>
            </a:lvl4pPr>
            <a:lvl5pPr marL="1645920" indent="-274320"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472381" y="2971799"/>
            <a:ext cx="2211884" cy="550562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2915542" y="1426282"/>
            <a:ext cx="3471864" cy="703968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72381" y="2971800"/>
            <a:ext cx="2211884" cy="550562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342900">
              <a:buSzTx/>
              <a:buFontTx/>
              <a:buNone/>
              <a:defRPr sz="1200"/>
            </a:lvl2pPr>
            <a:lvl3pPr marL="0" indent="685800">
              <a:buSzTx/>
              <a:buFontTx/>
              <a:buNone/>
              <a:defRPr sz="1200"/>
            </a:lvl3pPr>
            <a:lvl4pPr marL="0" indent="1028700">
              <a:buSzTx/>
              <a:buFontTx/>
              <a:buNone/>
              <a:defRPr sz="1200"/>
            </a:lvl4pPr>
            <a:lvl5pPr marL="0" indent="1371600">
              <a:buSzTx/>
              <a:buFontTx/>
              <a:buNone/>
              <a:defRPr sz="1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71487" y="527405"/>
            <a:ext cx="5915026" cy="1914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71487" y="2637014"/>
            <a:ext cx="5915026" cy="6285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166510" y="9342141"/>
            <a:ext cx="220003" cy="20591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9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71450" marR="0" indent="-17145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42925" marR="0" indent="-200025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925830" marR="0" indent="-24003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3056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6485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9914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3343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6772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0201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hiterosemaths.com/resources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7.jpeg"/><Relationship Id="rId4" Type="http://schemas.openxmlformats.org/officeDocument/2006/relationships/image" Target="../media/image3.png"/><Relationship Id="rId9" Type="http://schemas.openxmlformats.org/officeDocument/2006/relationships/hyperlink" Target="https://www.topmarks.co.uk/maths-games/5-7-years/count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45" descr="Pictur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150"/>
            <a:ext cx="6858000" cy="951187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extBox 46"/>
          <p:cNvSpPr txBox="1"/>
          <p:nvPr/>
        </p:nvSpPr>
        <p:spPr>
          <a:xfrm>
            <a:off x="6018474" y="296341"/>
            <a:ext cx="759461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20" rIns="45719" bIns="45720" anchor="t">
            <a:spAutoFit/>
          </a:bodyPr>
          <a:lstStyle/>
          <a:p>
            <a:pPr algn="ctr">
              <a:defRPr sz="1400" b="1">
                <a:solidFill>
                  <a:srgbClr val="02765C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en-GB" dirty="0"/>
              <a:t>Autumn </a:t>
            </a:r>
            <a:r>
              <a:rPr dirty="0"/>
              <a:t>term</a:t>
            </a:r>
            <a:r>
              <a:rPr lang="en-GB" dirty="0"/>
              <a:t> </a:t>
            </a:r>
            <a:endParaRPr/>
          </a:p>
          <a:p>
            <a:pPr algn="ctr">
              <a:defRPr sz="1400" b="1">
                <a:solidFill>
                  <a:srgbClr val="02765C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dirty="0"/>
              <a:t>2</a:t>
            </a:r>
          </a:p>
        </p:txBody>
      </p:sp>
      <p:pic>
        <p:nvPicPr>
          <p:cNvPr id="96" name="Picture 7" descr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0848" y="8209845"/>
            <a:ext cx="582187" cy="850714"/>
          </a:xfrm>
          <a:prstGeom prst="rect">
            <a:avLst/>
          </a:prstGeom>
          <a:ln w="12700">
            <a:miter lim="400000"/>
          </a:ln>
        </p:spPr>
      </p:pic>
      <p:pic>
        <p:nvPicPr>
          <p:cNvPr id="97" name="Picture 8" descr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42" y="8249516"/>
            <a:ext cx="573005" cy="840546"/>
          </a:xfrm>
          <a:prstGeom prst="rect">
            <a:avLst/>
          </a:prstGeom>
          <a:ln w="12700">
            <a:miter lim="400000"/>
          </a:ln>
        </p:spPr>
      </p:pic>
      <p:pic>
        <p:nvPicPr>
          <p:cNvPr id="98" name="Picture 9" descr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0884" y="8209828"/>
            <a:ext cx="582187" cy="850731"/>
          </a:xfrm>
          <a:prstGeom prst="rect">
            <a:avLst/>
          </a:prstGeom>
          <a:ln w="12700">
            <a:miter lim="400000"/>
          </a:ln>
        </p:spPr>
      </p:pic>
      <p:pic>
        <p:nvPicPr>
          <p:cNvPr id="99" name="Picture 10" descr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4294" y="8237355"/>
            <a:ext cx="654583" cy="85073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Picture 11" descr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96348" y="8237948"/>
            <a:ext cx="612276" cy="840546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TextBox 12"/>
          <p:cNvSpPr txBox="1"/>
          <p:nvPr/>
        </p:nvSpPr>
        <p:spPr>
          <a:xfrm>
            <a:off x="1686878" y="827524"/>
            <a:ext cx="4165660" cy="3005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1600" b="1">
                <a:solidFill>
                  <a:srgbClr val="02765C"/>
                </a:solidFill>
              </a:defRPr>
            </a:lvl1pPr>
          </a:lstStyle>
          <a:p>
            <a:r>
              <a:t>Ready		Respectful			 Safe</a:t>
            </a:r>
          </a:p>
        </p:txBody>
      </p:sp>
      <p:grpSp>
        <p:nvGrpSpPr>
          <p:cNvPr id="104" name="Speech Bubble: Oval 19"/>
          <p:cNvGrpSpPr/>
          <p:nvPr/>
        </p:nvGrpSpPr>
        <p:grpSpPr>
          <a:xfrm>
            <a:off x="313802" y="7401749"/>
            <a:ext cx="2072753" cy="802594"/>
            <a:chOff x="0" y="0"/>
            <a:chExt cx="2072752" cy="802592"/>
          </a:xfrm>
        </p:grpSpPr>
        <p:sp>
          <p:nvSpPr>
            <p:cNvPr id="102" name="Quote Bubble"/>
            <p:cNvSpPr/>
            <p:nvPr/>
          </p:nvSpPr>
          <p:spPr>
            <a:xfrm>
              <a:off x="0" y="0"/>
              <a:ext cx="2072752" cy="802592"/>
            </a:xfrm>
            <a:prstGeom prst="wedgeEllipseCallout">
              <a:avLst>
                <a:gd name="adj1" fmla="val 53850"/>
                <a:gd name="adj2" fmla="val -56340"/>
              </a:avLst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03" name="How would you describe Fluffy?"/>
            <p:cNvSpPr txBox="1"/>
            <p:nvPr/>
          </p:nvSpPr>
          <p:spPr>
            <a:xfrm>
              <a:off x="355618" y="78132"/>
              <a:ext cx="1361516" cy="64632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200"/>
              </a:lvl1pPr>
            </a:lstStyle>
            <a:p>
              <a:r>
                <a:rPr lang="en-GB" dirty="0"/>
                <a:t>How does the author make dark NOT seem scary?</a:t>
              </a:r>
              <a:endParaRPr dirty="0"/>
            </a:p>
          </p:txBody>
        </p:sp>
      </p:grpSp>
      <p:grpSp>
        <p:nvGrpSpPr>
          <p:cNvPr id="109" name="Group 41"/>
          <p:cNvGrpSpPr/>
          <p:nvPr/>
        </p:nvGrpSpPr>
        <p:grpSpPr>
          <a:xfrm>
            <a:off x="207071" y="1269667"/>
            <a:ext cx="1781317" cy="1683486"/>
            <a:chOff x="0" y="-1"/>
            <a:chExt cx="1264381" cy="1106767"/>
          </a:xfrm>
        </p:grpSpPr>
        <p:sp>
          <p:nvSpPr>
            <p:cNvPr id="105" name="Hexagon 42"/>
            <p:cNvSpPr/>
            <p:nvPr/>
          </p:nvSpPr>
          <p:spPr>
            <a:xfrm>
              <a:off x="0" y="-1"/>
              <a:ext cx="1264381" cy="1106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4727" y="0"/>
                  </a:lnTo>
                  <a:lnTo>
                    <a:pt x="16873" y="0"/>
                  </a:lnTo>
                  <a:lnTo>
                    <a:pt x="21600" y="10800"/>
                  </a:lnTo>
                  <a:lnTo>
                    <a:pt x="16873" y="21600"/>
                  </a:lnTo>
                  <a:lnTo>
                    <a:pt x="4727" y="21600"/>
                  </a:lnTo>
                  <a:close/>
                </a:path>
              </a:pathLst>
            </a:custGeom>
            <a:solidFill>
              <a:srgbClr val="CFEAE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grpSp>
          <p:nvGrpSpPr>
            <p:cNvPr id="108" name="Hexagon 4"/>
            <p:cNvGrpSpPr/>
            <p:nvPr/>
          </p:nvGrpSpPr>
          <p:grpSpPr>
            <a:xfrm>
              <a:off x="196206" y="165225"/>
              <a:ext cx="871967" cy="776312"/>
              <a:chOff x="-1" y="-6524"/>
              <a:chExt cx="871966" cy="776311"/>
            </a:xfrm>
          </p:grpSpPr>
          <p:sp>
            <p:nvSpPr>
              <p:cNvPr id="106" name="Rectangle"/>
              <p:cNvSpPr/>
              <p:nvPr/>
            </p:nvSpPr>
            <p:spPr>
              <a:xfrm>
                <a:off x="-1" y="0"/>
                <a:ext cx="871966" cy="763266"/>
              </a:xfrm>
              <a:prstGeom prst="rect">
                <a:avLst/>
              </a:prstGeom>
              <a:solidFill>
                <a:srgbClr val="CFEAE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17335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7" name="Art: Jane Perkins Animal Collages"/>
              <p:cNvSpPr txBox="1"/>
              <p:nvPr/>
            </p:nvSpPr>
            <p:spPr>
              <a:xfrm>
                <a:off x="-1" y="-6524"/>
                <a:ext cx="871966" cy="77631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algn="ctr" defTabSz="1733550">
                  <a:lnSpc>
                    <a:spcPct val="90000"/>
                  </a:lnSpc>
                  <a:spcBef>
                    <a:spcPts val="500"/>
                  </a:spcBef>
                  <a:defRPr sz="1200" b="1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  <a:r>
                  <a:rPr sz="1600" dirty="0"/>
                  <a:t>Art: </a:t>
                </a:r>
                <a:endParaRPr lang="en-GB" sz="1600" dirty="0"/>
              </a:p>
              <a:p>
                <a:pPr algn="ctr" defTabSz="1733550">
                  <a:lnSpc>
                    <a:spcPct val="90000"/>
                  </a:lnSpc>
                  <a:spcBef>
                    <a:spcPts val="500"/>
                  </a:spcBef>
                  <a:defRPr sz="1200" b="1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  <a:r>
                  <a:rPr lang="en-US" dirty="0"/>
                  <a:t>Weaving</a:t>
                </a:r>
              </a:p>
              <a:p>
                <a:pPr algn="ctr" defTabSz="1733550">
                  <a:lnSpc>
                    <a:spcPct val="90000"/>
                  </a:lnSpc>
                  <a:spcBef>
                    <a:spcPts val="500"/>
                  </a:spcBef>
                  <a:defRPr sz="1200" b="1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  <a:r>
                  <a:rPr lang="en-US" sz="1200" dirty="0"/>
                  <a:t>I wonder how Plop’s mum weaved their nest… </a:t>
                </a:r>
                <a:endParaRPr sz="1200" dirty="0"/>
              </a:p>
            </p:txBody>
          </p:sp>
        </p:grpSp>
      </p:grpSp>
      <p:grpSp>
        <p:nvGrpSpPr>
          <p:cNvPr id="115" name="Arrow: Chevron 63"/>
          <p:cNvGrpSpPr/>
          <p:nvPr/>
        </p:nvGrpSpPr>
        <p:grpSpPr>
          <a:xfrm>
            <a:off x="2981074" y="3858226"/>
            <a:ext cx="3828654" cy="951187"/>
            <a:chOff x="0" y="0"/>
            <a:chExt cx="3828653" cy="951186"/>
          </a:xfrm>
        </p:grpSpPr>
        <p:sp>
          <p:nvSpPr>
            <p:cNvPr id="113" name="Chevron"/>
            <p:cNvSpPr/>
            <p:nvPr/>
          </p:nvSpPr>
          <p:spPr>
            <a:xfrm>
              <a:off x="0" y="0"/>
              <a:ext cx="3828654" cy="951187"/>
            </a:xfrm>
            <a:prstGeom prst="chevron">
              <a:avLst>
                <a:gd name="adj" fmla="val 50000"/>
              </a:avLst>
            </a:prstGeom>
            <a:solidFill>
              <a:srgbClr val="CFEAE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14" name="Text"/>
            <p:cNvSpPr/>
            <p:nvPr/>
          </p:nvSpPr>
          <p:spPr>
            <a:xfrm>
              <a:off x="521312" y="475593"/>
              <a:ext cx="2786029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1200" u="sng">
                  <a:latin typeface="Comic Sans MS"/>
                  <a:ea typeface="Comic Sans MS"/>
                  <a:cs typeface="Comic Sans MS"/>
                  <a:sym typeface="Comic Sans MS"/>
                </a:defRPr>
              </a:pPr>
              <a:endParaRPr/>
            </a:p>
          </p:txBody>
        </p:sp>
      </p:grpSp>
      <p:grpSp>
        <p:nvGrpSpPr>
          <p:cNvPr id="118" name="Speech Bubble: Oval 64"/>
          <p:cNvGrpSpPr/>
          <p:nvPr/>
        </p:nvGrpSpPr>
        <p:grpSpPr>
          <a:xfrm>
            <a:off x="4358587" y="5894924"/>
            <a:ext cx="2310773" cy="1483740"/>
            <a:chOff x="0" y="-198867"/>
            <a:chExt cx="2072752" cy="1200325"/>
          </a:xfrm>
        </p:grpSpPr>
        <p:sp>
          <p:nvSpPr>
            <p:cNvPr id="116" name="Quote Bubble"/>
            <p:cNvSpPr/>
            <p:nvPr/>
          </p:nvSpPr>
          <p:spPr>
            <a:xfrm>
              <a:off x="0" y="0"/>
              <a:ext cx="2072752" cy="802592"/>
            </a:xfrm>
            <a:prstGeom prst="wedgeEllipseCallout">
              <a:avLst>
                <a:gd name="adj1" fmla="val -62132"/>
                <a:gd name="adj2" fmla="val 29988"/>
              </a:avLst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17" name="Is Fluffy a good or bad character? Why?"/>
            <p:cNvSpPr txBox="1"/>
            <p:nvPr/>
          </p:nvSpPr>
          <p:spPr>
            <a:xfrm>
              <a:off x="355618" y="-198867"/>
              <a:ext cx="1361516" cy="12003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200"/>
              </a:lvl1pPr>
            </a:lstStyle>
            <a:p>
              <a:r>
                <a:rPr lang="en-US" dirty="0"/>
                <a:t>How could this book be helpful for dealing with problems other than fear of the dark</a:t>
              </a:r>
              <a:r>
                <a:rPr dirty="0"/>
                <a:t>?</a:t>
              </a:r>
            </a:p>
          </p:txBody>
        </p:sp>
      </p:grpSp>
      <p:grpSp>
        <p:nvGrpSpPr>
          <p:cNvPr id="121" name="Speech Bubble: Oval 65"/>
          <p:cNvGrpSpPr/>
          <p:nvPr/>
        </p:nvGrpSpPr>
        <p:grpSpPr>
          <a:xfrm>
            <a:off x="4471444" y="7479881"/>
            <a:ext cx="2072754" cy="802594"/>
            <a:chOff x="0" y="0"/>
            <a:chExt cx="2072752" cy="802592"/>
          </a:xfrm>
        </p:grpSpPr>
        <p:sp>
          <p:nvSpPr>
            <p:cNvPr id="119" name="Quote Bubble"/>
            <p:cNvSpPr/>
            <p:nvPr/>
          </p:nvSpPr>
          <p:spPr>
            <a:xfrm>
              <a:off x="0" y="0"/>
              <a:ext cx="2072752" cy="802592"/>
            </a:xfrm>
            <a:prstGeom prst="wedgeEllipseCallout">
              <a:avLst>
                <a:gd name="adj1" fmla="val -63754"/>
                <a:gd name="adj2" fmla="val -43205"/>
              </a:avLst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0" name="How does the author show Fluffy's thoughts and feelings?"/>
            <p:cNvSpPr txBox="1"/>
            <p:nvPr/>
          </p:nvSpPr>
          <p:spPr>
            <a:xfrm>
              <a:off x="355617" y="101215"/>
              <a:ext cx="1361517" cy="6001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100"/>
              </a:lvl1pPr>
            </a:lstStyle>
            <a:p>
              <a:r>
                <a:rPr dirty="0"/>
                <a:t>How does the author </a:t>
              </a:r>
              <a:r>
                <a:rPr lang="en-US" dirty="0"/>
                <a:t>show Plop’s thoughts and feelings</a:t>
              </a:r>
              <a:r>
                <a:rPr dirty="0"/>
                <a:t>?</a:t>
              </a:r>
            </a:p>
          </p:txBody>
        </p:sp>
      </p:grpSp>
      <p:grpSp>
        <p:nvGrpSpPr>
          <p:cNvPr id="124" name="Arrow: Pentagon 66"/>
          <p:cNvGrpSpPr/>
          <p:nvPr/>
        </p:nvGrpSpPr>
        <p:grpSpPr>
          <a:xfrm>
            <a:off x="153127" y="4982407"/>
            <a:ext cx="3160280" cy="951190"/>
            <a:chOff x="0" y="78126"/>
            <a:chExt cx="3160278" cy="951188"/>
          </a:xfrm>
        </p:grpSpPr>
        <p:sp>
          <p:nvSpPr>
            <p:cNvPr id="122" name="Shape"/>
            <p:cNvSpPr/>
            <p:nvPr/>
          </p:nvSpPr>
          <p:spPr>
            <a:xfrm>
              <a:off x="0" y="78126"/>
              <a:ext cx="3160278" cy="9511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8349" y="0"/>
                  </a:lnTo>
                  <a:lnTo>
                    <a:pt x="21600" y="10800"/>
                  </a:lnTo>
                  <a:lnTo>
                    <a:pt x="18349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FEAE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3" name="Maths…"/>
            <p:cNvSpPr txBox="1"/>
            <p:nvPr/>
          </p:nvSpPr>
          <p:spPr>
            <a:xfrm>
              <a:off x="45719" y="138223"/>
              <a:ext cx="2831043" cy="8309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1200" b="1"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rPr err="1"/>
                <a:t>Maths</a:t>
              </a:r>
              <a:endParaRPr>
                <a:solidFill>
                  <a:srgbClr val="FFFFFF"/>
                </a:solidFill>
              </a:endParaRPr>
            </a:p>
            <a:p>
              <a:pPr algn="ctr">
                <a:defRPr sz="1200"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rPr lang="en-US" dirty="0">
                  <a:solidFill>
                    <a:schemeClr val="tx1"/>
                  </a:solidFill>
                </a:rPr>
                <a:t>Multiplication and Division</a:t>
              </a:r>
              <a:endParaRPr lang="en-US" b="1" dirty="0">
                <a:solidFill>
                  <a:schemeClr val="tx1"/>
                </a:solidFill>
              </a:endParaRPr>
            </a:p>
            <a:p>
              <a:pPr algn="ctr">
                <a:defRPr sz="1200"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rPr lang="en-US" dirty="0">
                  <a:solidFill>
                    <a:schemeClr val="tx1"/>
                  </a:solidFill>
                </a:rPr>
                <a:t>Length</a:t>
              </a:r>
            </a:p>
            <a:p>
              <a:pPr marL="171450" indent="-171450">
                <a:buSzPct val="100000"/>
                <a:buChar char="-"/>
                <a:defRPr sz="1200">
                  <a:latin typeface="Comic Sans MS"/>
                  <a:ea typeface="Comic Sans MS"/>
                  <a:cs typeface="Comic Sans MS"/>
                  <a:sym typeface="Comic Sans MS"/>
                </a:defRPr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7" name="Arrow: Chevron 67"/>
          <p:cNvGrpSpPr/>
          <p:nvPr/>
        </p:nvGrpSpPr>
        <p:grpSpPr>
          <a:xfrm>
            <a:off x="2988517" y="4855167"/>
            <a:ext cx="3828655" cy="1200327"/>
            <a:chOff x="0" y="-46442"/>
            <a:chExt cx="3828654" cy="1200325"/>
          </a:xfrm>
        </p:grpSpPr>
        <p:sp>
          <p:nvSpPr>
            <p:cNvPr id="125" name="Chevron"/>
            <p:cNvSpPr/>
            <p:nvPr/>
          </p:nvSpPr>
          <p:spPr>
            <a:xfrm>
              <a:off x="0" y="78127"/>
              <a:ext cx="3828654" cy="951187"/>
            </a:xfrm>
            <a:prstGeom prst="chevron">
              <a:avLst>
                <a:gd name="adj" fmla="val 50000"/>
              </a:avLst>
            </a:prstGeom>
            <a:solidFill>
              <a:srgbClr val="CFEAE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200">
                  <a:latin typeface="Comic Sans MS"/>
                  <a:ea typeface="Comic Sans MS"/>
                  <a:cs typeface="Comic Sans MS"/>
                  <a:sym typeface="Comic Sans MS"/>
                </a:defRPr>
              </a:pPr>
              <a:endParaRPr/>
            </a:p>
          </p:txBody>
        </p:sp>
        <p:sp>
          <p:nvSpPr>
            <p:cNvPr id="126" name="How you can help at home:…"/>
            <p:cNvSpPr txBox="1"/>
            <p:nvPr/>
          </p:nvSpPr>
          <p:spPr>
            <a:xfrm>
              <a:off x="521312" y="-46442"/>
              <a:ext cx="2786029" cy="12003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1200" u="sng"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rPr dirty="0"/>
                <a:t>How you can help at home:</a:t>
              </a:r>
              <a:endParaRPr dirty="0">
                <a:solidFill>
                  <a:srgbClr val="FFFFFF"/>
                </a:solidFill>
              </a:endParaRPr>
            </a:p>
            <a:p>
              <a:pPr marL="182563" indent="-182563">
                <a:buSzPct val="100000"/>
                <a:buChar char="✓"/>
                <a:defRPr sz="1200"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rPr u="sng" dirty="0">
                  <a:solidFill>
                    <a:srgbClr val="0563C1"/>
                  </a:solidFill>
                  <a:uFill>
                    <a:solidFill>
                      <a:srgbClr val="0563C1"/>
                    </a:solidFill>
                  </a:uFill>
                  <a:hlinkClick r:id="rId8"/>
                </a:rPr>
                <a:t>https://whiterosemaths.com/resources/</a:t>
              </a:r>
              <a:r>
                <a:rPr dirty="0"/>
                <a:t> </a:t>
              </a:r>
              <a:endParaRPr dirty="0">
                <a:solidFill>
                  <a:srgbClr val="FFFFFF"/>
                </a:solidFill>
              </a:endParaRPr>
            </a:p>
            <a:p>
              <a:pPr marL="182563" indent="-182563">
                <a:buSzPct val="100000"/>
                <a:buChar char="✓"/>
                <a:defRPr sz="1200"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rPr u="sng" dirty="0">
                  <a:solidFill>
                    <a:srgbClr val="0563C1"/>
                  </a:solidFill>
                  <a:uFill>
                    <a:solidFill>
                      <a:srgbClr val="0563C1"/>
                    </a:solidFill>
                  </a:uFill>
                  <a:hlinkClick r:id="rId9"/>
                </a:rPr>
                <a:t>https://www.topmarks.co.uk/maths-games/5-7-years/counting</a:t>
              </a:r>
              <a:endParaRPr lang="en-US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9"/>
              </a:endParaRPr>
            </a:p>
            <a:p>
              <a:pPr marL="182563" indent="-182563">
                <a:buSzPct val="100000"/>
                <a:buChar char="✓"/>
                <a:defRPr sz="1200"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rPr lang="en-GB" u="sng" dirty="0">
                  <a:solidFill>
                    <a:srgbClr val="0563C1"/>
                  </a:solidFill>
                  <a:uFill>
                    <a:solidFill>
                      <a:srgbClr val="0563C1"/>
                    </a:solidFill>
                  </a:uFill>
                  <a:hlinkClick r:id="rId9"/>
                </a:rPr>
                <a:t>https://numbots.com/ </a:t>
              </a:r>
              <a:endParaRPr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9"/>
              </a:endParaRPr>
            </a:p>
          </p:txBody>
        </p:sp>
      </p:grpSp>
      <p:graphicFrame>
        <p:nvGraphicFramePr>
          <p:cNvPr id="148" name="Table 3"/>
          <p:cNvGraphicFramePr/>
          <p:nvPr>
            <p:extLst>
              <p:ext uri="{D42A27DB-BD31-4B8C-83A1-F6EECF244321}">
                <p14:modId xmlns:p14="http://schemas.microsoft.com/office/powerpoint/2010/main" val="1313089769"/>
              </p:ext>
            </p:extLst>
          </p:nvPr>
        </p:nvGraphicFramePr>
        <p:xfrm>
          <a:off x="122464" y="9007928"/>
          <a:ext cx="6655603" cy="822960"/>
        </p:xfrm>
        <a:graphic>
          <a:graphicData uri="http://schemas.openxmlformats.org/drawingml/2006/table">
            <a:tbl>
              <a:tblPr bandRow="1">
                <a:tableStyleId>{4C3C2611-4C71-4FC5-86AE-919BDF0F9419}</a:tableStyleId>
              </a:tblPr>
              <a:tblGrid>
                <a:gridCol w="6538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6428">
                <a:tc>
                  <a:txBody>
                    <a:bodyPr/>
                    <a:lstStyle/>
                    <a:p>
                      <a:pPr algn="l" defTabSz="685800">
                        <a:defRPr sz="1200" u="sng"/>
                      </a:pPr>
                      <a:r>
                        <a:rPr dirty="0"/>
                        <a:t>Other information</a:t>
                      </a:r>
                      <a:r>
                        <a:rPr u="none" dirty="0"/>
                        <a:t>:</a:t>
                      </a:r>
                      <a:endParaRPr b="1" dirty="0">
                        <a:solidFill>
                          <a:srgbClr val="FFFFFF"/>
                        </a:solidFill>
                      </a:endParaRPr>
                    </a:p>
                    <a:p>
                      <a:pPr marL="171450" indent="-171450" algn="l"/>
                      <a:r>
                        <a:rPr dirty="0"/>
                        <a:t>PE</a:t>
                      </a:r>
                      <a:r>
                        <a:rPr lang="en-GB" dirty="0"/>
                        <a:t> -Wednesday and Friday for this half term. Wednesday is Dance and Friday is Football with AFCB!</a:t>
                      </a:r>
                    </a:p>
                    <a:p>
                      <a:pPr marL="171450" indent="-171450" algn="l"/>
                      <a:r>
                        <a:rPr lang="en-GB" b="1" dirty="0"/>
                        <a:t>Magical Starter: Monday 30th October 2023 </a:t>
                      </a:r>
                      <a:r>
                        <a:rPr lang="en-GB" b="0" dirty="0"/>
                        <a:t>Come back to school after dark! Please return to school at 4.30 to take part in wonderful 'Dark is...' Activities. Please look out for the letter.</a:t>
                      </a:r>
                    </a:p>
                    <a:p>
                      <a:pPr marL="171450" lvl="0" indent="-171450" algn="l">
                        <a:buNone/>
                      </a:pPr>
                      <a:r>
                        <a:rPr lang="en-GB" b="0" dirty="0"/>
                        <a:t>Please look out for the 'sock' letter for Design Technology!</a:t>
                      </a:r>
                    </a:p>
                  </a:txBody>
                  <a:tcPr marL="45720" marR="4572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CFEAE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685800">
                        <a:defRPr sz="1200" u="sng"/>
                      </a:pPr>
                      <a:endParaRPr dirty="0"/>
                    </a:p>
                  </a:txBody>
                  <a:tcPr marL="45720" marR="4572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CFEA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4" name="Speech Bubble: Oval 51"/>
          <p:cNvGrpSpPr/>
          <p:nvPr/>
        </p:nvGrpSpPr>
        <p:grpSpPr>
          <a:xfrm>
            <a:off x="238021" y="6039587"/>
            <a:ext cx="2398891" cy="1106009"/>
            <a:chOff x="0" y="0"/>
            <a:chExt cx="2072752" cy="802592"/>
          </a:xfrm>
        </p:grpSpPr>
        <p:sp>
          <p:nvSpPr>
            <p:cNvPr id="152" name="Quote Bubble"/>
            <p:cNvSpPr/>
            <p:nvPr/>
          </p:nvSpPr>
          <p:spPr>
            <a:xfrm>
              <a:off x="0" y="0"/>
              <a:ext cx="2072752" cy="802592"/>
            </a:xfrm>
            <a:prstGeom prst="wedgeEllipseCallout">
              <a:avLst>
                <a:gd name="adj1" fmla="val 60315"/>
                <a:gd name="adj2" fmla="val 34428"/>
              </a:avLst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3" name="How is humour used in the text?"/>
            <p:cNvSpPr txBox="1"/>
            <p:nvPr/>
          </p:nvSpPr>
          <p:spPr>
            <a:xfrm>
              <a:off x="355618" y="32781"/>
              <a:ext cx="1361516" cy="7370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200"/>
              </a:lvl1pPr>
            </a:lstStyle>
            <a:p>
              <a:pPr algn="l"/>
              <a:r>
                <a:rPr lang="en-GB" dirty="0"/>
                <a:t>How does each chapter title help us to understand how Plop will become more confident?</a:t>
              </a:r>
              <a:endParaRPr dirty="0"/>
            </a:p>
          </p:txBody>
        </p:sp>
      </p:grpSp>
      <p:grpSp>
        <p:nvGrpSpPr>
          <p:cNvPr id="160" name="Arrow: Pentagon 62"/>
          <p:cNvGrpSpPr/>
          <p:nvPr/>
        </p:nvGrpSpPr>
        <p:grpSpPr>
          <a:xfrm>
            <a:off x="116632" y="3945000"/>
            <a:ext cx="3160280" cy="951189"/>
            <a:chOff x="0" y="198777"/>
            <a:chExt cx="3160278" cy="951187"/>
          </a:xfrm>
        </p:grpSpPr>
        <p:sp>
          <p:nvSpPr>
            <p:cNvPr id="158" name="Shape"/>
            <p:cNvSpPr/>
            <p:nvPr/>
          </p:nvSpPr>
          <p:spPr>
            <a:xfrm>
              <a:off x="0" y="198777"/>
              <a:ext cx="3160278" cy="9511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8349" y="0"/>
                  </a:lnTo>
                  <a:lnTo>
                    <a:pt x="21600" y="10800"/>
                  </a:lnTo>
                  <a:lnTo>
                    <a:pt x="18349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FEAE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100">
                  <a:latin typeface="Comic Sans MS"/>
                  <a:ea typeface="Comic Sans MS"/>
                  <a:cs typeface="Comic Sans MS"/>
                  <a:sym typeface="Comic Sans MS"/>
                </a:defRPr>
              </a:pPr>
              <a:endParaRPr/>
            </a:p>
          </p:txBody>
        </p:sp>
        <p:sp>
          <p:nvSpPr>
            <p:cNvPr id="159" name="English…"/>
            <p:cNvSpPr txBox="1"/>
            <p:nvPr/>
          </p:nvSpPr>
          <p:spPr>
            <a:xfrm>
              <a:off x="45719" y="235791"/>
              <a:ext cx="2831043" cy="8771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1100" b="1"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rPr dirty="0"/>
                <a:t>English</a:t>
              </a:r>
              <a:endParaRPr sz="1000" dirty="0"/>
            </a:p>
            <a:p>
              <a:pPr>
                <a:defRPr sz="1000"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rPr lang="en-GB" dirty="0"/>
                <a:t>Please take a moment to read the Y2 Reading Spine for this half term. It will provide more detail on what the children will be learning in this unit.</a:t>
              </a:r>
              <a:endParaRPr dirty="0"/>
            </a:p>
          </p:txBody>
        </p:sp>
      </p:grpSp>
      <p:grpSp>
        <p:nvGrpSpPr>
          <p:cNvPr id="163" name="Arrow: Chevron 63"/>
          <p:cNvGrpSpPr/>
          <p:nvPr/>
        </p:nvGrpSpPr>
        <p:grpSpPr>
          <a:xfrm>
            <a:off x="2981074" y="3825989"/>
            <a:ext cx="3828655" cy="1015661"/>
            <a:chOff x="0" y="45890"/>
            <a:chExt cx="3828654" cy="1015659"/>
          </a:xfrm>
        </p:grpSpPr>
        <p:sp>
          <p:nvSpPr>
            <p:cNvPr id="161" name="Chevron"/>
            <p:cNvSpPr/>
            <p:nvPr/>
          </p:nvSpPr>
          <p:spPr>
            <a:xfrm>
              <a:off x="0" y="78127"/>
              <a:ext cx="3828654" cy="951187"/>
            </a:xfrm>
            <a:prstGeom prst="chevron">
              <a:avLst>
                <a:gd name="adj" fmla="val 50000"/>
              </a:avLst>
            </a:prstGeom>
            <a:solidFill>
              <a:srgbClr val="CFEAE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1200">
                  <a:latin typeface="Comic Sans MS"/>
                  <a:ea typeface="Comic Sans MS"/>
                  <a:cs typeface="Comic Sans MS"/>
                  <a:sym typeface="Comic Sans MS"/>
                </a:defRPr>
              </a:pPr>
              <a:endParaRPr/>
            </a:p>
          </p:txBody>
        </p:sp>
        <p:sp>
          <p:nvSpPr>
            <p:cNvPr id="162" name="How you can help at home:…"/>
            <p:cNvSpPr txBox="1"/>
            <p:nvPr/>
          </p:nvSpPr>
          <p:spPr>
            <a:xfrm>
              <a:off x="521312" y="45890"/>
              <a:ext cx="2786029" cy="101565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1200" u="sng"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rPr dirty="0"/>
                <a:t>How you can help at home:</a:t>
              </a:r>
              <a:endParaRPr dirty="0">
                <a:solidFill>
                  <a:srgbClr val="FFFFFF"/>
                </a:solidFill>
              </a:endParaRPr>
            </a:p>
            <a:p>
              <a:pPr marL="171450" indent="-171450">
                <a:buSzPct val="100000"/>
                <a:buFont typeface="Wingdings" panose="05000000000000000000" pitchFamily="2" charset="2"/>
                <a:buChar char="Ø"/>
                <a:defRPr sz="1200"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rPr lang="en-US" dirty="0">
                  <a:solidFill>
                    <a:schemeClr val="tx1"/>
                  </a:solidFill>
                </a:rPr>
                <a:t>Oxford Reading Buddy – please ask if you have forgotten your child’s individual password.</a:t>
              </a:r>
            </a:p>
            <a:p>
              <a:pPr marL="171450" indent="-171450">
                <a:buSzPct val="100000"/>
                <a:buFont typeface="Wingdings" panose="05000000000000000000" pitchFamily="2" charset="2"/>
                <a:buChar char="Ø"/>
                <a:defRPr sz="1200">
                  <a:latin typeface="Comic Sans MS"/>
                  <a:ea typeface="Comic Sans MS"/>
                  <a:cs typeface="Comic Sans MS"/>
                  <a:sym typeface="Comic Sans MS"/>
                </a:defRPr>
              </a:pPr>
              <a:r>
                <a:rPr lang="en-US" dirty="0">
                  <a:solidFill>
                    <a:schemeClr val="tx1"/>
                  </a:solidFill>
                </a:rPr>
                <a:t>Optional English assignments</a:t>
              </a:r>
              <a:endParaRPr dirty="0">
                <a:solidFill>
                  <a:schemeClr val="tx1"/>
                </a:solidFill>
              </a:endParaRPr>
            </a:p>
          </p:txBody>
        </p:sp>
      </p:grpSp>
      <p:pic>
        <p:nvPicPr>
          <p:cNvPr id="1026" name="Picture 2" descr="The Owl Who Was Afraid of the Dark by Jill Tomlinson, Paul Howard |  Waterstones">
            <a:extLst>
              <a:ext uri="{FF2B5EF4-FFF2-40B4-BE49-F238E27FC236}">
                <a16:creationId xmlns:a16="http://schemas.microsoft.com/office/drawing/2014/main" id="{E00F2BA7-C62E-73BD-944D-75CA69206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493" y="6304061"/>
            <a:ext cx="1270008" cy="1947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41">
            <a:extLst>
              <a:ext uri="{FF2B5EF4-FFF2-40B4-BE49-F238E27FC236}">
                <a16:creationId xmlns:a16="http://schemas.microsoft.com/office/drawing/2014/main" id="{3FCA923F-77A9-483D-0547-E45329A8BFA4}"/>
              </a:ext>
            </a:extLst>
          </p:cNvPr>
          <p:cNvGrpSpPr/>
          <p:nvPr/>
        </p:nvGrpSpPr>
        <p:grpSpPr>
          <a:xfrm>
            <a:off x="1630683" y="2202791"/>
            <a:ext cx="1781317" cy="1683486"/>
            <a:chOff x="0" y="-1"/>
            <a:chExt cx="1264381" cy="1106767"/>
          </a:xfrm>
        </p:grpSpPr>
        <p:sp>
          <p:nvSpPr>
            <p:cNvPr id="3" name="Hexagon 42">
              <a:extLst>
                <a:ext uri="{FF2B5EF4-FFF2-40B4-BE49-F238E27FC236}">
                  <a16:creationId xmlns:a16="http://schemas.microsoft.com/office/drawing/2014/main" id="{E8C66AF6-89B5-CAD4-65F0-F78C0DFB1841}"/>
                </a:ext>
              </a:extLst>
            </p:cNvPr>
            <p:cNvSpPr/>
            <p:nvPr/>
          </p:nvSpPr>
          <p:spPr>
            <a:xfrm>
              <a:off x="0" y="-1"/>
              <a:ext cx="1264381" cy="1106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4727" y="0"/>
                  </a:lnTo>
                  <a:lnTo>
                    <a:pt x="16873" y="0"/>
                  </a:lnTo>
                  <a:lnTo>
                    <a:pt x="21600" y="10800"/>
                  </a:lnTo>
                  <a:lnTo>
                    <a:pt x="16873" y="21600"/>
                  </a:lnTo>
                  <a:lnTo>
                    <a:pt x="4727" y="21600"/>
                  </a:lnTo>
                  <a:close/>
                </a:path>
              </a:pathLst>
            </a:custGeom>
            <a:solidFill>
              <a:srgbClr val="CFEAE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grpSp>
          <p:nvGrpSpPr>
            <p:cNvPr id="4" name="Hexagon 4">
              <a:extLst>
                <a:ext uri="{FF2B5EF4-FFF2-40B4-BE49-F238E27FC236}">
                  <a16:creationId xmlns:a16="http://schemas.microsoft.com/office/drawing/2014/main" id="{DD571FB0-2DCE-7F57-7535-2DF31A0F5B29}"/>
                </a:ext>
              </a:extLst>
            </p:cNvPr>
            <p:cNvGrpSpPr/>
            <p:nvPr/>
          </p:nvGrpSpPr>
          <p:grpSpPr>
            <a:xfrm>
              <a:off x="196206" y="55963"/>
              <a:ext cx="871967" cy="994839"/>
              <a:chOff x="-1" y="-115786"/>
              <a:chExt cx="871966" cy="994838"/>
            </a:xfrm>
          </p:grpSpPr>
          <p:sp>
            <p:nvSpPr>
              <p:cNvPr id="5" name="Rectangle">
                <a:extLst>
                  <a:ext uri="{FF2B5EF4-FFF2-40B4-BE49-F238E27FC236}">
                    <a16:creationId xmlns:a16="http://schemas.microsoft.com/office/drawing/2014/main" id="{6F587770-5CEF-5783-602C-874CDAD52780}"/>
                  </a:ext>
                </a:extLst>
              </p:cNvPr>
              <p:cNvSpPr/>
              <p:nvPr/>
            </p:nvSpPr>
            <p:spPr>
              <a:xfrm>
                <a:off x="-1" y="0"/>
                <a:ext cx="871966" cy="763266"/>
              </a:xfrm>
              <a:prstGeom prst="rect">
                <a:avLst/>
              </a:prstGeom>
              <a:solidFill>
                <a:srgbClr val="CFEAE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17335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6" name="Art: Jane Perkins Animal Collages">
                <a:extLst>
                  <a:ext uri="{FF2B5EF4-FFF2-40B4-BE49-F238E27FC236}">
                    <a16:creationId xmlns:a16="http://schemas.microsoft.com/office/drawing/2014/main" id="{31DDAA80-1D8C-5A9A-662E-C34863D7C025}"/>
                  </a:ext>
                </a:extLst>
              </p:cNvPr>
              <p:cNvSpPr txBox="1"/>
              <p:nvPr/>
            </p:nvSpPr>
            <p:spPr>
              <a:xfrm>
                <a:off x="-1" y="-115786"/>
                <a:ext cx="871966" cy="99483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algn="ctr" defTabSz="1733550">
                  <a:lnSpc>
                    <a:spcPct val="90000"/>
                  </a:lnSpc>
                  <a:spcBef>
                    <a:spcPts val="500"/>
                  </a:spcBef>
                  <a:defRPr sz="1200" b="1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  <a:r>
                  <a:rPr lang="en-GB" sz="1600" b="1" dirty="0"/>
                  <a:t>DT</a:t>
                </a:r>
                <a:r>
                  <a:rPr sz="1600" b="1" dirty="0"/>
                  <a:t>:</a:t>
                </a:r>
                <a:r>
                  <a:rPr b="1" dirty="0"/>
                  <a:t> </a:t>
                </a:r>
                <a:endParaRPr lang="en-GB" b="1" dirty="0"/>
              </a:p>
              <a:p>
                <a:pPr algn="ctr" defTabSz="1733550">
                  <a:lnSpc>
                    <a:spcPct val="90000"/>
                  </a:lnSpc>
                  <a:spcBef>
                    <a:spcPts val="500"/>
                  </a:spcBef>
                  <a:defRPr sz="1200" b="1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  <a:r>
                  <a:rPr lang="en-US" dirty="0"/>
                  <a:t>Joining Materials</a:t>
                </a:r>
              </a:p>
              <a:p>
                <a:pPr algn="ctr" defTabSz="1733550">
                  <a:lnSpc>
                    <a:spcPct val="90000"/>
                  </a:lnSpc>
                  <a:spcBef>
                    <a:spcPts val="500"/>
                  </a:spcBef>
                  <a:defRPr sz="1200" b="1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  <a:r>
                  <a:rPr lang="en-US" dirty="0"/>
                  <a:t>I wonder how we can join fabric to make a soft toy of Plop…</a:t>
                </a:r>
                <a:endParaRPr b="0" dirty="0"/>
              </a:p>
            </p:txBody>
          </p:sp>
        </p:grpSp>
      </p:grpSp>
      <p:grpSp>
        <p:nvGrpSpPr>
          <p:cNvPr id="7" name="Group 41">
            <a:extLst>
              <a:ext uri="{FF2B5EF4-FFF2-40B4-BE49-F238E27FC236}">
                <a16:creationId xmlns:a16="http://schemas.microsoft.com/office/drawing/2014/main" id="{98016B0C-49A3-D0B8-C34B-B6EEB4C7E183}"/>
              </a:ext>
            </a:extLst>
          </p:cNvPr>
          <p:cNvGrpSpPr/>
          <p:nvPr/>
        </p:nvGrpSpPr>
        <p:grpSpPr>
          <a:xfrm>
            <a:off x="3088297" y="1326908"/>
            <a:ext cx="1781317" cy="1683486"/>
            <a:chOff x="0" y="-1"/>
            <a:chExt cx="1264381" cy="1106767"/>
          </a:xfrm>
        </p:grpSpPr>
        <p:sp>
          <p:nvSpPr>
            <p:cNvPr id="8" name="Hexagon 42">
              <a:extLst>
                <a:ext uri="{FF2B5EF4-FFF2-40B4-BE49-F238E27FC236}">
                  <a16:creationId xmlns:a16="http://schemas.microsoft.com/office/drawing/2014/main" id="{EC219D53-F90C-399A-898A-11A2BCA21602}"/>
                </a:ext>
              </a:extLst>
            </p:cNvPr>
            <p:cNvSpPr/>
            <p:nvPr/>
          </p:nvSpPr>
          <p:spPr>
            <a:xfrm>
              <a:off x="0" y="-1"/>
              <a:ext cx="1264381" cy="1106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4727" y="0"/>
                  </a:lnTo>
                  <a:lnTo>
                    <a:pt x="16873" y="0"/>
                  </a:lnTo>
                  <a:lnTo>
                    <a:pt x="21600" y="10800"/>
                  </a:lnTo>
                  <a:lnTo>
                    <a:pt x="16873" y="21600"/>
                  </a:lnTo>
                  <a:lnTo>
                    <a:pt x="4727" y="21600"/>
                  </a:lnTo>
                  <a:close/>
                </a:path>
              </a:pathLst>
            </a:custGeom>
            <a:solidFill>
              <a:srgbClr val="CFEAE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grpSp>
          <p:nvGrpSpPr>
            <p:cNvPr id="9" name="Hexagon 4">
              <a:extLst>
                <a:ext uri="{FF2B5EF4-FFF2-40B4-BE49-F238E27FC236}">
                  <a16:creationId xmlns:a16="http://schemas.microsoft.com/office/drawing/2014/main" id="{D05E6E69-4E66-AF46-8CDC-5FF37EA78B04}"/>
                </a:ext>
              </a:extLst>
            </p:cNvPr>
            <p:cNvGrpSpPr/>
            <p:nvPr/>
          </p:nvGrpSpPr>
          <p:grpSpPr>
            <a:xfrm>
              <a:off x="196206" y="4200"/>
              <a:ext cx="871967" cy="1098371"/>
              <a:chOff x="-1" y="-167549"/>
              <a:chExt cx="871966" cy="1098370"/>
            </a:xfrm>
          </p:grpSpPr>
          <p:sp>
            <p:nvSpPr>
              <p:cNvPr id="10" name="Rectangle">
                <a:extLst>
                  <a:ext uri="{FF2B5EF4-FFF2-40B4-BE49-F238E27FC236}">
                    <a16:creationId xmlns:a16="http://schemas.microsoft.com/office/drawing/2014/main" id="{C9452019-85B8-3EAD-A3C3-93E0EB1DD4C3}"/>
                  </a:ext>
                </a:extLst>
              </p:cNvPr>
              <p:cNvSpPr/>
              <p:nvPr/>
            </p:nvSpPr>
            <p:spPr>
              <a:xfrm>
                <a:off x="-1" y="0"/>
                <a:ext cx="871966" cy="763266"/>
              </a:xfrm>
              <a:prstGeom prst="rect">
                <a:avLst/>
              </a:prstGeom>
              <a:solidFill>
                <a:srgbClr val="CFEAE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17335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" name="Art: Jane Perkins Animal Collages">
                <a:extLst>
                  <a:ext uri="{FF2B5EF4-FFF2-40B4-BE49-F238E27FC236}">
                    <a16:creationId xmlns:a16="http://schemas.microsoft.com/office/drawing/2014/main" id="{FDD3AFE3-7CE3-F1E2-AB13-8129580F821A}"/>
                  </a:ext>
                </a:extLst>
              </p:cNvPr>
              <p:cNvSpPr txBox="1"/>
              <p:nvPr/>
            </p:nvSpPr>
            <p:spPr>
              <a:xfrm>
                <a:off x="-1" y="-167549"/>
                <a:ext cx="871966" cy="109837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algn="ctr" defTabSz="1733550">
                  <a:lnSpc>
                    <a:spcPct val="90000"/>
                  </a:lnSpc>
                  <a:spcBef>
                    <a:spcPts val="500"/>
                  </a:spcBef>
                  <a:defRPr sz="1200" b="1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  <a:r>
                  <a:rPr lang="en-GB" sz="1600" b="1" dirty="0"/>
                  <a:t>Music: </a:t>
                </a:r>
                <a:r>
                  <a:rPr lang="en-GB" sz="1200" b="1" dirty="0"/>
                  <a:t>Using instruments to create sounds from the forest.</a:t>
                </a:r>
                <a:endParaRPr lang="en-GB" sz="1600" b="1" dirty="0"/>
              </a:p>
              <a:p>
                <a:pPr algn="ctr" defTabSz="1733550">
                  <a:lnSpc>
                    <a:spcPct val="90000"/>
                  </a:lnSpc>
                  <a:spcBef>
                    <a:spcPts val="500"/>
                  </a:spcBef>
                  <a:defRPr sz="1200" b="1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  <a:r>
                  <a:rPr lang="en-GB" sz="1600" b="1" dirty="0"/>
                  <a:t>ICT: </a:t>
                </a:r>
                <a:r>
                  <a:rPr lang="en-GB" sz="1200" b="1" dirty="0"/>
                  <a:t>Logging on, opening Word and typing sentences.</a:t>
                </a:r>
              </a:p>
            </p:txBody>
          </p:sp>
        </p:grpSp>
      </p:grpSp>
      <p:grpSp>
        <p:nvGrpSpPr>
          <p:cNvPr id="12" name="Group 41">
            <a:extLst>
              <a:ext uri="{FF2B5EF4-FFF2-40B4-BE49-F238E27FC236}">
                <a16:creationId xmlns:a16="http://schemas.microsoft.com/office/drawing/2014/main" id="{DFA4587C-4063-5D91-4B72-33004FD7FCD7}"/>
              </a:ext>
            </a:extLst>
          </p:cNvPr>
          <p:cNvGrpSpPr/>
          <p:nvPr/>
        </p:nvGrpSpPr>
        <p:grpSpPr>
          <a:xfrm>
            <a:off x="4607052" y="2102806"/>
            <a:ext cx="1781317" cy="1683486"/>
            <a:chOff x="0" y="-1"/>
            <a:chExt cx="1264381" cy="1106767"/>
          </a:xfrm>
        </p:grpSpPr>
        <p:sp>
          <p:nvSpPr>
            <p:cNvPr id="13" name="Hexagon 42">
              <a:extLst>
                <a:ext uri="{FF2B5EF4-FFF2-40B4-BE49-F238E27FC236}">
                  <a16:creationId xmlns:a16="http://schemas.microsoft.com/office/drawing/2014/main" id="{BC6A664B-D1FC-1BDC-CE6E-E466C8753DA7}"/>
                </a:ext>
              </a:extLst>
            </p:cNvPr>
            <p:cNvSpPr/>
            <p:nvPr/>
          </p:nvSpPr>
          <p:spPr>
            <a:xfrm>
              <a:off x="0" y="-1"/>
              <a:ext cx="1264381" cy="1106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4727" y="0"/>
                  </a:lnTo>
                  <a:lnTo>
                    <a:pt x="16873" y="0"/>
                  </a:lnTo>
                  <a:lnTo>
                    <a:pt x="21600" y="10800"/>
                  </a:lnTo>
                  <a:lnTo>
                    <a:pt x="16873" y="21600"/>
                  </a:lnTo>
                  <a:lnTo>
                    <a:pt x="4727" y="21600"/>
                  </a:lnTo>
                  <a:close/>
                </a:path>
              </a:pathLst>
            </a:custGeom>
            <a:solidFill>
              <a:srgbClr val="CFEAE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grpSp>
          <p:nvGrpSpPr>
            <p:cNvPr id="14" name="Hexagon 4">
              <a:extLst>
                <a:ext uri="{FF2B5EF4-FFF2-40B4-BE49-F238E27FC236}">
                  <a16:creationId xmlns:a16="http://schemas.microsoft.com/office/drawing/2014/main" id="{8A8A0166-50FF-02AD-F670-443A9828B87D}"/>
                </a:ext>
              </a:extLst>
            </p:cNvPr>
            <p:cNvGrpSpPr/>
            <p:nvPr/>
          </p:nvGrpSpPr>
          <p:grpSpPr>
            <a:xfrm>
              <a:off x="196206" y="131672"/>
              <a:ext cx="871967" cy="843421"/>
              <a:chOff x="-1" y="-40077"/>
              <a:chExt cx="871966" cy="843420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017919DF-426C-42C9-08F0-834A6FFC5BF4}"/>
                  </a:ext>
                </a:extLst>
              </p:cNvPr>
              <p:cNvSpPr/>
              <p:nvPr/>
            </p:nvSpPr>
            <p:spPr>
              <a:xfrm>
                <a:off x="-1" y="0"/>
                <a:ext cx="871966" cy="763266"/>
              </a:xfrm>
              <a:prstGeom prst="rect">
                <a:avLst/>
              </a:prstGeom>
              <a:solidFill>
                <a:srgbClr val="CFEAE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173355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" name="Art: Jane Perkins Animal Collages">
                <a:extLst>
                  <a:ext uri="{FF2B5EF4-FFF2-40B4-BE49-F238E27FC236}">
                    <a16:creationId xmlns:a16="http://schemas.microsoft.com/office/drawing/2014/main" id="{2FCE3DE1-8905-2AEC-DF4F-4674CA151A80}"/>
                  </a:ext>
                </a:extLst>
              </p:cNvPr>
              <p:cNvSpPr txBox="1"/>
              <p:nvPr/>
            </p:nvSpPr>
            <p:spPr>
              <a:xfrm>
                <a:off x="-1" y="-40077"/>
                <a:ext cx="871966" cy="84342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algn="ctr" defTabSz="1733550">
                  <a:lnSpc>
                    <a:spcPct val="90000"/>
                  </a:lnSpc>
                  <a:spcBef>
                    <a:spcPts val="500"/>
                  </a:spcBef>
                  <a:defRPr sz="1200" b="1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  <a:r>
                  <a:rPr lang="en-GB" sz="1600" b="1" dirty="0"/>
                  <a:t>Science</a:t>
                </a:r>
                <a:r>
                  <a:rPr sz="1600" b="1" dirty="0"/>
                  <a:t>: </a:t>
                </a:r>
                <a:r>
                  <a:rPr lang="en-US" dirty="0"/>
                  <a:t>Animals and humans</a:t>
                </a:r>
                <a:endParaRPr lang="en-US" b="0" dirty="0"/>
              </a:p>
              <a:p>
                <a:pPr algn="ctr" defTabSz="1733550">
                  <a:lnSpc>
                    <a:spcPct val="90000"/>
                  </a:lnSpc>
                  <a:spcBef>
                    <a:spcPts val="500"/>
                  </a:spcBef>
                  <a:defRPr sz="1200" b="1">
                    <a:latin typeface="Comic Sans MS"/>
                    <a:ea typeface="Comic Sans MS"/>
                    <a:cs typeface="Comic Sans MS"/>
                    <a:sym typeface="Comic Sans MS"/>
                  </a:defRPr>
                </a:pPr>
                <a:r>
                  <a:rPr lang="en-US" dirty="0"/>
                  <a:t>I wonder if all animals grow in the same way we do…</a:t>
                </a:r>
                <a:endParaRPr b="0" dirty="0"/>
              </a:p>
            </p:txBody>
          </p:sp>
        </p:grp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7" ma:contentTypeDescription="Create a new document." ma:contentTypeScope="" ma:versionID="fa6a34523760dedbde90a3f02cdc9f1f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6211d5d93131d3eab69f4f44c017dd9a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26ffdb2-53d2-4085-a3bc-a814be096aae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F1BA92-6CB2-4B07-8AE6-6E60A2E18E3E}">
  <ds:schemaRefs>
    <ds:schemaRef ds:uri="http://www.w3.org/XML/1998/namespace"/>
    <ds:schemaRef ds:uri="http://schemas.microsoft.com/office/2006/documentManagement/types"/>
    <ds:schemaRef ds:uri="9d7a5d9d-7bd7-4164-902f-7672ce3cf383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terms/"/>
    <ds:schemaRef ds:uri="7dbd8056-47aa-47eb-abcb-42290cb99a81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F1E8CC5-D2C0-45D3-82ED-772F6BA3B2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5A6CFF-FEC2-4D9F-9072-CCA1B22C45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7a5d9d-7bd7-4164-902f-7672ce3cf383"/>
    <ds:schemaRef ds:uri="7dbd8056-47aa-47eb-abcb-42290cb99a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</Words>
  <Application>Microsoft Office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Comic Sans MS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ewelsh</dc:creator>
  <cp:lastModifiedBy>landrews</cp:lastModifiedBy>
  <cp:revision>48</cp:revision>
  <cp:lastPrinted>2023-01-30T16:13:44Z</cp:lastPrinted>
  <dcterms:modified xsi:type="dcterms:W3CDTF">2023-10-30T16:22:47Z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MediaServiceImageTags">
    <vt:lpwstr/>
  </property>
</Properties>
</file>