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588" y="-15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pPr/>
              <a:t>19/05/2022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pPr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jpeg"/><Relationship Id="rId3" Type="http://schemas.openxmlformats.org/officeDocument/2006/relationships/diagramData" Target="../diagrams/data1.xml"/><Relationship Id="rId7" Type="http://schemas.openxmlformats.org/officeDocument/2006/relationships/image" Target="../media/image1.png"/><Relationship Id="rId12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png"/><Relationship Id="rId5" Type="http://schemas.openxmlformats.org/officeDocument/2006/relationships/diagramQuickStyle" Target="../diagrams/quickStyle1.xml"/><Relationship Id="rId15" Type="http://schemas.microsoft.com/office/2007/relationships/diagramDrawing" Target="../diagrams/drawing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xmlns="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3577060"/>
              </p:ext>
            </p:extLst>
          </p:nvPr>
        </p:nvGraphicFramePr>
        <p:xfrm>
          <a:off x="97655" y="1733551"/>
          <a:ext cx="3016830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569">
                  <a:extLst>
                    <a:ext uri="{9D8B030D-6E8A-4147-A177-3AD203B41FA5}">
                      <a16:colId xmlns:a16="http://schemas.microsoft.com/office/drawing/2014/main" xmlns="" val="585444525"/>
                    </a:ext>
                  </a:extLst>
                </a:gridCol>
                <a:gridCol w="1876261">
                  <a:extLst>
                    <a:ext uri="{9D8B030D-6E8A-4147-A177-3AD203B41FA5}">
                      <a16:colId xmlns:a16="http://schemas.microsoft.com/office/drawing/2014/main" xmlns="" val="1294977767"/>
                    </a:ext>
                  </a:extLst>
                </a:gridCol>
              </a:tblGrid>
              <a:tr h="23848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79717958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1" i="0" dirty="0">
                          <a:latin typeface="Comic Sans MS" panose="030F0702030302020204" pitchFamily="66" charset="0"/>
                        </a:rPr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i="0" dirty="0">
                          <a:latin typeface="Comic Sans MS" panose="030F0702030302020204" pitchFamily="66" charset="0"/>
                        </a:rPr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5299197"/>
                  </a:ext>
                </a:extLst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sound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Vibrations that travel through the air and can be heard when they</a:t>
                      </a:r>
                      <a:r>
                        <a:rPr lang="en-GB" sz="900" b="0" i="0" baseline="0" dirty="0" smtClean="0">
                          <a:latin typeface="Comic Sans MS" panose="030F0702030302020204" pitchFamily="66" charset="0"/>
                        </a:rPr>
                        <a:t> reach the ear.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vibration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A rapid motion back and forth.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pitch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How high or low a note is.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high pitch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A high,</a:t>
                      </a:r>
                      <a:r>
                        <a:rPr lang="en-GB" sz="900" b="0" i="0" baseline="0" dirty="0" smtClean="0">
                          <a:latin typeface="Comic Sans MS" panose="030F0702030302020204" pitchFamily="66" charset="0"/>
                        </a:rPr>
                        <a:t> squeaky sound, like a mouse.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low pitch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A low, deep sound, like a cow’s moo.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particles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A minute portion of matter.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frequency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How high or low pitched a sound is.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Hertz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The unit for frequency.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volume 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A measure of how loud of soft a sound is.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amplitude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How loud or quiet a sound is.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  <a:tr h="211987"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cochlea</a:t>
                      </a:r>
                      <a:r>
                        <a:rPr lang="en-GB" sz="900" b="0" i="0" baseline="0" dirty="0" smtClean="0">
                          <a:latin typeface="Comic Sans MS" panose="030F0702030302020204" pitchFamily="66" charset="0"/>
                        </a:rPr>
                        <a:t> (noun)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dirty="0" smtClean="0">
                          <a:latin typeface="Comic Sans MS" panose="030F0702030302020204" pitchFamily="66" charset="0"/>
                        </a:rPr>
                        <a:t>The spiral, snail-shaped</a:t>
                      </a:r>
                      <a:r>
                        <a:rPr lang="en-GB" sz="900" b="0" i="0" baseline="0" dirty="0" smtClean="0">
                          <a:latin typeface="Comic Sans MS" panose="030F0702030302020204" pitchFamily="66" charset="0"/>
                        </a:rPr>
                        <a:t> part of the inner ear that converts sound vibrations into nerve impulses.</a:t>
                      </a:r>
                      <a:endParaRPr lang="en-GB" sz="900" b="0" i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xmlns="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31398286"/>
              </p:ext>
            </p:extLst>
          </p:nvPr>
        </p:nvGraphicFramePr>
        <p:xfrm>
          <a:off x="71464" y="-21543"/>
          <a:ext cx="9834537" cy="1927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6826">
                  <a:extLst>
                    <a:ext uri="{9D8B030D-6E8A-4147-A177-3AD203B41FA5}">
                      <a16:colId xmlns:a16="http://schemas.microsoft.com/office/drawing/2014/main" xmlns="" val="2641213728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xmlns="" val="2818702890"/>
                    </a:ext>
                  </a:extLst>
                </a:gridCol>
                <a:gridCol w="3286148">
                  <a:extLst>
                    <a:ext uri="{9D8B030D-6E8A-4147-A177-3AD203B41FA5}">
                      <a16:colId xmlns:a16="http://schemas.microsoft.com/office/drawing/2014/main" xmlns="" val="4160238066"/>
                    </a:ext>
                  </a:extLst>
                </a:gridCol>
                <a:gridCol w="2166919">
                  <a:extLst>
                    <a:ext uri="{9D8B030D-6E8A-4147-A177-3AD203B41FA5}">
                      <a16:colId xmlns:a16="http://schemas.microsoft.com/office/drawing/2014/main" xmlns="" val="2903967974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</a:t>
                      </a:r>
                      <a:r>
                        <a:rPr lang="en-GB" sz="2000" b="1" dirty="0" smtClean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Sound</a:t>
                      </a:r>
                      <a:endParaRPr lang="en-GB" sz="2000" b="1" dirty="0">
                        <a:solidFill>
                          <a:schemeClr val="bg1"/>
                        </a:solidFill>
                        <a:latin typeface="Ink Free" panose="03080402000500000000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0874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050" b="1" dirty="0" smtClean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What is sound?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endParaRPr lang="en-GB" sz="105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en-GB" sz="1050" dirty="0" smtClean="0">
                          <a:latin typeface="Comic Sans MS" pitchFamily="66" charset="0"/>
                        </a:rPr>
                        <a:t>Sound is simply vibrations that spread through the air. Our ears sense these vibrations and tell our brain what sound we are hearing.</a:t>
                      </a:r>
                      <a:endParaRPr lang="en-GB" sz="1050" dirty="0"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en-GB" sz="1050" b="1" dirty="0" smtClean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Sound Frequency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endParaRPr lang="en-GB" sz="1050" dirty="0" smtClean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r>
                        <a:rPr lang="en-GB" sz="1050" dirty="0" smtClean="0">
                          <a:latin typeface="Comic Sans MS" pitchFamily="66" charset="0"/>
                        </a:rPr>
                        <a:t>How high or low pitched a sound is, is known as frequency.</a:t>
                      </a:r>
                    </a:p>
                    <a:p>
                      <a:pPr algn="ctr"/>
                      <a:r>
                        <a:rPr lang="en-GB" sz="1050" dirty="0" smtClean="0">
                          <a:latin typeface="Comic Sans MS" pitchFamily="66" charset="0"/>
                        </a:rPr>
                        <a:t>To make a high-pitched sound you have to create a very fast vibration. </a:t>
                      </a:r>
                    </a:p>
                    <a:p>
                      <a:pPr algn="ctr"/>
                      <a:r>
                        <a:rPr lang="en-GB" sz="1050" dirty="0" smtClean="0">
                          <a:latin typeface="Comic Sans MS" pitchFamily="66" charset="0"/>
                        </a:rPr>
                        <a:t>Frequency is measured in Hertz after a German scientist.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GB" sz="105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smtClean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Sound Volume </a:t>
                      </a:r>
                      <a:br>
                        <a:rPr lang="en-GB" sz="1050" b="1" dirty="0" smtClean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</a:br>
                      <a:endParaRPr lang="en-GB" sz="1050" b="1" dirty="0" smtClean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>
                          <a:effectLst/>
                          <a:latin typeface="Comic Sans MS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Sound is a </a:t>
                      </a:r>
                      <a:r>
                        <a:rPr lang="en-GB" sz="1050" b="0" dirty="0" smtClean="0">
                          <a:effectLst/>
                          <a:latin typeface="Comic Sans MS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 of energy </a:t>
                      </a:r>
                      <a:r>
                        <a:rPr lang="en-GB" sz="1050" dirty="0" smtClean="0">
                          <a:effectLst/>
                          <a:latin typeface="Comic Sans MS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and if we put more energy into making the noise then the noise will be louder (e.g. hitting it harder, shaking it harder – using more force). </a:t>
                      </a:r>
                    </a:p>
                    <a:p>
                      <a:pPr algn="ctr"/>
                      <a:r>
                        <a:rPr lang="en-GB" sz="1050" dirty="0" smtClean="0">
                          <a:latin typeface="Comic Sans MS" pitchFamily="66" charset="0"/>
                        </a:rPr>
                        <a:t>The MORE ENERGY the vibration has, the LOUDER the sound.</a:t>
                      </a:r>
                      <a:endParaRPr lang="en-GB" sz="1050" dirty="0" smtClean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  <a:p>
                      <a:pPr algn="ctr"/>
                      <a:endParaRPr lang="en-GB" sz="1050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50" dirty="0">
                        <a:solidFill>
                          <a:sysClr val="windowText" lastClr="000000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3329337"/>
              </p:ext>
            </p:extLst>
          </p:nvPr>
        </p:nvGraphicFramePr>
        <p:xfrm>
          <a:off x="3202726" y="3812433"/>
          <a:ext cx="4695360" cy="18768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2202">
                  <a:extLst>
                    <a:ext uri="{9D8B030D-6E8A-4147-A177-3AD203B41FA5}">
                      <a16:colId xmlns:a16="http://schemas.microsoft.com/office/drawing/2014/main" xmlns="" val="3704050892"/>
                    </a:ext>
                  </a:extLst>
                </a:gridCol>
                <a:gridCol w="1245478">
                  <a:extLst>
                    <a:ext uri="{9D8B030D-6E8A-4147-A177-3AD203B41FA5}">
                      <a16:colId xmlns:a16="http://schemas.microsoft.com/office/drawing/2014/main" xmlns="" val="713532813"/>
                    </a:ext>
                  </a:extLst>
                </a:gridCol>
                <a:gridCol w="1274802">
                  <a:extLst>
                    <a:ext uri="{9D8B030D-6E8A-4147-A177-3AD203B41FA5}">
                      <a16:colId xmlns:a16="http://schemas.microsoft.com/office/drawing/2014/main" xmlns="" val="2882917568"/>
                    </a:ext>
                  </a:extLst>
                </a:gridCol>
                <a:gridCol w="1072878">
                  <a:extLst>
                    <a:ext uri="{9D8B030D-6E8A-4147-A177-3AD203B41FA5}">
                      <a16:colId xmlns:a16="http://schemas.microsoft.com/office/drawing/2014/main" xmlns="" val="2041506241"/>
                    </a:ext>
                  </a:extLst>
                </a:gridCol>
              </a:tblGrid>
              <a:tr h="332644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  <a:latin typeface="Comic Sans MS" panose="030F0702030302020204" pitchFamily="66" charset="0"/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5233060"/>
                  </a:ext>
                </a:extLst>
              </a:tr>
              <a:tr h="355493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0" kern="1200" dirty="0" smtClean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Galileo</a:t>
                      </a:r>
                      <a:endParaRPr lang="en-GB" sz="1100" b="1" i="0" kern="1200" dirty="0"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50" b="1" dirty="0" smtClean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Alexander Graham Bell</a:t>
                      </a:r>
                      <a:endParaRPr lang="en-GB" sz="1050" b="1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5538986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" b="0" dirty="0" smtClean="0">
                          <a:solidFill>
                            <a:sysClr val="windowText" lastClr="000000"/>
                          </a:solidFill>
                          <a:latin typeface="Comic Sans MS" pitchFamily="66" charset="0"/>
                        </a:rPr>
                        <a:t>.</a:t>
                      </a:r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 Italian physicist, Galileo, was the first scientist to record the relationship between the frequency of the wave to the pitch it produces.</a:t>
                      </a:r>
                      <a:endParaRPr lang="en-GB" sz="200" b="0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0029">
                <a:tc vMerge="1">
                  <a:txBody>
                    <a:bodyPr/>
                    <a:lstStyle/>
                    <a:p>
                      <a:pPr algn="ctr"/>
                      <a:endParaRPr lang="en-GB" sz="100" b="0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0" i="0" kern="1200" dirty="0" smtClean="0">
                          <a:solidFill>
                            <a:schemeClr val="tx1"/>
                          </a:solidFill>
                          <a:latin typeface="Comic Sans MS" pitchFamily="66" charset="0"/>
                          <a:ea typeface="+mn-ea"/>
                          <a:cs typeface="+mn-cs"/>
                        </a:rPr>
                        <a:t>Alexander Graham Bell was a Scottish-born inventor, scientist, and engineer who is credited with patenting the first practical telephone.</a:t>
                      </a:r>
                      <a:endParaRPr lang="en-GB" sz="200" b="1" dirty="0">
                        <a:solidFill>
                          <a:sysClr val="windowText" lastClr="000000"/>
                        </a:solidFill>
                        <a:latin typeface="Comic Sans MS" pitchFamily="66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xmlns="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59466873"/>
              </p:ext>
            </p:extLst>
          </p:nvPr>
        </p:nvGraphicFramePr>
        <p:xfrm>
          <a:off x="3202726" y="1733550"/>
          <a:ext cx="2182886" cy="20346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2886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254624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latin typeface="Comic Sans MS" panose="030F0702030302020204" pitchFamily="66" charset="0"/>
                        </a:rPr>
                        <a:t>The ear</a:t>
                      </a:r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1780011">
                <a:tc>
                  <a:txBody>
                    <a:bodyPr/>
                    <a:lstStyle/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EF86BE4-B8C9-488E-AF92-3832DBA2894C}"/>
              </a:ext>
            </a:extLst>
          </p:cNvPr>
          <p:cNvSpPr/>
          <p:nvPr/>
        </p:nvSpPr>
        <p:spPr>
          <a:xfrm>
            <a:off x="3152800" y="5654753"/>
            <a:ext cx="4701489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xmlns="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44340036"/>
              </p:ext>
            </p:extLst>
          </p:nvPr>
        </p:nvGraphicFramePr>
        <p:xfrm>
          <a:off x="5385612" y="1727530"/>
          <a:ext cx="4422732" cy="20586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22732">
                  <a:extLst>
                    <a:ext uri="{9D8B030D-6E8A-4147-A177-3AD203B41FA5}">
                      <a16:colId xmlns:a16="http://schemas.microsoft.com/office/drawing/2014/main" xmlns="" val="2957074075"/>
                    </a:ext>
                  </a:extLst>
                </a:gridCol>
              </a:tblGrid>
              <a:tr h="441131">
                <a:tc>
                  <a:txBody>
                    <a:bodyPr/>
                    <a:lstStyle/>
                    <a:p>
                      <a:pPr algn="l"/>
                      <a:r>
                        <a:rPr lang="en-GB" sz="1000" b="1" dirty="0" smtClean="0">
                          <a:latin typeface="Comic Sans MS" panose="030F0702030302020204" pitchFamily="66" charset="0"/>
                        </a:rPr>
                        <a:t>How do we hear</a:t>
                      </a:r>
                      <a:br>
                        <a:rPr lang="en-GB" sz="1000" b="1" dirty="0" smtClean="0">
                          <a:latin typeface="Comic Sans MS" panose="030F0702030302020204" pitchFamily="66" charset="0"/>
                        </a:rPr>
                      </a:br>
                      <a:r>
                        <a:rPr lang="en-GB" sz="1000" b="1" dirty="0" smtClean="0">
                          <a:latin typeface="Comic Sans MS" panose="030F0702030302020204" pitchFamily="66" charset="0"/>
                        </a:rPr>
                        <a:t>things?</a:t>
                      </a:r>
                      <a:endParaRPr lang="en-GB" sz="1000" b="1" dirty="0">
                        <a:latin typeface="Comic Sans MS" panose="030F0702030302020204" pitchFamily="66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80438516"/>
                  </a:ext>
                </a:extLst>
              </a:tr>
              <a:tr h="1617529">
                <a:tc>
                  <a:txBody>
                    <a:bodyPr/>
                    <a:lstStyle/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  <a:p>
                      <a:endParaRPr lang="en-GB" sz="10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3895139"/>
                  </a:ext>
                </a:extLst>
              </a:tr>
            </a:tbl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xmlns="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403D6BF9-A677-458F-BBB6-1151DBBEAE3E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98086" y="3782756"/>
            <a:ext cx="1951458" cy="231053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/>
          <a:srcRect l="34390" t="27149" r="18716" b="17245"/>
          <a:stretch>
            <a:fillRect/>
          </a:stretch>
        </p:blipFill>
        <p:spPr bwMode="auto">
          <a:xfrm>
            <a:off x="6738950" y="1674822"/>
            <a:ext cx="3167050" cy="21113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28" name="Picture 4" descr="Science Year 3: The sense of hearing. | Human body science, Homeschool  science, Preschool science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238488" y="2000240"/>
            <a:ext cx="2143140" cy="1690092"/>
          </a:xfrm>
          <a:prstGeom prst="rect">
            <a:avLst/>
          </a:prstGeom>
          <a:noFill/>
        </p:spPr>
      </p:pic>
      <p:pic>
        <p:nvPicPr>
          <p:cNvPr id="1030" name="Picture 6" descr="How do we use our ears to hear sound? - Twinkl Homework Help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411707" y="2500306"/>
            <a:ext cx="1184367" cy="928694"/>
          </a:xfrm>
          <a:prstGeom prst="rect">
            <a:avLst/>
          </a:prstGeom>
          <a:noFill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1"/>
          <a:srcRect l="34957" t="20339" r="23205" b="22610"/>
          <a:stretch>
            <a:fillRect/>
          </a:stretch>
        </p:blipFill>
        <p:spPr bwMode="auto">
          <a:xfrm>
            <a:off x="7667644" y="-1"/>
            <a:ext cx="2238356" cy="17160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1033" name="Picture 9" descr="galileo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310058" y="4143379"/>
            <a:ext cx="1214446" cy="1538641"/>
          </a:xfrm>
          <a:prstGeom prst="rect">
            <a:avLst/>
          </a:prstGeom>
          <a:noFill/>
        </p:spPr>
      </p:pic>
      <p:pic>
        <p:nvPicPr>
          <p:cNvPr id="1035" name="Picture 11" descr="6 Fast Facts about Alexander Graham Bell | Britannic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834200" y="4214818"/>
            <a:ext cx="1047758" cy="785818"/>
          </a:xfrm>
          <a:prstGeom prst="rect">
            <a:avLst/>
          </a:prstGeom>
          <a:noFill/>
        </p:spPr>
      </p:pic>
      <p:pic>
        <p:nvPicPr>
          <p:cNvPr id="1037" name="Picture 13" descr="Pin on Technology Revolution"/>
          <p:cNvPicPr>
            <a:picLocks noChangeAspect="1" noChangeArrowheads="1"/>
          </p:cNvPicPr>
          <p:nvPr/>
        </p:nvPicPr>
        <p:blipFill>
          <a:blip r:embed="rId14" cstate="print"/>
          <a:srcRect b="18182"/>
          <a:stretch>
            <a:fillRect/>
          </a:stretch>
        </p:blipFill>
        <p:spPr bwMode="auto">
          <a:xfrm>
            <a:off x="6881826" y="5072074"/>
            <a:ext cx="931340" cy="5715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385</Words>
  <Application>Microsoft Office PowerPoint</Application>
  <PresentationFormat>A4 Paper (210x297 mm)</PresentationFormat>
  <Paragraphs>70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aengland</cp:lastModifiedBy>
  <cp:revision>15</cp:revision>
  <dcterms:created xsi:type="dcterms:W3CDTF">2020-03-26T19:22:25Z</dcterms:created>
  <dcterms:modified xsi:type="dcterms:W3CDTF">2022-05-19T15:35:26Z</dcterms:modified>
</cp:coreProperties>
</file>