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218" y="-3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19/08/2020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8/19/2020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77060"/>
              </p:ext>
            </p:extLst>
          </p:nvPr>
        </p:nvGraphicFramePr>
        <p:xfrm>
          <a:off x="97655" y="1733551"/>
          <a:ext cx="3016830" cy="4282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8921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1977909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1" i="0" dirty="0">
                          <a:latin typeface="Comic Sans MS" panose="030F0702030302020204" pitchFamily="66" charset="0"/>
                        </a:rPr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i="0" dirty="0">
                          <a:latin typeface="Comic Sans MS" panose="030F0702030302020204" pitchFamily="66" charset="0"/>
                        </a:rPr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light 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Comic Sans MS" pitchFamily="66" charset="0"/>
                        </a:rPr>
                        <a:t>A form of </a:t>
                      </a:r>
                      <a:r>
                        <a:rPr lang="en-GB" sz="900" b="0" dirty="0">
                          <a:latin typeface="Comic Sans MS" pitchFamily="66" charset="0"/>
                        </a:rPr>
                        <a:t>energy</a:t>
                      </a:r>
                      <a:r>
                        <a:rPr lang="en-GB" sz="900" dirty="0">
                          <a:latin typeface="Comic Sans MS" pitchFamily="66" charset="0"/>
                        </a:rPr>
                        <a:t> that travels in a wave from a source.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light source</a:t>
                      </a:r>
                      <a:br>
                        <a:rPr lang="en-GB" sz="900" dirty="0">
                          <a:latin typeface="Comic Sans MS" panose="030F0702030302020204" pitchFamily="66" charset="0"/>
                        </a:rPr>
                      </a:br>
                      <a:r>
                        <a:rPr lang="en-GB" sz="900" dirty="0">
                          <a:latin typeface="Comic Sans MS" panose="030F0702030302020204" pitchFamily="66" charset="0"/>
                        </a:rPr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An object that emits light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emit (verb)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To give off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darkness 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The absence of light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reflection 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When light bounces off an object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reflective material (noun phrase)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a material that reflects light well. The light bounces off the material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5530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non-reflective material (noun phrase)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A material that doesn’t reflect light well. Some light bounces off but most is absorbed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8998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opaque (adjective)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You can’t see through it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72197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transparent (adjective)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You can see through it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74686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shadow 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Comic Sans MS" panose="030F0702030302020204" pitchFamily="66" charset="0"/>
                        </a:rPr>
                        <a:t>An area of darkness formed by an opaque object blocking the light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82069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398286"/>
              </p:ext>
            </p:extLst>
          </p:nvPr>
        </p:nvGraphicFramePr>
        <p:xfrm>
          <a:off x="71464" y="-21543"/>
          <a:ext cx="9834537" cy="16078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1216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  <a:gridCol w="1928665">
                  <a:extLst>
                    <a:ext uri="{9D8B030D-6E8A-4147-A177-3AD203B41FA5}">
                      <a16:colId xmlns:a16="http://schemas.microsoft.com/office/drawing/2014/main" val="290396797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Light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50" b="1" u="sng" dirty="0">
                          <a:latin typeface="Comic Sans MS" pitchFamily="66" charset="0"/>
                        </a:rPr>
                        <a:t>Light</a:t>
                      </a:r>
                    </a:p>
                    <a:p>
                      <a:pPr marL="514350" indent="-5143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Comic Sans MS" pitchFamily="66" charset="0"/>
                        </a:rPr>
                        <a:t>Darkness is the absence of light.</a:t>
                      </a:r>
                    </a:p>
                    <a:p>
                      <a:pPr marL="514350" indent="-5143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Comic Sans MS" pitchFamily="66" charset="0"/>
                        </a:rPr>
                        <a:t>You need light to see.</a:t>
                      </a:r>
                    </a:p>
                    <a:p>
                      <a:pPr marL="514350" indent="-5143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Comic Sans MS" pitchFamily="66" charset="0"/>
                        </a:rPr>
                        <a:t>Light travels in straight lines.</a:t>
                      </a:r>
                      <a:r>
                        <a:rPr lang="en-GB" sz="105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+mj-lt"/>
                        <a:buNone/>
                      </a:pPr>
                      <a:r>
                        <a:rPr lang="en-GB" sz="1050" b="1" u="sng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How do we see things?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Comic Sans MS" pitchFamily="66" charset="0"/>
                        </a:rPr>
                        <a:t>A light source </a:t>
                      </a:r>
                      <a:r>
                        <a:rPr lang="en-GB" sz="1050" b="1" dirty="0">
                          <a:latin typeface="Comic Sans MS" pitchFamily="66" charset="0"/>
                        </a:rPr>
                        <a:t>emits</a:t>
                      </a:r>
                      <a:r>
                        <a:rPr lang="en-GB" sz="1050" dirty="0">
                          <a:latin typeface="Comic Sans MS" pitchFamily="66" charset="0"/>
                        </a:rPr>
                        <a:t> light.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Comic Sans MS" pitchFamily="66" charset="0"/>
                        </a:rPr>
                        <a:t>Light travels in a </a:t>
                      </a:r>
                      <a:r>
                        <a:rPr lang="en-GB" sz="1050" b="1" dirty="0">
                          <a:latin typeface="Comic Sans MS" pitchFamily="66" charset="0"/>
                        </a:rPr>
                        <a:t>straight line </a:t>
                      </a:r>
                      <a:r>
                        <a:rPr lang="en-GB" sz="1050" dirty="0">
                          <a:latin typeface="Comic Sans MS" pitchFamily="66" charset="0"/>
                        </a:rPr>
                        <a:t>to an object.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Comic Sans MS" pitchFamily="66" charset="0"/>
                        </a:rPr>
                        <a:t>The light </a:t>
                      </a:r>
                      <a:r>
                        <a:rPr lang="en-GB" sz="1050" b="1" dirty="0">
                          <a:latin typeface="Comic Sans MS" pitchFamily="66" charset="0"/>
                        </a:rPr>
                        <a:t>reflects</a:t>
                      </a:r>
                      <a:r>
                        <a:rPr lang="en-GB" sz="1050" dirty="0">
                          <a:latin typeface="Comic Sans MS" pitchFamily="66" charset="0"/>
                        </a:rPr>
                        <a:t> off the object.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latin typeface="Comic Sans MS" pitchFamily="66" charset="0"/>
                        </a:rPr>
                        <a:t>The light reflects into our pupil in our eyes so we can see the object.</a:t>
                      </a:r>
                      <a:endParaRPr lang="en-GB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u="sng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Light safety</a:t>
                      </a:r>
                      <a:br>
                        <a:rPr lang="en-GB" sz="105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</a:br>
                      <a:r>
                        <a:rPr lang="en-GB" sz="105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Light can be dangerous. </a:t>
                      </a:r>
                      <a:r>
                        <a:rPr lang="en-GB" altLang="en-US" sz="105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It is very important that you never look directly at the sun or another bright light, as it can damage the retina in your eyes.</a:t>
                      </a:r>
                    </a:p>
                    <a:p>
                      <a:endParaRPr lang="en-GB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u="sng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Shadows</a:t>
                      </a:r>
                      <a:br>
                        <a:rPr lang="en-GB" sz="105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</a:br>
                      <a:r>
                        <a:rPr lang="en-GB" sz="105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Shadows are made when an opaque object block the light rays travelling from a light source. This results in an area of darkness.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329337"/>
              </p:ext>
            </p:extLst>
          </p:nvPr>
        </p:nvGraphicFramePr>
        <p:xfrm>
          <a:off x="3202726" y="3812433"/>
          <a:ext cx="4695360" cy="17682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2202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245478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1274802">
                  <a:extLst>
                    <a:ext uri="{9D8B030D-6E8A-4147-A177-3AD203B41FA5}">
                      <a16:colId xmlns:a16="http://schemas.microsoft.com/office/drawing/2014/main" val="2882917568"/>
                    </a:ext>
                  </a:extLst>
                </a:gridCol>
                <a:gridCol w="1072878">
                  <a:extLst>
                    <a:ext uri="{9D8B030D-6E8A-4147-A177-3AD203B41FA5}">
                      <a16:colId xmlns:a16="http://schemas.microsoft.com/office/drawing/2014/main" val="2041506241"/>
                    </a:ext>
                  </a:extLst>
                </a:gridCol>
              </a:tblGrid>
              <a:tr h="332644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582126">
                <a:tc>
                  <a:txBody>
                    <a:bodyPr/>
                    <a:lstStyle/>
                    <a:p>
                      <a:pPr algn="ctr"/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Sir Isaac Newton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Hippolyte </a:t>
                      </a:r>
                      <a:r>
                        <a:rPr lang="en-GB" sz="1100" b="0" i="0" kern="120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Marié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-Davy</a:t>
                      </a: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790029"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Discovered that light travels in straight lines.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A French chemist who invented the first Naval periscope in 1854.</a:t>
                      </a: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466873"/>
              </p:ext>
            </p:extLst>
          </p:nvPr>
        </p:nvGraphicFramePr>
        <p:xfrm>
          <a:off x="3202726" y="1733550"/>
          <a:ext cx="2182886" cy="20346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2886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54624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Comic Sans MS" panose="030F0702030302020204" pitchFamily="66" charset="0"/>
                        </a:rPr>
                        <a:t>How do we see things?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1780011">
                <a:tc>
                  <a:txBody>
                    <a:bodyPr/>
                    <a:lstStyle/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EF86BE4-B8C9-488E-AF92-3832DBA2894C}"/>
              </a:ext>
            </a:extLst>
          </p:cNvPr>
          <p:cNvSpPr/>
          <p:nvPr/>
        </p:nvSpPr>
        <p:spPr>
          <a:xfrm>
            <a:off x="3152800" y="5654753"/>
            <a:ext cx="4701489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340036"/>
              </p:ext>
            </p:extLst>
          </p:nvPr>
        </p:nvGraphicFramePr>
        <p:xfrm>
          <a:off x="5385612" y="1727530"/>
          <a:ext cx="4422732" cy="20406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2732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5484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Comic Sans MS" panose="030F0702030302020204" pitchFamily="66" charset="0"/>
                        </a:rPr>
                        <a:t>How are shadows formed?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1785810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6581427"/>
              </p:ext>
            </p:extLst>
          </p:nvPr>
        </p:nvGraphicFramePr>
        <p:xfrm>
          <a:off x="97656" y="5877272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403D6BF9-A677-458F-BBB6-1151DBBEAE3E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086" y="3782756"/>
            <a:ext cx="1951458" cy="2310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How is shadow formed? - Quora">
            <a:extLst>
              <a:ext uri="{FF2B5EF4-FFF2-40B4-BE49-F238E27FC236}">
                <a16:creationId xmlns:a16="http://schemas.microsoft.com/office/drawing/2014/main" id="{8FD5D0E7-614A-4794-A285-C3DA5C3CD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912" y="1927782"/>
            <a:ext cx="4221600" cy="1803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A2BC96E-EB53-43D3-97F6-D8F01E9C63FC}"/>
              </a:ext>
            </a:extLst>
          </p:cNvPr>
          <p:cNvGrpSpPr/>
          <p:nvPr/>
        </p:nvGrpSpPr>
        <p:grpSpPr>
          <a:xfrm>
            <a:off x="3236786" y="2065830"/>
            <a:ext cx="2069066" cy="1466956"/>
            <a:chOff x="3236786" y="2065830"/>
            <a:chExt cx="2069066" cy="1466956"/>
          </a:xfrm>
        </p:grpSpPr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B81BCAFC-0199-415F-8C3F-18FEB7EA31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 l="27391" t="24235" r="32762" b="26547"/>
            <a:stretch>
              <a:fillRect/>
            </a:stretch>
          </p:blipFill>
          <p:spPr bwMode="auto">
            <a:xfrm>
              <a:off x="3236786" y="2065830"/>
              <a:ext cx="2069066" cy="14669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0AB9B93-2446-4D7D-AFB5-69DD76E93DFB}"/>
                </a:ext>
              </a:extLst>
            </p:cNvPr>
            <p:cNvSpPr/>
            <p:nvPr/>
          </p:nvSpPr>
          <p:spPr>
            <a:xfrm>
              <a:off x="5093080" y="2065830"/>
              <a:ext cx="212772" cy="2255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9EF0B340-7370-4CFD-8604-1A4598DE78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42271" y="4198164"/>
            <a:ext cx="848121" cy="1263701"/>
          </a:xfrm>
          <a:prstGeom prst="rect">
            <a:avLst/>
          </a:prstGeom>
        </p:spPr>
      </p:pic>
      <p:pic>
        <p:nvPicPr>
          <p:cNvPr id="1026" name="Picture 2" descr="How Isaac Newton Made Social Distancing Work for Him - InsideHook">
            <a:extLst>
              <a:ext uri="{FF2B5EF4-FFF2-40B4-BE49-F238E27FC236}">
                <a16:creationId xmlns:a16="http://schemas.microsoft.com/office/drawing/2014/main" id="{9C504FBD-A7AA-4150-8C3B-9BE79D64DB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65" r="21450"/>
          <a:stretch/>
        </p:blipFill>
        <p:spPr bwMode="auto">
          <a:xfrm>
            <a:off x="4412939" y="4221814"/>
            <a:ext cx="1080121" cy="1241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409</Words>
  <Application>Microsoft Office PowerPoint</Application>
  <PresentationFormat>A4 Paper (210x297 mm)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Amber .</cp:lastModifiedBy>
  <cp:revision>9</cp:revision>
  <dcterms:created xsi:type="dcterms:W3CDTF">2020-03-26T19:22:25Z</dcterms:created>
  <dcterms:modified xsi:type="dcterms:W3CDTF">2020-08-19T11:04:27Z</dcterms:modified>
</cp:coreProperties>
</file>