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3" r:id="rId5"/>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B20A8E"/>
    <a:srgbClr val="FFC1C1"/>
    <a:srgbClr val="FF9999"/>
    <a:srgbClr val="B9DCFF"/>
    <a:srgbClr val="99CCFF"/>
    <a:srgbClr val="E2BFF9"/>
    <a:srgbClr val="B360E6"/>
    <a:srgbClr val="BF27E9"/>
    <a:srgbClr val="E0B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C4D6EB-812C-2F72-D6F5-F6F9C6264526}" v="1227" dt="2020-06-11T10:09:19.426"/>
    <p1510:client id="{59E88EA3-F29B-C3C6-74CE-DAF23A9C2085}" v="2837" dt="2020-06-11T13:25:05.010"/>
    <p1510:client id="{C56740B5-BB50-40AB-8214-2CDC2F0E8E5C}" v="1" dt="2020-05-13T16:10:32.0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488" y="43"/>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466045-E5D9-47F6-B56F-85E68F0884F7}" type="doc">
      <dgm:prSet loTypeId="urn:microsoft.com/office/officeart/2005/8/layout/hChevron3" loCatId="process" qsTypeId="urn:microsoft.com/office/officeart/2005/8/quickstyle/simple1" qsCatId="simple" csTypeId="urn:microsoft.com/office/officeart/2005/8/colors/accent3_1" csCatId="accent3" phldr="1"/>
      <dgm:spPr/>
      <dgm:t>
        <a:bodyPr/>
        <a:lstStyle/>
        <a:p>
          <a:endParaRPr lang="en-GB"/>
        </a:p>
      </dgm:t>
    </dgm:pt>
    <dgm:pt modelId="{8AA9E2BF-4711-4E4F-91F8-95041D4104DE}">
      <dgm:prSet phldrT="[Text]" custT="1"/>
      <dgm:spPr/>
      <dgm:t>
        <a:bodyPr/>
        <a:lstStyle/>
        <a:p>
          <a:r>
            <a:rPr lang="en-GB" sz="1000" dirty="0"/>
            <a:t>1609: The moon is observed for the first time by Galileo using a  telescope</a:t>
          </a:r>
        </a:p>
      </dgm:t>
    </dgm:pt>
    <dgm:pt modelId="{82785B6A-1912-468F-88C5-31392438AAF3}" type="parTrans" cxnId="{A6D95CC1-22EC-4C25-A5B0-71CEF9E311EB}">
      <dgm:prSet/>
      <dgm:spPr/>
      <dgm:t>
        <a:bodyPr/>
        <a:lstStyle/>
        <a:p>
          <a:endParaRPr lang="en-GB" sz="1000"/>
        </a:p>
      </dgm:t>
    </dgm:pt>
    <dgm:pt modelId="{3950B1B2-D4A1-46C6-B6EB-E15EF56B70A6}" type="sibTrans" cxnId="{A6D95CC1-22EC-4C25-A5B0-71CEF9E311EB}">
      <dgm:prSet/>
      <dgm:spPr/>
      <dgm:t>
        <a:bodyPr/>
        <a:lstStyle/>
        <a:p>
          <a:endParaRPr lang="en-GB" sz="1000"/>
        </a:p>
      </dgm:t>
    </dgm:pt>
    <dgm:pt modelId="{1DB7287C-E26E-4BD8-B12D-D2014810EF73}">
      <dgm:prSet phldrT="[Text]" custT="1"/>
      <dgm:spPr/>
      <dgm:t>
        <a:bodyPr/>
        <a:lstStyle/>
        <a:p>
          <a:r>
            <a:rPr lang="en-GB" sz="1000" dirty="0"/>
            <a:t>1687: Newton discovers the law of gravity and motion</a:t>
          </a:r>
        </a:p>
      </dgm:t>
    </dgm:pt>
    <dgm:pt modelId="{D84C6C0A-C42C-4C0E-B65D-FAED399D7725}" type="parTrans" cxnId="{AC492EA9-D3D2-41EC-8359-139CC8170631}">
      <dgm:prSet/>
      <dgm:spPr/>
      <dgm:t>
        <a:bodyPr/>
        <a:lstStyle/>
        <a:p>
          <a:endParaRPr lang="en-GB" sz="1000"/>
        </a:p>
      </dgm:t>
    </dgm:pt>
    <dgm:pt modelId="{4F6C3A71-D768-4940-85BC-A438FA3671E5}" type="sibTrans" cxnId="{AC492EA9-D3D2-41EC-8359-139CC8170631}">
      <dgm:prSet/>
      <dgm:spPr/>
      <dgm:t>
        <a:bodyPr/>
        <a:lstStyle/>
        <a:p>
          <a:endParaRPr lang="en-GB" sz="1000"/>
        </a:p>
      </dgm:t>
    </dgm:pt>
    <dgm:pt modelId="{91101D1C-B30F-4D62-912E-D3945A225A53}">
      <dgm:prSet phldrT="[Text]" custT="1"/>
      <dgm:spPr/>
      <dgm:t>
        <a:bodyPr/>
        <a:lstStyle/>
        <a:p>
          <a:r>
            <a:rPr lang="en-GB" sz="800" dirty="0"/>
            <a:t>1751: Benjamin Franklin </a:t>
          </a:r>
          <a:r>
            <a:rPr lang="en-GB" sz="800" baseline="0" dirty="0"/>
            <a:t>establishes</a:t>
          </a:r>
          <a:r>
            <a:rPr lang="en-GB" sz="800" dirty="0"/>
            <a:t> that lightening is electrical (kite). </a:t>
          </a:r>
        </a:p>
      </dgm:t>
    </dgm:pt>
    <dgm:pt modelId="{66DF6F57-033B-4500-A5AC-C20FD754BBF3}" type="parTrans" cxnId="{02A8EA1F-6A4D-41C2-A1F9-61C5B0504076}">
      <dgm:prSet/>
      <dgm:spPr/>
      <dgm:t>
        <a:bodyPr/>
        <a:lstStyle/>
        <a:p>
          <a:endParaRPr lang="en-GB" sz="1000"/>
        </a:p>
      </dgm:t>
    </dgm:pt>
    <dgm:pt modelId="{5FF8EF4D-5B72-43E9-AEAC-99C1E85E9C90}" type="sibTrans" cxnId="{02A8EA1F-6A4D-41C2-A1F9-61C5B0504076}">
      <dgm:prSet/>
      <dgm:spPr/>
      <dgm:t>
        <a:bodyPr/>
        <a:lstStyle/>
        <a:p>
          <a:endParaRPr lang="en-GB" sz="1000"/>
        </a:p>
      </dgm:t>
    </dgm:pt>
    <dgm:pt modelId="{0BCC0613-E168-427C-9916-27E94BB881A0}">
      <dgm:prSet/>
      <dgm:spPr/>
      <dgm:t>
        <a:bodyPr/>
        <a:lstStyle/>
        <a:p>
          <a:r>
            <a:rPr lang="en-GB" dirty="0"/>
            <a:t>1859: Charlies Darwin publishes Theory of Evolution</a:t>
          </a:r>
        </a:p>
      </dgm:t>
    </dgm:pt>
    <dgm:pt modelId="{F59AD304-A72D-45E5-A200-794BDC198CD0}" type="parTrans" cxnId="{6D3F49EE-8BD9-4AB2-8C6C-EED08E2BAC88}">
      <dgm:prSet/>
      <dgm:spPr/>
      <dgm:t>
        <a:bodyPr/>
        <a:lstStyle/>
        <a:p>
          <a:endParaRPr lang="en-GB"/>
        </a:p>
      </dgm:t>
    </dgm:pt>
    <dgm:pt modelId="{D5BA4B11-7371-4503-B14E-FFA540D8EAD7}" type="sibTrans" cxnId="{6D3F49EE-8BD9-4AB2-8C6C-EED08E2BAC88}">
      <dgm:prSet/>
      <dgm:spPr/>
      <dgm:t>
        <a:bodyPr/>
        <a:lstStyle/>
        <a:p>
          <a:endParaRPr lang="en-GB"/>
        </a:p>
      </dgm:t>
    </dgm:pt>
    <dgm:pt modelId="{54FE7EFB-7612-47DB-A689-34C60EC95DD5}">
      <dgm:prSet/>
      <dgm:spPr/>
      <dgm:t>
        <a:bodyPr/>
        <a:lstStyle/>
        <a:p>
          <a:r>
            <a:rPr lang="en-GB" dirty="0"/>
            <a:t>1905: Albert Einstein’s theory of relativity E=MC2</a:t>
          </a:r>
        </a:p>
      </dgm:t>
    </dgm:pt>
    <dgm:pt modelId="{89B7C1C8-AF6F-4BA9-BA28-5F3F104BC2A8}" type="parTrans" cxnId="{C8F639C3-8AB4-4556-9E9B-1DC4C350702E}">
      <dgm:prSet/>
      <dgm:spPr/>
      <dgm:t>
        <a:bodyPr/>
        <a:lstStyle/>
        <a:p>
          <a:endParaRPr lang="en-GB"/>
        </a:p>
      </dgm:t>
    </dgm:pt>
    <dgm:pt modelId="{224243EA-D261-420A-B07A-A8AFCCD1FA01}" type="sibTrans" cxnId="{C8F639C3-8AB4-4556-9E9B-1DC4C350702E}">
      <dgm:prSet/>
      <dgm:spPr/>
      <dgm:t>
        <a:bodyPr/>
        <a:lstStyle/>
        <a:p>
          <a:endParaRPr lang="en-GB"/>
        </a:p>
      </dgm:t>
    </dgm:pt>
    <dgm:pt modelId="{3329E84E-C19E-4C7E-8FB2-A2AF2CBAB38B}">
      <dgm:prSet/>
      <dgm:spPr/>
      <dgm:t>
        <a:bodyPr/>
        <a:lstStyle/>
        <a:p>
          <a:r>
            <a:rPr lang="en-GB" dirty="0"/>
            <a:t>1927: </a:t>
          </a:r>
          <a:r>
            <a:rPr lang="en-GB" b="0" i="0" u="none" dirty="0" err="1"/>
            <a:t>Lemaître</a:t>
          </a:r>
          <a:r>
            <a:rPr lang="en-GB" b="0" i="0" u="none" dirty="0"/>
            <a:t> produces the Big Bang theory</a:t>
          </a:r>
          <a:endParaRPr lang="en-GB" dirty="0"/>
        </a:p>
      </dgm:t>
    </dgm:pt>
    <dgm:pt modelId="{ACA882DC-3E81-483B-A0D7-2B6B4F0C81AD}" type="parTrans" cxnId="{F9FA13A7-2A20-45CC-ACB9-9CFAB5EFA807}">
      <dgm:prSet/>
      <dgm:spPr/>
      <dgm:t>
        <a:bodyPr/>
        <a:lstStyle/>
        <a:p>
          <a:endParaRPr lang="en-GB"/>
        </a:p>
      </dgm:t>
    </dgm:pt>
    <dgm:pt modelId="{676440D0-0E13-4444-9363-68D3E495AD77}" type="sibTrans" cxnId="{F9FA13A7-2A20-45CC-ACB9-9CFAB5EFA807}">
      <dgm:prSet/>
      <dgm:spPr/>
      <dgm:t>
        <a:bodyPr/>
        <a:lstStyle/>
        <a:p>
          <a:endParaRPr lang="en-GB"/>
        </a:p>
      </dgm:t>
    </dgm:pt>
    <dgm:pt modelId="{F564F4BE-02A7-44C9-9202-9F8F44004383}">
      <dgm:prSet/>
      <dgm:spPr/>
      <dgm:t>
        <a:bodyPr/>
        <a:lstStyle/>
        <a:p>
          <a:r>
            <a:rPr lang="en-GB" dirty="0"/>
            <a:t>1969: The moon is walked on for the first time by Neil Armstrong</a:t>
          </a:r>
        </a:p>
      </dgm:t>
    </dgm:pt>
    <dgm:pt modelId="{01524DB7-0E85-4D85-9173-91194671E6FB}" type="parTrans" cxnId="{34D55A76-23BE-40BE-973A-187633EEBD57}">
      <dgm:prSet/>
      <dgm:spPr/>
      <dgm:t>
        <a:bodyPr/>
        <a:lstStyle/>
        <a:p>
          <a:endParaRPr lang="en-GB"/>
        </a:p>
      </dgm:t>
    </dgm:pt>
    <dgm:pt modelId="{0A4349DF-C8E8-4D64-9C45-533437183D3A}" type="sibTrans" cxnId="{34D55A76-23BE-40BE-973A-187633EEBD57}">
      <dgm:prSet/>
      <dgm:spPr/>
      <dgm:t>
        <a:bodyPr/>
        <a:lstStyle/>
        <a:p>
          <a:endParaRPr lang="en-GB"/>
        </a:p>
      </dgm:t>
    </dgm:pt>
    <dgm:pt modelId="{39A91070-E564-4BC4-80B8-5A87DF12AA48}">
      <dgm:prSet/>
      <dgm:spPr/>
      <dgm:t>
        <a:bodyPr/>
        <a:lstStyle/>
        <a:p>
          <a:r>
            <a:rPr lang="en-GB" dirty="0"/>
            <a:t>1997: Dolly the sheep is cloned by the Roslin Institute</a:t>
          </a:r>
        </a:p>
      </dgm:t>
    </dgm:pt>
    <dgm:pt modelId="{81930CBE-8C9D-40C6-AAB8-67E0ECDB03AD}" type="parTrans" cxnId="{CCAFA2F5-5DEF-45B3-88F5-DAB9090ADCB8}">
      <dgm:prSet/>
      <dgm:spPr/>
      <dgm:t>
        <a:bodyPr/>
        <a:lstStyle/>
        <a:p>
          <a:endParaRPr lang="en-GB"/>
        </a:p>
      </dgm:t>
    </dgm:pt>
    <dgm:pt modelId="{2F5F7177-3BD2-4C4F-A48F-BA75591C789D}" type="sibTrans" cxnId="{CCAFA2F5-5DEF-45B3-88F5-DAB9090ADCB8}">
      <dgm:prSet/>
      <dgm:spPr/>
      <dgm:t>
        <a:bodyPr/>
        <a:lstStyle/>
        <a:p>
          <a:endParaRPr lang="en-GB"/>
        </a:p>
      </dgm:t>
    </dgm:pt>
    <dgm:pt modelId="{4D32D036-6A13-443D-A95F-6CAE5E0DA523}" type="pres">
      <dgm:prSet presAssocID="{8C466045-E5D9-47F6-B56F-85E68F0884F7}" presName="Name0" presStyleCnt="0">
        <dgm:presLayoutVars>
          <dgm:dir/>
          <dgm:resizeHandles val="exact"/>
        </dgm:presLayoutVars>
      </dgm:prSet>
      <dgm:spPr/>
    </dgm:pt>
    <dgm:pt modelId="{08DA961D-64AE-45A5-BC67-BA9B806CF40A}" type="pres">
      <dgm:prSet presAssocID="{8AA9E2BF-4711-4E4F-91F8-95041D4104DE}" presName="parTxOnly" presStyleLbl="node1" presStyleIdx="0" presStyleCnt="8">
        <dgm:presLayoutVars>
          <dgm:bulletEnabled val="1"/>
        </dgm:presLayoutVars>
      </dgm:prSet>
      <dgm:spPr/>
    </dgm:pt>
    <dgm:pt modelId="{982BCFA7-26CB-4928-A684-A44F7EE91123}" type="pres">
      <dgm:prSet presAssocID="{3950B1B2-D4A1-46C6-B6EB-E15EF56B70A6}" presName="parSpace" presStyleCnt="0"/>
      <dgm:spPr/>
    </dgm:pt>
    <dgm:pt modelId="{A535641D-91AA-4A00-9B31-116E2B7CCB86}" type="pres">
      <dgm:prSet presAssocID="{1DB7287C-E26E-4BD8-B12D-D2014810EF73}" presName="parTxOnly" presStyleLbl="node1" presStyleIdx="1" presStyleCnt="8">
        <dgm:presLayoutVars>
          <dgm:bulletEnabled val="1"/>
        </dgm:presLayoutVars>
      </dgm:prSet>
      <dgm:spPr/>
    </dgm:pt>
    <dgm:pt modelId="{0FBA4477-DAE3-40B3-B977-9DB401E19CF5}" type="pres">
      <dgm:prSet presAssocID="{4F6C3A71-D768-4940-85BC-A438FA3671E5}" presName="parSpace" presStyleCnt="0"/>
      <dgm:spPr/>
    </dgm:pt>
    <dgm:pt modelId="{E1CC8A25-BA2D-44C1-BB8D-848439C87CDD}" type="pres">
      <dgm:prSet presAssocID="{91101D1C-B30F-4D62-912E-D3945A225A53}" presName="parTxOnly" presStyleLbl="node1" presStyleIdx="2" presStyleCnt="8">
        <dgm:presLayoutVars>
          <dgm:bulletEnabled val="1"/>
        </dgm:presLayoutVars>
      </dgm:prSet>
      <dgm:spPr/>
    </dgm:pt>
    <dgm:pt modelId="{B93864B0-B834-451D-92B7-E8E6F1500041}" type="pres">
      <dgm:prSet presAssocID="{5FF8EF4D-5B72-43E9-AEAC-99C1E85E9C90}" presName="parSpace" presStyleCnt="0"/>
      <dgm:spPr/>
    </dgm:pt>
    <dgm:pt modelId="{76E2E88E-708A-4B1D-A0F4-85975826C378}" type="pres">
      <dgm:prSet presAssocID="{0BCC0613-E168-427C-9916-27E94BB881A0}" presName="parTxOnly" presStyleLbl="node1" presStyleIdx="3" presStyleCnt="8">
        <dgm:presLayoutVars>
          <dgm:bulletEnabled val="1"/>
        </dgm:presLayoutVars>
      </dgm:prSet>
      <dgm:spPr/>
    </dgm:pt>
    <dgm:pt modelId="{2F07BE3D-33CD-49D5-81B0-91F198D11FEB}" type="pres">
      <dgm:prSet presAssocID="{D5BA4B11-7371-4503-B14E-FFA540D8EAD7}" presName="parSpace" presStyleCnt="0"/>
      <dgm:spPr/>
    </dgm:pt>
    <dgm:pt modelId="{E958F9E7-9BA7-4DDD-BDE3-DB9953ED36F8}" type="pres">
      <dgm:prSet presAssocID="{54FE7EFB-7612-47DB-A689-34C60EC95DD5}" presName="parTxOnly" presStyleLbl="node1" presStyleIdx="4" presStyleCnt="8">
        <dgm:presLayoutVars>
          <dgm:bulletEnabled val="1"/>
        </dgm:presLayoutVars>
      </dgm:prSet>
      <dgm:spPr/>
    </dgm:pt>
    <dgm:pt modelId="{3CC2109A-0232-4A63-9D86-A552E5F0F40D}" type="pres">
      <dgm:prSet presAssocID="{224243EA-D261-420A-B07A-A8AFCCD1FA01}" presName="parSpace" presStyleCnt="0"/>
      <dgm:spPr/>
    </dgm:pt>
    <dgm:pt modelId="{08823E04-2231-4E16-BEEA-BB8719FBAD70}" type="pres">
      <dgm:prSet presAssocID="{3329E84E-C19E-4C7E-8FB2-A2AF2CBAB38B}" presName="parTxOnly" presStyleLbl="node1" presStyleIdx="5" presStyleCnt="8">
        <dgm:presLayoutVars>
          <dgm:bulletEnabled val="1"/>
        </dgm:presLayoutVars>
      </dgm:prSet>
      <dgm:spPr/>
    </dgm:pt>
    <dgm:pt modelId="{81AA7821-83E7-4B5F-B879-9E2344883721}" type="pres">
      <dgm:prSet presAssocID="{676440D0-0E13-4444-9363-68D3E495AD77}" presName="parSpace" presStyleCnt="0"/>
      <dgm:spPr/>
    </dgm:pt>
    <dgm:pt modelId="{868F73E9-7852-450F-9B3F-70D6879DBE57}" type="pres">
      <dgm:prSet presAssocID="{F564F4BE-02A7-44C9-9202-9F8F44004383}" presName="parTxOnly" presStyleLbl="node1" presStyleIdx="6" presStyleCnt="8">
        <dgm:presLayoutVars>
          <dgm:bulletEnabled val="1"/>
        </dgm:presLayoutVars>
      </dgm:prSet>
      <dgm:spPr/>
    </dgm:pt>
    <dgm:pt modelId="{1A5EFEF4-BA87-4F41-8AD1-DA7491D019CA}" type="pres">
      <dgm:prSet presAssocID="{0A4349DF-C8E8-4D64-9C45-533437183D3A}" presName="parSpace" presStyleCnt="0"/>
      <dgm:spPr/>
    </dgm:pt>
    <dgm:pt modelId="{7558EE4E-F6CC-4B86-A439-535F91E1AA6A}" type="pres">
      <dgm:prSet presAssocID="{39A91070-E564-4BC4-80B8-5A87DF12AA48}" presName="parTxOnly" presStyleLbl="node1" presStyleIdx="7" presStyleCnt="8">
        <dgm:presLayoutVars>
          <dgm:bulletEnabled val="1"/>
        </dgm:presLayoutVars>
      </dgm:prSet>
      <dgm:spPr/>
    </dgm:pt>
  </dgm:ptLst>
  <dgm:cxnLst>
    <dgm:cxn modelId="{FE02200D-13DA-4DF6-AEDB-8234E0D9F518}" type="presOf" srcId="{54FE7EFB-7612-47DB-A689-34C60EC95DD5}" destId="{E958F9E7-9BA7-4DDD-BDE3-DB9953ED36F8}" srcOrd="0" destOrd="0" presId="urn:microsoft.com/office/officeart/2005/8/layout/hChevron3"/>
    <dgm:cxn modelId="{5FD1041B-169F-4EB5-866B-0EF6E34E3F69}" type="presOf" srcId="{91101D1C-B30F-4D62-912E-D3945A225A53}" destId="{E1CC8A25-BA2D-44C1-BB8D-848439C87CDD}" srcOrd="0" destOrd="0" presId="urn:microsoft.com/office/officeart/2005/8/layout/hChevron3"/>
    <dgm:cxn modelId="{DD2D611C-9F82-44BF-A76C-A4269E384918}" type="presOf" srcId="{39A91070-E564-4BC4-80B8-5A87DF12AA48}" destId="{7558EE4E-F6CC-4B86-A439-535F91E1AA6A}" srcOrd="0" destOrd="0" presId="urn:microsoft.com/office/officeart/2005/8/layout/hChevron3"/>
    <dgm:cxn modelId="{02A8EA1F-6A4D-41C2-A1F9-61C5B0504076}" srcId="{8C466045-E5D9-47F6-B56F-85E68F0884F7}" destId="{91101D1C-B30F-4D62-912E-D3945A225A53}" srcOrd="2" destOrd="0" parTransId="{66DF6F57-033B-4500-A5AC-C20FD754BBF3}" sibTransId="{5FF8EF4D-5B72-43E9-AEAC-99C1E85E9C90}"/>
    <dgm:cxn modelId="{86BF5836-C56A-4CF7-9773-445310E5D011}" type="presOf" srcId="{0BCC0613-E168-427C-9916-27E94BB881A0}" destId="{76E2E88E-708A-4B1D-A0F4-85975826C378}" srcOrd="0" destOrd="0" presId="urn:microsoft.com/office/officeart/2005/8/layout/hChevron3"/>
    <dgm:cxn modelId="{3E6C7273-9E4B-4CE7-89C8-DE79A41DEDD3}" type="presOf" srcId="{8AA9E2BF-4711-4E4F-91F8-95041D4104DE}" destId="{08DA961D-64AE-45A5-BC67-BA9B806CF40A}" srcOrd="0" destOrd="0" presId="urn:microsoft.com/office/officeart/2005/8/layout/hChevron3"/>
    <dgm:cxn modelId="{34D55A76-23BE-40BE-973A-187633EEBD57}" srcId="{8C466045-E5D9-47F6-B56F-85E68F0884F7}" destId="{F564F4BE-02A7-44C9-9202-9F8F44004383}" srcOrd="6" destOrd="0" parTransId="{01524DB7-0E85-4D85-9173-91194671E6FB}" sibTransId="{0A4349DF-C8E8-4D64-9C45-533437183D3A}"/>
    <dgm:cxn modelId="{27B97E57-5770-47D0-8499-C8A6E81A6EC5}" type="presOf" srcId="{3329E84E-C19E-4C7E-8FB2-A2AF2CBAB38B}" destId="{08823E04-2231-4E16-BEEA-BB8719FBAD70}" srcOrd="0" destOrd="0" presId="urn:microsoft.com/office/officeart/2005/8/layout/hChevron3"/>
    <dgm:cxn modelId="{ADFC1EA4-0A90-460E-9C47-E56F79743574}" type="presOf" srcId="{1DB7287C-E26E-4BD8-B12D-D2014810EF73}" destId="{A535641D-91AA-4A00-9B31-116E2B7CCB86}" srcOrd="0" destOrd="0" presId="urn:microsoft.com/office/officeart/2005/8/layout/hChevron3"/>
    <dgm:cxn modelId="{F9FA13A7-2A20-45CC-ACB9-9CFAB5EFA807}" srcId="{8C466045-E5D9-47F6-B56F-85E68F0884F7}" destId="{3329E84E-C19E-4C7E-8FB2-A2AF2CBAB38B}" srcOrd="5" destOrd="0" parTransId="{ACA882DC-3E81-483B-A0D7-2B6B4F0C81AD}" sibTransId="{676440D0-0E13-4444-9363-68D3E495AD77}"/>
    <dgm:cxn modelId="{AC492EA9-D3D2-41EC-8359-139CC8170631}" srcId="{8C466045-E5D9-47F6-B56F-85E68F0884F7}" destId="{1DB7287C-E26E-4BD8-B12D-D2014810EF73}" srcOrd="1" destOrd="0" parTransId="{D84C6C0A-C42C-4C0E-B65D-FAED399D7725}" sibTransId="{4F6C3A71-D768-4940-85BC-A438FA3671E5}"/>
    <dgm:cxn modelId="{A6D95CC1-22EC-4C25-A5B0-71CEF9E311EB}" srcId="{8C466045-E5D9-47F6-B56F-85E68F0884F7}" destId="{8AA9E2BF-4711-4E4F-91F8-95041D4104DE}" srcOrd="0" destOrd="0" parTransId="{82785B6A-1912-468F-88C5-31392438AAF3}" sibTransId="{3950B1B2-D4A1-46C6-B6EB-E15EF56B70A6}"/>
    <dgm:cxn modelId="{C8F639C3-8AB4-4556-9E9B-1DC4C350702E}" srcId="{8C466045-E5D9-47F6-B56F-85E68F0884F7}" destId="{54FE7EFB-7612-47DB-A689-34C60EC95DD5}" srcOrd="4" destOrd="0" parTransId="{89B7C1C8-AF6F-4BA9-BA28-5F3F104BC2A8}" sibTransId="{224243EA-D261-420A-B07A-A8AFCCD1FA01}"/>
    <dgm:cxn modelId="{BE0340D0-56D9-446D-9A70-E22FC1BAF005}" type="presOf" srcId="{8C466045-E5D9-47F6-B56F-85E68F0884F7}" destId="{4D32D036-6A13-443D-A95F-6CAE5E0DA523}" srcOrd="0" destOrd="0" presId="urn:microsoft.com/office/officeart/2005/8/layout/hChevron3"/>
    <dgm:cxn modelId="{7C2CCAE1-66D8-4E81-B98E-2838B5A6E342}" type="presOf" srcId="{F564F4BE-02A7-44C9-9202-9F8F44004383}" destId="{868F73E9-7852-450F-9B3F-70D6879DBE57}" srcOrd="0" destOrd="0" presId="urn:microsoft.com/office/officeart/2005/8/layout/hChevron3"/>
    <dgm:cxn modelId="{6D3F49EE-8BD9-4AB2-8C6C-EED08E2BAC88}" srcId="{8C466045-E5D9-47F6-B56F-85E68F0884F7}" destId="{0BCC0613-E168-427C-9916-27E94BB881A0}" srcOrd="3" destOrd="0" parTransId="{F59AD304-A72D-45E5-A200-794BDC198CD0}" sibTransId="{D5BA4B11-7371-4503-B14E-FFA540D8EAD7}"/>
    <dgm:cxn modelId="{CCAFA2F5-5DEF-45B3-88F5-DAB9090ADCB8}" srcId="{8C466045-E5D9-47F6-B56F-85E68F0884F7}" destId="{39A91070-E564-4BC4-80B8-5A87DF12AA48}" srcOrd="7" destOrd="0" parTransId="{81930CBE-8C9D-40C6-AAB8-67E0ECDB03AD}" sibTransId="{2F5F7177-3BD2-4C4F-A48F-BA75591C789D}"/>
    <dgm:cxn modelId="{6389AC03-512F-4153-B46A-FADF59FD4D07}" type="presParOf" srcId="{4D32D036-6A13-443D-A95F-6CAE5E0DA523}" destId="{08DA961D-64AE-45A5-BC67-BA9B806CF40A}" srcOrd="0" destOrd="0" presId="urn:microsoft.com/office/officeart/2005/8/layout/hChevron3"/>
    <dgm:cxn modelId="{37B088E5-ABCA-42D2-AF7C-E31DDDC85F52}" type="presParOf" srcId="{4D32D036-6A13-443D-A95F-6CAE5E0DA523}" destId="{982BCFA7-26CB-4928-A684-A44F7EE91123}" srcOrd="1" destOrd="0" presId="urn:microsoft.com/office/officeart/2005/8/layout/hChevron3"/>
    <dgm:cxn modelId="{E64B6DE9-516C-4F00-A8EB-0FE05BB35EE7}" type="presParOf" srcId="{4D32D036-6A13-443D-A95F-6CAE5E0DA523}" destId="{A535641D-91AA-4A00-9B31-116E2B7CCB86}" srcOrd="2" destOrd="0" presId="urn:microsoft.com/office/officeart/2005/8/layout/hChevron3"/>
    <dgm:cxn modelId="{AF44BC77-2A9A-48FA-80A0-0BDA6EECF158}" type="presParOf" srcId="{4D32D036-6A13-443D-A95F-6CAE5E0DA523}" destId="{0FBA4477-DAE3-40B3-B977-9DB401E19CF5}" srcOrd="3" destOrd="0" presId="urn:microsoft.com/office/officeart/2005/8/layout/hChevron3"/>
    <dgm:cxn modelId="{6EF24032-6F45-4F49-A406-58D686AB8FBC}" type="presParOf" srcId="{4D32D036-6A13-443D-A95F-6CAE5E0DA523}" destId="{E1CC8A25-BA2D-44C1-BB8D-848439C87CDD}" srcOrd="4" destOrd="0" presId="urn:microsoft.com/office/officeart/2005/8/layout/hChevron3"/>
    <dgm:cxn modelId="{449BD02F-F0BD-47EB-9190-4AE370F3529B}" type="presParOf" srcId="{4D32D036-6A13-443D-A95F-6CAE5E0DA523}" destId="{B93864B0-B834-451D-92B7-E8E6F1500041}" srcOrd="5" destOrd="0" presId="urn:microsoft.com/office/officeart/2005/8/layout/hChevron3"/>
    <dgm:cxn modelId="{97B9F724-491F-474C-9314-3DFCF84F8BF4}" type="presParOf" srcId="{4D32D036-6A13-443D-A95F-6CAE5E0DA523}" destId="{76E2E88E-708A-4B1D-A0F4-85975826C378}" srcOrd="6" destOrd="0" presId="urn:microsoft.com/office/officeart/2005/8/layout/hChevron3"/>
    <dgm:cxn modelId="{0D7F77A2-FFE9-4C2A-9911-C0CA9C634324}" type="presParOf" srcId="{4D32D036-6A13-443D-A95F-6CAE5E0DA523}" destId="{2F07BE3D-33CD-49D5-81B0-91F198D11FEB}" srcOrd="7" destOrd="0" presId="urn:microsoft.com/office/officeart/2005/8/layout/hChevron3"/>
    <dgm:cxn modelId="{377762B5-CB66-432E-BBAB-D95F3C1C5678}" type="presParOf" srcId="{4D32D036-6A13-443D-A95F-6CAE5E0DA523}" destId="{E958F9E7-9BA7-4DDD-BDE3-DB9953ED36F8}" srcOrd="8" destOrd="0" presId="urn:microsoft.com/office/officeart/2005/8/layout/hChevron3"/>
    <dgm:cxn modelId="{3FF38E97-AA37-4B8C-87C4-FC938DD09438}" type="presParOf" srcId="{4D32D036-6A13-443D-A95F-6CAE5E0DA523}" destId="{3CC2109A-0232-4A63-9D86-A552E5F0F40D}" srcOrd="9" destOrd="0" presId="urn:microsoft.com/office/officeart/2005/8/layout/hChevron3"/>
    <dgm:cxn modelId="{8F82FE65-31D3-4F60-932A-6093DBDDDEE8}" type="presParOf" srcId="{4D32D036-6A13-443D-A95F-6CAE5E0DA523}" destId="{08823E04-2231-4E16-BEEA-BB8719FBAD70}" srcOrd="10" destOrd="0" presId="urn:microsoft.com/office/officeart/2005/8/layout/hChevron3"/>
    <dgm:cxn modelId="{83C30E5D-C566-4FCE-94B6-0F6E105FDF06}" type="presParOf" srcId="{4D32D036-6A13-443D-A95F-6CAE5E0DA523}" destId="{81AA7821-83E7-4B5F-B879-9E2344883721}" srcOrd="11" destOrd="0" presId="urn:microsoft.com/office/officeart/2005/8/layout/hChevron3"/>
    <dgm:cxn modelId="{02C5B315-7EF9-482C-988C-1ECE0C65E5FD}" type="presParOf" srcId="{4D32D036-6A13-443D-A95F-6CAE5E0DA523}" destId="{868F73E9-7852-450F-9B3F-70D6879DBE57}" srcOrd="12" destOrd="0" presId="urn:microsoft.com/office/officeart/2005/8/layout/hChevron3"/>
    <dgm:cxn modelId="{8A6DE7D7-64F6-4D0D-96D4-7B22235610AE}" type="presParOf" srcId="{4D32D036-6A13-443D-A95F-6CAE5E0DA523}" destId="{1A5EFEF4-BA87-4F41-8AD1-DA7491D019CA}" srcOrd="13" destOrd="0" presId="urn:microsoft.com/office/officeart/2005/8/layout/hChevron3"/>
    <dgm:cxn modelId="{BC6AE76C-19F9-40A3-9FA1-087FE8A0B2B8}" type="presParOf" srcId="{4D32D036-6A13-443D-A95F-6CAE5E0DA523}" destId="{7558EE4E-F6CC-4B86-A439-535F91E1AA6A}" srcOrd="1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DA961D-64AE-45A5-BC67-BA9B806CF40A}">
      <dsp:nvSpPr>
        <dsp:cNvPr id="0" name=""/>
        <dsp:cNvSpPr/>
      </dsp:nvSpPr>
      <dsp:spPr>
        <a:xfrm>
          <a:off x="4741" y="198482"/>
          <a:ext cx="1469879" cy="587951"/>
        </a:xfrm>
        <a:prstGeom prst="homePlate">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13335" bIns="26670" numCol="1" spcCol="1270" anchor="ctr" anchorCtr="0">
          <a:noAutofit/>
        </a:bodyPr>
        <a:lstStyle/>
        <a:p>
          <a:pPr marL="0" lvl="0" indent="0" algn="ctr" defTabSz="444500">
            <a:lnSpc>
              <a:spcPct val="90000"/>
            </a:lnSpc>
            <a:spcBef>
              <a:spcPct val="0"/>
            </a:spcBef>
            <a:spcAft>
              <a:spcPct val="35000"/>
            </a:spcAft>
            <a:buNone/>
          </a:pPr>
          <a:r>
            <a:rPr lang="en-GB" sz="1000" kern="1200" dirty="0"/>
            <a:t>1609: The moon is observed for the first time by Galileo using a  telescope</a:t>
          </a:r>
        </a:p>
      </dsp:txBody>
      <dsp:txXfrm>
        <a:off x="4741" y="198482"/>
        <a:ext cx="1322891" cy="587951"/>
      </dsp:txXfrm>
    </dsp:sp>
    <dsp:sp modelId="{A535641D-91AA-4A00-9B31-116E2B7CCB86}">
      <dsp:nvSpPr>
        <dsp:cNvPr id="0" name=""/>
        <dsp:cNvSpPr/>
      </dsp:nvSpPr>
      <dsp:spPr>
        <a:xfrm>
          <a:off x="1180645" y="198482"/>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13335" bIns="26670" numCol="1" spcCol="1270" anchor="ctr" anchorCtr="0">
          <a:noAutofit/>
        </a:bodyPr>
        <a:lstStyle/>
        <a:p>
          <a:pPr marL="0" lvl="0" indent="0" algn="ctr" defTabSz="444500">
            <a:lnSpc>
              <a:spcPct val="90000"/>
            </a:lnSpc>
            <a:spcBef>
              <a:spcPct val="0"/>
            </a:spcBef>
            <a:spcAft>
              <a:spcPct val="35000"/>
            </a:spcAft>
            <a:buNone/>
          </a:pPr>
          <a:r>
            <a:rPr lang="en-GB" sz="1000" kern="1200" dirty="0"/>
            <a:t>1687: Newton discovers the law of gravity and motion</a:t>
          </a:r>
        </a:p>
      </dsp:txBody>
      <dsp:txXfrm>
        <a:off x="1474621" y="198482"/>
        <a:ext cx="881928" cy="587951"/>
      </dsp:txXfrm>
    </dsp:sp>
    <dsp:sp modelId="{E1CC8A25-BA2D-44C1-BB8D-848439C87CDD}">
      <dsp:nvSpPr>
        <dsp:cNvPr id="0" name=""/>
        <dsp:cNvSpPr/>
      </dsp:nvSpPr>
      <dsp:spPr>
        <a:xfrm>
          <a:off x="2356548" y="198482"/>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None/>
          </a:pPr>
          <a:r>
            <a:rPr lang="en-GB" sz="800" kern="1200" dirty="0"/>
            <a:t>1751: Benjamin Franklin </a:t>
          </a:r>
          <a:r>
            <a:rPr lang="en-GB" sz="800" kern="1200" baseline="0" dirty="0"/>
            <a:t>establishes</a:t>
          </a:r>
          <a:r>
            <a:rPr lang="en-GB" sz="800" kern="1200" dirty="0"/>
            <a:t> that lightening is electrical (kite). </a:t>
          </a:r>
        </a:p>
      </dsp:txBody>
      <dsp:txXfrm>
        <a:off x="2650524" y="198482"/>
        <a:ext cx="881928" cy="587951"/>
      </dsp:txXfrm>
    </dsp:sp>
    <dsp:sp modelId="{76E2E88E-708A-4B1D-A0F4-85975826C378}">
      <dsp:nvSpPr>
        <dsp:cNvPr id="0" name=""/>
        <dsp:cNvSpPr/>
      </dsp:nvSpPr>
      <dsp:spPr>
        <a:xfrm>
          <a:off x="3532452" y="198482"/>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dirty="0"/>
            <a:t>1859: Charlies Darwin publishes Theory of Evolution</a:t>
          </a:r>
        </a:p>
      </dsp:txBody>
      <dsp:txXfrm>
        <a:off x="3826428" y="198482"/>
        <a:ext cx="881928" cy="587951"/>
      </dsp:txXfrm>
    </dsp:sp>
    <dsp:sp modelId="{E958F9E7-9BA7-4DDD-BDE3-DB9953ED36F8}">
      <dsp:nvSpPr>
        <dsp:cNvPr id="0" name=""/>
        <dsp:cNvSpPr/>
      </dsp:nvSpPr>
      <dsp:spPr>
        <a:xfrm>
          <a:off x="4708356" y="198482"/>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dirty="0"/>
            <a:t>1905: Albert Einstein’s theory of relativity E=MC2</a:t>
          </a:r>
        </a:p>
      </dsp:txBody>
      <dsp:txXfrm>
        <a:off x="5002332" y="198482"/>
        <a:ext cx="881928" cy="587951"/>
      </dsp:txXfrm>
    </dsp:sp>
    <dsp:sp modelId="{08823E04-2231-4E16-BEEA-BB8719FBAD70}">
      <dsp:nvSpPr>
        <dsp:cNvPr id="0" name=""/>
        <dsp:cNvSpPr/>
      </dsp:nvSpPr>
      <dsp:spPr>
        <a:xfrm>
          <a:off x="5884259" y="198482"/>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dirty="0"/>
            <a:t>1927: </a:t>
          </a:r>
          <a:r>
            <a:rPr lang="en-GB" sz="900" b="0" i="0" u="none" kern="1200" dirty="0" err="1"/>
            <a:t>Lemaître</a:t>
          </a:r>
          <a:r>
            <a:rPr lang="en-GB" sz="900" b="0" i="0" u="none" kern="1200" dirty="0"/>
            <a:t> produces the Big Bang theory</a:t>
          </a:r>
          <a:endParaRPr lang="en-GB" sz="900" kern="1200" dirty="0"/>
        </a:p>
      </dsp:txBody>
      <dsp:txXfrm>
        <a:off x="6178235" y="198482"/>
        <a:ext cx="881928" cy="587951"/>
      </dsp:txXfrm>
    </dsp:sp>
    <dsp:sp modelId="{868F73E9-7852-450F-9B3F-70D6879DBE57}">
      <dsp:nvSpPr>
        <dsp:cNvPr id="0" name=""/>
        <dsp:cNvSpPr/>
      </dsp:nvSpPr>
      <dsp:spPr>
        <a:xfrm>
          <a:off x="7060163" y="198482"/>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dirty="0"/>
            <a:t>1969: The moon is walked on for the first time by Neil Armstrong</a:t>
          </a:r>
        </a:p>
      </dsp:txBody>
      <dsp:txXfrm>
        <a:off x="7354139" y="198482"/>
        <a:ext cx="881928" cy="587951"/>
      </dsp:txXfrm>
    </dsp:sp>
    <dsp:sp modelId="{7558EE4E-F6CC-4B86-A439-535F91E1AA6A}">
      <dsp:nvSpPr>
        <dsp:cNvPr id="0" name=""/>
        <dsp:cNvSpPr/>
      </dsp:nvSpPr>
      <dsp:spPr>
        <a:xfrm>
          <a:off x="8236066" y="198482"/>
          <a:ext cx="1469879" cy="587951"/>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ctr" defTabSz="400050">
            <a:lnSpc>
              <a:spcPct val="90000"/>
            </a:lnSpc>
            <a:spcBef>
              <a:spcPct val="0"/>
            </a:spcBef>
            <a:spcAft>
              <a:spcPct val="35000"/>
            </a:spcAft>
            <a:buNone/>
          </a:pPr>
          <a:r>
            <a:rPr lang="en-GB" sz="900" kern="1200" dirty="0"/>
            <a:t>1997: Dolly the sheep is cloned by the Roslin Institute</a:t>
          </a:r>
        </a:p>
      </dsp:txBody>
      <dsp:txXfrm>
        <a:off x="8530042" y="198482"/>
        <a:ext cx="881928" cy="58795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95FF7F-7EB1-46E6-8A2B-84B94C102B0F}" type="datetimeFigureOut">
              <a:rPr lang="en-GB" smtClean="0"/>
              <a:t>26/05/2022</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B8D7C8-BE53-485B-89E7-7BBD79201CDC}" type="slidenum">
              <a:rPr lang="en-GB" smtClean="0"/>
              <a:t>‹#›</a:t>
            </a:fld>
            <a:endParaRPr lang="en-GB"/>
          </a:p>
        </p:txBody>
      </p:sp>
    </p:spTree>
    <p:extLst>
      <p:ext uri="{BB962C8B-B14F-4D97-AF65-F5344CB8AC3E}">
        <p14:creationId xmlns:p14="http://schemas.microsoft.com/office/powerpoint/2010/main" val="103565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8B8D7C8-BE53-485B-89E7-7BBD79201CDC}" type="slidenum">
              <a:rPr lang="en-GB" smtClean="0"/>
              <a:t>1</a:t>
            </a:fld>
            <a:endParaRPr lang="en-GB"/>
          </a:p>
        </p:txBody>
      </p:sp>
    </p:spTree>
    <p:extLst>
      <p:ext uri="{BB962C8B-B14F-4D97-AF65-F5344CB8AC3E}">
        <p14:creationId xmlns:p14="http://schemas.microsoft.com/office/powerpoint/2010/main" val="1301293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3D47194-42D1-45DF-801F-2CB4FB3186B6}" type="datetimeFigureOut">
              <a:rPr lang="en-US" smtClean="0"/>
              <a:t>5/26/2022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3D47194-42D1-45DF-801F-2CB4FB3186B6}" type="datetimeFigureOut">
              <a:rPr lang="en-US" smtClean="0"/>
              <a:t>5/26/2022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3D47194-42D1-45DF-801F-2CB4FB3186B6}" type="datetimeFigureOut">
              <a:rPr lang="en-US" smtClean="0"/>
              <a:t>5/26/2022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D47194-42D1-45DF-801F-2CB4FB3186B6}" type="datetimeFigureOut">
              <a:rPr lang="en-US" smtClean="0"/>
              <a:t>5/26/2022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D47194-42D1-45DF-801F-2CB4FB3186B6}" type="datetimeFigureOut">
              <a:rPr lang="en-US" smtClean="0"/>
              <a:t>5/26/2022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D47194-42D1-45DF-801F-2CB4FB3186B6}" type="datetimeFigureOut">
              <a:rPr lang="en-US" smtClean="0"/>
              <a:t>5/26/2022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D47194-42D1-45DF-801F-2CB4FB3186B6}" type="datetimeFigureOut">
              <a:rPr lang="en-US" smtClean="0"/>
              <a:t>5/26/2022</a:t>
            </a:fld>
            <a:endParaRPr lang="en-GB"/>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C32E2C-9B2F-47BB-94A6-DC4BA3801AC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4.jpeg"/><Relationship Id="rId5" Type="http://schemas.openxmlformats.org/officeDocument/2006/relationships/diagramQuickStyle" Target="../diagrams/quickStyle1.xml"/><Relationship Id="rId10" Type="http://schemas.openxmlformats.org/officeDocument/2006/relationships/image" Target="../media/image3.jpeg"/><Relationship Id="rId4" Type="http://schemas.openxmlformats.org/officeDocument/2006/relationships/diagramLayout" Target="../diagrams/layout1.xml"/><Relationship Id="rId9"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10">
            <a:extLst>
              <a:ext uri="{FF2B5EF4-FFF2-40B4-BE49-F238E27FC236}">
                <a16:creationId xmlns:a16="http://schemas.microsoft.com/office/drawing/2014/main" id="{5D1AA385-7EE0-4193-BD80-8CE86A965090}"/>
              </a:ext>
            </a:extLst>
          </p:cNvPr>
          <p:cNvGraphicFramePr>
            <a:graphicFrameLocks noGrp="1"/>
          </p:cNvGraphicFramePr>
          <p:nvPr>
            <p:extLst>
              <p:ext uri="{D42A27DB-BD31-4B8C-83A1-F6EECF244321}">
                <p14:modId xmlns:p14="http://schemas.microsoft.com/office/powerpoint/2010/main" val="3338234864"/>
              </p:ext>
            </p:extLst>
          </p:nvPr>
        </p:nvGraphicFramePr>
        <p:xfrm>
          <a:off x="63962" y="85673"/>
          <a:ext cx="9778076" cy="2628804"/>
        </p:xfrm>
        <a:graphic>
          <a:graphicData uri="http://schemas.openxmlformats.org/drawingml/2006/table">
            <a:tbl>
              <a:tblPr firstRow="1" bandRow="1">
                <a:tableStyleId>{5940675A-B579-460E-94D1-54222C63F5DA}</a:tableStyleId>
              </a:tblPr>
              <a:tblGrid>
                <a:gridCol w="1955615">
                  <a:extLst>
                    <a:ext uri="{9D8B030D-6E8A-4147-A177-3AD203B41FA5}">
                      <a16:colId xmlns:a16="http://schemas.microsoft.com/office/drawing/2014/main" val="2641213728"/>
                    </a:ext>
                  </a:extLst>
                </a:gridCol>
                <a:gridCol w="1955615">
                  <a:extLst>
                    <a:ext uri="{9D8B030D-6E8A-4147-A177-3AD203B41FA5}">
                      <a16:colId xmlns:a16="http://schemas.microsoft.com/office/drawing/2014/main" val="2818702890"/>
                    </a:ext>
                  </a:extLst>
                </a:gridCol>
                <a:gridCol w="1955615">
                  <a:extLst>
                    <a:ext uri="{9D8B030D-6E8A-4147-A177-3AD203B41FA5}">
                      <a16:colId xmlns:a16="http://schemas.microsoft.com/office/drawing/2014/main" val="1747315551"/>
                    </a:ext>
                  </a:extLst>
                </a:gridCol>
                <a:gridCol w="1828800">
                  <a:extLst>
                    <a:ext uri="{9D8B030D-6E8A-4147-A177-3AD203B41FA5}">
                      <a16:colId xmlns:a16="http://schemas.microsoft.com/office/drawing/2014/main" val="4160238066"/>
                    </a:ext>
                  </a:extLst>
                </a:gridCol>
                <a:gridCol w="2082431">
                  <a:extLst>
                    <a:ext uri="{9D8B030D-6E8A-4147-A177-3AD203B41FA5}">
                      <a16:colId xmlns:a16="http://schemas.microsoft.com/office/drawing/2014/main" val="2903967974"/>
                    </a:ext>
                  </a:extLst>
                </a:gridCol>
              </a:tblGrid>
              <a:tr h="359473">
                <a:tc gridSpan="5">
                  <a:txBody>
                    <a:bodyPr/>
                    <a:lstStyle/>
                    <a:p>
                      <a:pPr algn="ctr"/>
                      <a:r>
                        <a:rPr lang="en-GB" sz="2000" b="1" dirty="0">
                          <a:solidFill>
                            <a:schemeClr val="bg1"/>
                          </a:solidFill>
                          <a:latin typeface="Ink Free"/>
                        </a:rPr>
                        <a:t>Science: Electricity</a:t>
                      </a:r>
                      <a:endParaRPr lang="en-GB" sz="2000" b="1" dirty="0">
                        <a:solidFill>
                          <a:schemeClr val="bg1"/>
                        </a:solidFill>
                        <a:latin typeface="Ink Free" panose="03080402000500000000" pitchFamily="66"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7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5087402"/>
                  </a:ext>
                </a:extLst>
              </a:tr>
              <a:tr h="2232564">
                <a:tc>
                  <a:txBody>
                    <a:bodyPr/>
                    <a:lstStyle/>
                    <a:p>
                      <a:r>
                        <a:rPr lang="en-GB" sz="1000" u="sng" dirty="0"/>
                        <a:t>What is electricity? </a:t>
                      </a:r>
                    </a:p>
                    <a:p>
                      <a:pPr lvl="0">
                        <a:buNone/>
                      </a:pPr>
                      <a:r>
                        <a:rPr lang="en-GB" sz="1000" u="none" dirty="0"/>
                        <a:t>When we refer to electricity, what we mean is electric current, which is the flow of electrical charge. There are two types of electrical current that we use to power our appliances: Mains electricity which is an alternating current (AC) and batteries which generate a direct current (DC). </a:t>
                      </a:r>
                      <a:endParaRPr lang="en-GB" sz="1000" u="sng"/>
                    </a:p>
                    <a:p>
                      <a:pPr lvl="0">
                        <a:buNone/>
                      </a:pPr>
                      <a:endParaRPr lang="en-GB" sz="1000" u="none" dirty="0"/>
                    </a:p>
                    <a:p>
                      <a:pPr lvl="0">
                        <a:buNone/>
                      </a:pPr>
                      <a:endParaRPr lang="en-GB" sz="1000" u="none" dirty="0"/>
                    </a:p>
                    <a:p>
                      <a:pPr lvl="0">
                        <a:buNone/>
                      </a:pPr>
                      <a:endParaRPr lang="en-GB" sz="1000" u="sng"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60000"/>
                        <a:lumOff val="40000"/>
                      </a:schemeClr>
                    </a:solidFill>
                  </a:tcPr>
                </a:tc>
                <a:tc>
                  <a:txBody>
                    <a:bodyPr/>
                    <a:lstStyle/>
                    <a:p>
                      <a:r>
                        <a:rPr lang="en-GB" sz="1000" u="sng" dirty="0"/>
                        <a:t>Where does electricity come from?</a:t>
                      </a:r>
                    </a:p>
                    <a:p>
                      <a:pPr lvl="0">
                        <a:buNone/>
                      </a:pPr>
                      <a:r>
                        <a:rPr lang="en-GB" sz="1000" u="none" dirty="0"/>
                        <a:t>An energy source is a way of powering something. Electricity is a secondary resource. This means it is made from primary sources of energy. Some primary sources of energy include: coal, oil, natural gas, wind &amp; solar power.</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60000"/>
                        <a:lumOff val="40000"/>
                      </a:schemeClr>
                    </a:solidFill>
                  </a:tcPr>
                </a:tc>
                <a:tc>
                  <a:txBody>
                    <a:bodyPr/>
                    <a:lstStyle/>
                    <a:p>
                      <a:r>
                        <a:rPr lang="en-GB" sz="1000" u="sng" dirty="0"/>
                        <a:t>Types of electricity and staying safe</a:t>
                      </a:r>
                    </a:p>
                    <a:p>
                      <a:pPr lvl="0">
                        <a:buNone/>
                      </a:pPr>
                      <a:r>
                        <a:rPr lang="en-GB" sz="1000" u="none" dirty="0"/>
                        <a:t>Mains electricity: to use this type of electricity you need to plug the appliance into a socket.</a:t>
                      </a:r>
                    </a:p>
                    <a:p>
                      <a:pPr lvl="0">
                        <a:buNone/>
                      </a:pPr>
                      <a:r>
                        <a:rPr lang="en-GB" sz="1000" u="none" dirty="0"/>
                        <a:t>Battery electricity: you need to insert a battery into an appliance.</a:t>
                      </a:r>
                    </a:p>
                    <a:p>
                      <a:pPr lvl="0">
                        <a:buNone/>
                      </a:pPr>
                      <a:r>
                        <a:rPr lang="en-GB" sz="1000" u="none" dirty="0"/>
                        <a:t>Mains electricity can be dangerous, causing anything from a minor electric shock, to serious burns and even death.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60000"/>
                        <a:lumOff val="40000"/>
                      </a:schemeClr>
                    </a:solidFill>
                  </a:tcPr>
                </a:tc>
                <a:tc>
                  <a:txBody>
                    <a:bodyPr/>
                    <a:lstStyle/>
                    <a:p>
                      <a:r>
                        <a:rPr lang="en-GB" sz="1000" u="sng" dirty="0"/>
                        <a:t>Electrical circuits</a:t>
                      </a:r>
                    </a:p>
                    <a:p>
                      <a:pPr lvl="0">
                        <a:buNone/>
                      </a:pPr>
                      <a:r>
                        <a:rPr lang="en-GB" sz="1000" u="none" dirty="0"/>
                        <a:t>Current electricity is the flow of electrical charge through materials. Every complete circuit must have a power supply. The power supply could be the mains or a battery. For a circuit to be complete, there must be wires connected to both the positive and the negative ends of the </a:t>
                      </a:r>
                      <a:r>
                        <a:rPr lang="en-GB" sz="1000" u="none"/>
                        <a:t>power supply. </a:t>
                      </a:r>
                      <a:endParaRPr lang="en-GB" sz="1000" u="none"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60000"/>
                        <a:lumOff val="40000"/>
                      </a:schemeClr>
                    </a:solidFill>
                  </a:tcPr>
                </a:tc>
                <a:tc>
                  <a:txBody>
                    <a:bodyPr/>
                    <a:lstStyle/>
                    <a:p>
                      <a:r>
                        <a:rPr lang="en-GB" sz="1000" u="sng" dirty="0"/>
                        <a:t>Electrical conductors and insulators</a:t>
                      </a:r>
                    </a:p>
                    <a:p>
                      <a:pPr lvl="0" algn="l">
                        <a:lnSpc>
                          <a:spcPct val="100000"/>
                        </a:lnSpc>
                        <a:spcBef>
                          <a:spcPts val="0"/>
                        </a:spcBef>
                        <a:spcAft>
                          <a:spcPts val="0"/>
                        </a:spcAft>
                        <a:buNone/>
                      </a:pPr>
                      <a:r>
                        <a:rPr lang="en-GB" sz="1000" b="0" i="0" u="none" strike="noStrike" noProof="0" dirty="0">
                          <a:latin typeface="Calibri"/>
                        </a:rPr>
                        <a:t>In some materials, some of the </a:t>
                      </a:r>
                      <a:r>
                        <a:rPr lang="en-GB" sz="1000" b="1" i="0" u="none" strike="noStrike" noProof="0" dirty="0">
                          <a:latin typeface="Calibri"/>
                        </a:rPr>
                        <a:t>electrons</a:t>
                      </a:r>
                      <a:r>
                        <a:rPr lang="en-GB" sz="1000" b="0" i="0" u="none" strike="noStrike" noProof="0" dirty="0">
                          <a:latin typeface="Calibri"/>
                        </a:rPr>
                        <a:t> are </a:t>
                      </a:r>
                      <a:r>
                        <a:rPr lang="en-GB" sz="1000" b="1" i="0" u="none" strike="noStrike" noProof="0" dirty="0">
                          <a:latin typeface="Calibri"/>
                        </a:rPr>
                        <a:t>free electrons </a:t>
                      </a:r>
                      <a:r>
                        <a:rPr lang="en-GB" sz="1000" b="0" i="0" u="none" strike="noStrike" noProof="0" dirty="0">
                          <a:latin typeface="Calibri"/>
                        </a:rPr>
                        <a:t>and can move. If you create a circuit with these materials, the </a:t>
                      </a:r>
                      <a:r>
                        <a:rPr lang="en-GB" sz="1000" b="1" i="0" u="none" strike="noStrike" noProof="0" dirty="0">
                          <a:latin typeface="Calibri"/>
                        </a:rPr>
                        <a:t>free electrons </a:t>
                      </a:r>
                      <a:r>
                        <a:rPr lang="en-GB" sz="1000" b="0" i="0" u="none" strike="noStrike" noProof="0" dirty="0">
                          <a:latin typeface="Calibri"/>
                        </a:rPr>
                        <a:t>can be made to move in one direction, creating an electric current. These materials are called </a:t>
                      </a:r>
                      <a:r>
                        <a:rPr lang="en-GB" sz="1000" b="1" i="0" u="none" strike="noStrike" noProof="0" dirty="0">
                          <a:latin typeface="Calibri"/>
                        </a:rPr>
                        <a:t>electrical conductors. For example metal. A material which acts as an insulator will not let the elctrical current pass through it. </a:t>
                      </a:r>
                      <a:r>
                        <a:rPr lang="en-GB" sz="1000" b="1" i="0" u="none" strike="noStrike" noProof="0">
                          <a:latin typeface="Calibri"/>
                        </a:rPr>
                        <a:t>For example; wood &amp; plastic. </a:t>
                      </a:r>
                      <a:endParaRPr lang="en-GB" dirty="0"/>
                    </a:p>
                    <a:p>
                      <a:pPr lvl="0" algn="l">
                        <a:lnSpc>
                          <a:spcPct val="100000"/>
                        </a:lnSpc>
                        <a:spcBef>
                          <a:spcPts val="0"/>
                        </a:spcBef>
                        <a:spcAft>
                          <a:spcPts val="0"/>
                        </a:spcAft>
                        <a:buNone/>
                      </a:pPr>
                      <a:endParaRPr lang="en-GB" sz="1000" b="1" i="0" u="none" strike="noStrike" noProof="0" dirty="0">
                        <a:latin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1452289473"/>
                  </a:ext>
                </a:extLst>
              </a:tr>
            </a:tbl>
          </a:graphicData>
        </a:graphic>
      </p:graphicFrame>
      <p:graphicFrame>
        <p:nvGraphicFramePr>
          <p:cNvPr id="12" name="Table 11">
            <a:extLst>
              <a:ext uri="{FF2B5EF4-FFF2-40B4-BE49-F238E27FC236}">
                <a16:creationId xmlns:a16="http://schemas.microsoft.com/office/drawing/2014/main" id="{A71AF301-3753-41B2-8034-B3023030D0B1}"/>
              </a:ext>
            </a:extLst>
          </p:cNvPr>
          <p:cNvGraphicFramePr>
            <a:graphicFrameLocks noGrp="1"/>
          </p:cNvGraphicFramePr>
          <p:nvPr>
            <p:extLst>
              <p:ext uri="{D42A27DB-BD31-4B8C-83A1-F6EECF244321}">
                <p14:modId xmlns:p14="http://schemas.microsoft.com/office/powerpoint/2010/main" val="147386437"/>
              </p:ext>
            </p:extLst>
          </p:nvPr>
        </p:nvGraphicFramePr>
        <p:xfrm>
          <a:off x="4140200" y="4216400"/>
          <a:ext cx="3955782" cy="1912619"/>
        </p:xfrm>
        <a:graphic>
          <a:graphicData uri="http://schemas.openxmlformats.org/drawingml/2006/table">
            <a:tbl>
              <a:tblPr firstRow="1" bandRow="1">
                <a:tableStyleId>{5940675A-B579-460E-94D1-54222C63F5DA}</a:tableStyleId>
              </a:tblPr>
              <a:tblGrid>
                <a:gridCol w="1977891">
                  <a:extLst>
                    <a:ext uri="{9D8B030D-6E8A-4147-A177-3AD203B41FA5}">
                      <a16:colId xmlns:a16="http://schemas.microsoft.com/office/drawing/2014/main" val="3704050892"/>
                    </a:ext>
                  </a:extLst>
                </a:gridCol>
                <a:gridCol w="1977891">
                  <a:extLst>
                    <a:ext uri="{9D8B030D-6E8A-4147-A177-3AD203B41FA5}">
                      <a16:colId xmlns:a16="http://schemas.microsoft.com/office/drawing/2014/main" val="2882917568"/>
                    </a:ext>
                  </a:extLst>
                </a:gridCol>
              </a:tblGrid>
              <a:tr h="286321">
                <a:tc gridSpan="2">
                  <a:txBody>
                    <a:bodyPr/>
                    <a:lstStyle/>
                    <a:p>
                      <a:pPr algn="ctr"/>
                      <a:r>
                        <a:rPr lang="en-GB" sz="1000" b="1" dirty="0">
                          <a:solidFill>
                            <a:sysClr val="windowText" lastClr="000000"/>
                          </a:solidFill>
                        </a:rPr>
                        <a:t>Key Figures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5233060"/>
                  </a:ext>
                </a:extLst>
              </a:tr>
              <a:tr h="885825">
                <a:tc>
                  <a:txBody>
                    <a:bodyPr/>
                    <a:lstStyle/>
                    <a:p>
                      <a:pPr lvl="0" algn="ctr">
                        <a:buNone/>
                      </a:pPr>
                      <a:endParaRPr lang="en-GB" sz="1000" b="1" dirty="0"/>
                    </a:p>
                    <a:p>
                      <a:pPr lvl="0" algn="ctr">
                        <a:buNone/>
                      </a:pPr>
                      <a:endParaRPr lang="en-GB" sz="1000" b="0" i="0" u="none" strike="noStrike" noProof="0" dirty="0">
                        <a:latin typeface="Calibri"/>
                      </a:endParaRPr>
                    </a:p>
                    <a:p>
                      <a:pPr lvl="0" algn="ctr">
                        <a:buNone/>
                      </a:pPr>
                      <a:endParaRPr lang="en-GB" sz="1000" b="0" i="0" u="none" strike="noStrike" noProof="0" dirty="0">
                        <a:latin typeface="Calibri"/>
                      </a:endParaRPr>
                    </a:p>
                    <a:p>
                      <a:pPr lvl="0" algn="ctr">
                        <a:buNone/>
                      </a:pPr>
                      <a:endParaRPr lang="en-GB" sz="1000" b="0" i="0" u="none" strike="noStrike" noProof="0" dirty="0">
                        <a:latin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5538986"/>
                  </a:ext>
                </a:extLst>
              </a:tr>
              <a:tr h="740473">
                <a:tc>
                  <a:txBody>
                    <a:bodyPr/>
                    <a:lstStyle/>
                    <a:p>
                      <a:pPr algn="ctr"/>
                      <a:r>
                        <a:rPr lang="en-GB" sz="1000" b="1"/>
                        <a:t>Benjamin Franklin 1706-1790- </a:t>
                      </a:r>
                      <a:r>
                        <a:rPr lang="en-GB" sz="1000" b="0" i="0" u="none" strike="noStrike" noProof="0">
                          <a:latin typeface="Calibri"/>
                        </a:rPr>
                        <a:t>In 1752, Franklin conducted his famous kite experiment.</a:t>
                      </a: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000" b="1" i="0" u="none" strike="noStrike" noProof="0">
                          <a:latin typeface="Calibri"/>
                        </a:rPr>
                        <a:t>Alessandro Volta 1745-1827-</a:t>
                      </a:r>
                      <a:endParaRPr lang="en-US" sz="1000" b="0" i="0" u="none" strike="noStrike" noProof="0">
                        <a:latin typeface="Calibri"/>
                      </a:endParaRPr>
                    </a:p>
                    <a:p>
                      <a:pPr lvl="0" algn="ctr">
                        <a:buNone/>
                      </a:pPr>
                      <a:r>
                        <a:rPr lang="en-GB" sz="1000" b="0" i="0" u="none" strike="noStrike" noProof="0">
                          <a:latin typeface="Calibri"/>
                        </a:rPr>
                        <a:t>Italian physicist best known for the development of the voltaic pile (battery).  </a:t>
                      </a:r>
                      <a:endParaRPr lang="en-GB"/>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9384316"/>
                  </a:ext>
                </a:extLst>
              </a:tr>
            </a:tbl>
          </a:graphicData>
        </a:graphic>
      </p:graphicFrame>
      <p:graphicFrame>
        <p:nvGraphicFramePr>
          <p:cNvPr id="14" name="Table 14">
            <a:extLst>
              <a:ext uri="{FF2B5EF4-FFF2-40B4-BE49-F238E27FC236}">
                <a16:creationId xmlns:a16="http://schemas.microsoft.com/office/drawing/2014/main" id="{78807EA4-2165-426E-A218-D5F21AB231C7}"/>
              </a:ext>
            </a:extLst>
          </p:cNvPr>
          <p:cNvGraphicFramePr>
            <a:graphicFrameLocks noGrp="1"/>
          </p:cNvGraphicFramePr>
          <p:nvPr>
            <p:extLst>
              <p:ext uri="{D42A27DB-BD31-4B8C-83A1-F6EECF244321}">
                <p14:modId xmlns:p14="http://schemas.microsoft.com/office/powerpoint/2010/main" val="138825114"/>
              </p:ext>
            </p:extLst>
          </p:nvPr>
        </p:nvGraphicFramePr>
        <p:xfrm>
          <a:off x="4178300" y="2374900"/>
          <a:ext cx="3629025" cy="1820226"/>
        </p:xfrm>
        <a:graphic>
          <a:graphicData uri="http://schemas.openxmlformats.org/drawingml/2006/table">
            <a:tbl>
              <a:tblPr firstRow="1" bandRow="1">
                <a:tableStyleId>{5940675A-B579-460E-94D1-54222C63F5DA}</a:tableStyleId>
              </a:tblPr>
              <a:tblGrid>
                <a:gridCol w="3629025">
                  <a:extLst>
                    <a:ext uri="{9D8B030D-6E8A-4147-A177-3AD203B41FA5}">
                      <a16:colId xmlns:a16="http://schemas.microsoft.com/office/drawing/2014/main" val="2957074075"/>
                    </a:ext>
                  </a:extLst>
                </a:gridCol>
              </a:tblGrid>
              <a:tr h="365759">
                <a:tc>
                  <a:txBody>
                    <a:bodyPr/>
                    <a:lstStyle/>
                    <a:p>
                      <a:pPr algn="ctr"/>
                      <a:r>
                        <a:rPr lang="en-GB" sz="1000" b="1"/>
                        <a:t>Electricity can be generated by nature, </a:t>
                      </a:r>
                      <a:r>
                        <a:rPr lang="en-GB" sz="1000" b="1" dirty="0"/>
                        <a:t>and also by man</a:t>
                      </a:r>
                    </a:p>
                  </a:txBody>
                  <a:tcPr anchor="ctr">
                    <a:solidFill>
                      <a:schemeClr val="accent3">
                        <a:lumMod val="75000"/>
                      </a:schemeClr>
                    </a:solidFill>
                  </a:tcPr>
                </a:tc>
                <a:extLst>
                  <a:ext uri="{0D108BD9-81ED-4DB2-BD59-A6C34878D82A}">
                    <a16:rowId xmlns:a16="http://schemas.microsoft.com/office/drawing/2014/main" val="2180438516"/>
                  </a:ext>
                </a:extLst>
              </a:tr>
              <a:tr h="1454467">
                <a:tc>
                  <a:txBody>
                    <a:bodyPr/>
                    <a:lstStyle/>
                    <a:p>
                      <a:endParaRPr lang="en-GB" sz="1000" dirty="0"/>
                    </a:p>
                    <a:p>
                      <a:endParaRPr lang="en-GB" sz="1000" dirty="0"/>
                    </a:p>
                    <a:p>
                      <a:endParaRPr lang="en-GB" sz="1000" dirty="0"/>
                    </a:p>
                  </a:txBody>
                  <a:tcPr/>
                </a:tc>
                <a:extLst>
                  <a:ext uri="{0D108BD9-81ED-4DB2-BD59-A6C34878D82A}">
                    <a16:rowId xmlns:a16="http://schemas.microsoft.com/office/drawing/2014/main" val="3773895139"/>
                  </a:ext>
                </a:extLst>
              </a:tr>
            </a:tbl>
          </a:graphicData>
        </a:graphic>
      </p:graphicFrame>
      <p:sp>
        <p:nvSpPr>
          <p:cNvPr id="13" name="Rectangle 12">
            <a:extLst>
              <a:ext uri="{FF2B5EF4-FFF2-40B4-BE49-F238E27FC236}">
                <a16:creationId xmlns:a16="http://schemas.microsoft.com/office/drawing/2014/main" id="{8EF86BE4-B8C9-488E-AF92-3832DBA2894C}"/>
              </a:ext>
            </a:extLst>
          </p:cNvPr>
          <p:cNvSpPr/>
          <p:nvPr/>
        </p:nvSpPr>
        <p:spPr>
          <a:xfrm>
            <a:off x="8242810" y="5178648"/>
            <a:ext cx="1663066" cy="7814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accent3">
                    <a:lumMod val="75000"/>
                  </a:schemeClr>
                </a:solidFill>
                <a:latin typeface="Georgia Pro Cond"/>
              </a:rPr>
              <a:t>“Science is simply the word we use to describe the method of organising our curiosity.” – </a:t>
            </a:r>
            <a:endParaRPr lang="en-US" dirty="0">
              <a:solidFill>
                <a:schemeClr val="accent3">
                  <a:lumMod val="75000"/>
                </a:schemeClr>
              </a:solidFill>
            </a:endParaRPr>
          </a:p>
          <a:p>
            <a:pPr algn="ctr"/>
            <a:r>
              <a:rPr lang="en-GB" sz="1200" b="1" dirty="0">
                <a:solidFill>
                  <a:schemeClr val="accent3">
                    <a:lumMod val="75000"/>
                  </a:schemeClr>
                </a:solidFill>
                <a:latin typeface="Georgia Pro Cond"/>
              </a:rPr>
              <a:t>Tim Minchin</a:t>
            </a:r>
            <a:endParaRPr lang="en-GB" dirty="0">
              <a:solidFill>
                <a:schemeClr val="accent3">
                  <a:lumMod val="75000"/>
                </a:schemeClr>
              </a:solidFill>
            </a:endParaRPr>
          </a:p>
        </p:txBody>
      </p:sp>
      <p:graphicFrame>
        <p:nvGraphicFramePr>
          <p:cNvPr id="5" name="Diagram 4">
            <a:extLst>
              <a:ext uri="{FF2B5EF4-FFF2-40B4-BE49-F238E27FC236}">
                <a16:creationId xmlns:a16="http://schemas.microsoft.com/office/drawing/2014/main" id="{05507B2D-20AF-4A50-9E54-BBE31DA11127}"/>
              </a:ext>
            </a:extLst>
          </p:cNvPr>
          <p:cNvGraphicFramePr/>
          <p:nvPr>
            <p:extLst>
              <p:ext uri="{D42A27DB-BD31-4B8C-83A1-F6EECF244321}">
                <p14:modId xmlns:p14="http://schemas.microsoft.com/office/powerpoint/2010/main" val="2253484702"/>
              </p:ext>
            </p:extLst>
          </p:nvPr>
        </p:nvGraphicFramePr>
        <p:xfrm>
          <a:off x="97656" y="5957100"/>
          <a:ext cx="9710688" cy="9849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5" name="Picture 14">
            <a:extLst>
              <a:ext uri="{FF2B5EF4-FFF2-40B4-BE49-F238E27FC236}">
                <a16:creationId xmlns:a16="http://schemas.microsoft.com/office/drawing/2014/main" id="{3EB93FBD-52D8-4921-9E9E-191B24AE4426}"/>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103111" y="2646974"/>
            <a:ext cx="1663065" cy="2195062"/>
          </a:xfrm>
          <a:prstGeom prst="rect">
            <a:avLst/>
          </a:prstGeom>
          <a:noFill/>
          <a:ln>
            <a:noFill/>
          </a:ln>
        </p:spPr>
      </p:pic>
      <p:graphicFrame>
        <p:nvGraphicFramePr>
          <p:cNvPr id="3" name="Table 3">
            <a:extLst>
              <a:ext uri="{FF2B5EF4-FFF2-40B4-BE49-F238E27FC236}">
                <a16:creationId xmlns:a16="http://schemas.microsoft.com/office/drawing/2014/main" id="{0664B64C-B577-41E9-8A8B-82B05F7DF05A}"/>
              </a:ext>
            </a:extLst>
          </p:cNvPr>
          <p:cNvGraphicFramePr>
            <a:graphicFrameLocks noGrp="1"/>
          </p:cNvGraphicFramePr>
          <p:nvPr>
            <p:extLst>
              <p:ext uri="{D42A27DB-BD31-4B8C-83A1-F6EECF244321}">
                <p14:modId xmlns:p14="http://schemas.microsoft.com/office/powerpoint/2010/main" val="2702226858"/>
              </p:ext>
            </p:extLst>
          </p:nvPr>
        </p:nvGraphicFramePr>
        <p:xfrm>
          <a:off x="91480" y="2443480"/>
          <a:ext cx="3969988" cy="3600255"/>
        </p:xfrm>
        <a:graphic>
          <a:graphicData uri="http://schemas.openxmlformats.org/drawingml/2006/table">
            <a:tbl>
              <a:tblPr firstRow="1" bandRow="1">
                <a:tableStyleId>{5940675A-B579-460E-94D1-54222C63F5DA}</a:tableStyleId>
              </a:tblPr>
              <a:tblGrid>
                <a:gridCol w="1088512">
                  <a:extLst>
                    <a:ext uri="{9D8B030D-6E8A-4147-A177-3AD203B41FA5}">
                      <a16:colId xmlns:a16="http://schemas.microsoft.com/office/drawing/2014/main" val="585444525"/>
                    </a:ext>
                  </a:extLst>
                </a:gridCol>
                <a:gridCol w="2881476">
                  <a:extLst>
                    <a:ext uri="{9D8B030D-6E8A-4147-A177-3AD203B41FA5}">
                      <a16:colId xmlns:a16="http://schemas.microsoft.com/office/drawing/2014/main" val="1294977767"/>
                    </a:ext>
                  </a:extLst>
                </a:gridCol>
              </a:tblGrid>
              <a:tr h="279082">
                <a:tc gridSpan="2">
                  <a:txBody>
                    <a:bodyPr/>
                    <a:lstStyle/>
                    <a:p>
                      <a:pPr algn="ctr"/>
                      <a:r>
                        <a:rPr lang="en-GB" sz="1200" b="1" dirty="0"/>
                        <a:t>Key Vocabulary</a:t>
                      </a:r>
                    </a:p>
                  </a:txBody>
                  <a:tcPr>
                    <a:solidFill>
                      <a:schemeClr val="accent3">
                        <a:lumMod val="75000"/>
                      </a:schemeClr>
                    </a:solidFill>
                  </a:tcPr>
                </a:tc>
                <a:tc hMerge="1">
                  <a:txBody>
                    <a:bodyPr/>
                    <a:lstStyle/>
                    <a:p>
                      <a:endParaRPr lang="en-GB" dirty="0"/>
                    </a:p>
                  </a:txBody>
                  <a:tcPr>
                    <a:solidFill>
                      <a:schemeClr val="bg1"/>
                    </a:solidFill>
                  </a:tcPr>
                </a:tc>
                <a:extLst>
                  <a:ext uri="{0D108BD9-81ED-4DB2-BD59-A6C34878D82A}">
                    <a16:rowId xmlns:a16="http://schemas.microsoft.com/office/drawing/2014/main" val="4179717958"/>
                  </a:ext>
                </a:extLst>
              </a:tr>
              <a:tr h="251174">
                <a:tc>
                  <a:txBody>
                    <a:bodyPr/>
                    <a:lstStyle/>
                    <a:p>
                      <a:r>
                        <a:rPr lang="en-GB" sz="1000" dirty="0"/>
                        <a:t>Term</a:t>
                      </a:r>
                    </a:p>
                  </a:txBody>
                  <a:tcPr>
                    <a:solidFill>
                      <a:schemeClr val="bg1">
                        <a:alpha val="69000"/>
                      </a:schemeClr>
                    </a:solidFill>
                  </a:tcPr>
                </a:tc>
                <a:tc>
                  <a:txBody>
                    <a:bodyPr/>
                    <a:lstStyle/>
                    <a:p>
                      <a:r>
                        <a:rPr lang="en-GB" sz="1000" dirty="0"/>
                        <a:t>Definition </a:t>
                      </a:r>
                    </a:p>
                  </a:txBody>
                  <a:tcPr>
                    <a:solidFill>
                      <a:schemeClr val="bg1">
                        <a:alpha val="69000"/>
                      </a:schemeClr>
                    </a:solidFill>
                  </a:tcPr>
                </a:tc>
                <a:extLst>
                  <a:ext uri="{0D108BD9-81ED-4DB2-BD59-A6C34878D82A}">
                    <a16:rowId xmlns:a16="http://schemas.microsoft.com/office/drawing/2014/main" val="3425299197"/>
                  </a:ext>
                </a:extLst>
              </a:tr>
              <a:tr h="548925">
                <a:tc>
                  <a:txBody>
                    <a:bodyPr/>
                    <a:lstStyle/>
                    <a:p>
                      <a:r>
                        <a:rPr lang="en-GB" sz="1000" dirty="0"/>
                        <a:t>Electricity</a:t>
                      </a:r>
                    </a:p>
                    <a:p>
                      <a:pPr lvl="0">
                        <a:buNone/>
                      </a:pPr>
                      <a:r>
                        <a:rPr lang="en-GB" sz="1000" i="1" dirty="0"/>
                        <a:t>(noun)</a:t>
                      </a:r>
                      <a:endParaRPr lang="en-GB" sz="1000" dirty="0"/>
                    </a:p>
                  </a:txBody>
                  <a:tcPr>
                    <a:solidFill>
                      <a:schemeClr val="bg1">
                        <a:alpha val="69000"/>
                      </a:schemeClr>
                    </a:solidFill>
                  </a:tcPr>
                </a:tc>
                <a:tc>
                  <a:txBody>
                    <a:bodyPr/>
                    <a:lstStyle/>
                    <a:p>
                      <a:r>
                        <a:rPr lang="en-GB" sz="1000" dirty="0"/>
                        <a:t>The flow of an electric current or charge through a material, e.g. from a power source through wires to an appliance.</a:t>
                      </a:r>
                    </a:p>
                  </a:txBody>
                  <a:tcPr>
                    <a:solidFill>
                      <a:schemeClr val="bg1">
                        <a:alpha val="69000"/>
                      </a:schemeClr>
                    </a:solidFill>
                  </a:tcPr>
                </a:tc>
                <a:extLst>
                  <a:ext uri="{0D108BD9-81ED-4DB2-BD59-A6C34878D82A}">
                    <a16:rowId xmlns:a16="http://schemas.microsoft.com/office/drawing/2014/main" val="463304682"/>
                  </a:ext>
                </a:extLst>
              </a:tr>
              <a:tr h="251174">
                <a:tc>
                  <a:txBody>
                    <a:bodyPr/>
                    <a:lstStyle/>
                    <a:p>
                      <a:r>
                        <a:rPr lang="en-GB" sz="1000" dirty="0"/>
                        <a:t>Generate </a:t>
                      </a:r>
                      <a:r>
                        <a:rPr lang="en-GB" sz="1000" i="1" dirty="0"/>
                        <a:t>(verb)</a:t>
                      </a:r>
                      <a:endParaRPr lang="en-GB" sz="1000" dirty="0"/>
                    </a:p>
                  </a:txBody>
                  <a:tcPr>
                    <a:solidFill>
                      <a:schemeClr val="bg1">
                        <a:alpha val="69000"/>
                      </a:schemeClr>
                    </a:solidFill>
                  </a:tcPr>
                </a:tc>
                <a:tc>
                  <a:txBody>
                    <a:bodyPr/>
                    <a:lstStyle/>
                    <a:p>
                      <a:r>
                        <a:rPr lang="en-GB" sz="1000" dirty="0"/>
                        <a:t>To make or produce.</a:t>
                      </a:r>
                    </a:p>
                  </a:txBody>
                  <a:tcPr>
                    <a:solidFill>
                      <a:schemeClr val="bg1">
                        <a:alpha val="69000"/>
                      </a:schemeClr>
                    </a:solidFill>
                  </a:tcPr>
                </a:tc>
                <a:extLst>
                  <a:ext uri="{0D108BD9-81ED-4DB2-BD59-A6C34878D82A}">
                    <a16:rowId xmlns:a16="http://schemas.microsoft.com/office/drawing/2014/main" val="2583250257"/>
                  </a:ext>
                </a:extLst>
              </a:tr>
              <a:tr h="502348">
                <a:tc>
                  <a:txBody>
                    <a:bodyPr/>
                    <a:lstStyle/>
                    <a:p>
                      <a:r>
                        <a:rPr lang="en-GB" sz="1000" dirty="0"/>
                        <a:t>Renewable</a:t>
                      </a:r>
                    </a:p>
                    <a:p>
                      <a:pPr lvl="0">
                        <a:buNone/>
                      </a:pPr>
                      <a:r>
                        <a:rPr lang="en-GB" sz="1000" i="1" dirty="0"/>
                        <a:t>(noun)</a:t>
                      </a:r>
                    </a:p>
                  </a:txBody>
                  <a:tcPr>
                    <a:solidFill>
                      <a:schemeClr val="bg1">
                        <a:alpha val="69000"/>
                      </a:schemeClr>
                    </a:solidFill>
                  </a:tcPr>
                </a:tc>
                <a:tc>
                  <a:txBody>
                    <a:bodyPr/>
                    <a:lstStyle/>
                    <a:p>
                      <a:r>
                        <a:rPr lang="en-GB" sz="1000" dirty="0"/>
                        <a:t>A source of electricity that won't run out.  These include solar, hydro, nuclear, wind and geothermal.</a:t>
                      </a:r>
                    </a:p>
                  </a:txBody>
                  <a:tcPr>
                    <a:solidFill>
                      <a:schemeClr val="bg1">
                        <a:alpha val="69000"/>
                      </a:schemeClr>
                    </a:solidFill>
                  </a:tcPr>
                </a:tc>
                <a:extLst>
                  <a:ext uri="{0D108BD9-81ED-4DB2-BD59-A6C34878D82A}">
                    <a16:rowId xmlns:a16="http://schemas.microsoft.com/office/drawing/2014/main" val="243013316"/>
                  </a:ext>
                </a:extLst>
              </a:tr>
              <a:tr h="502348">
                <a:tc>
                  <a:txBody>
                    <a:bodyPr/>
                    <a:lstStyle/>
                    <a:p>
                      <a:r>
                        <a:rPr lang="en-GB" sz="1000" dirty="0"/>
                        <a:t>non-renewable</a:t>
                      </a:r>
                    </a:p>
                    <a:p>
                      <a:pPr lvl="0">
                        <a:buNone/>
                      </a:pPr>
                      <a:r>
                        <a:rPr lang="en-GB" sz="1000" i="1" dirty="0"/>
                        <a:t>(noun)</a:t>
                      </a:r>
                    </a:p>
                  </a:txBody>
                  <a:tcPr>
                    <a:solidFill>
                      <a:schemeClr val="bg1">
                        <a:alpha val="69000"/>
                      </a:schemeClr>
                    </a:solidFill>
                  </a:tcPr>
                </a:tc>
                <a:tc>
                  <a:txBody>
                    <a:bodyPr/>
                    <a:lstStyle/>
                    <a:p>
                      <a:r>
                        <a:rPr lang="en-GB" sz="1000" dirty="0"/>
                        <a:t>This source of energy will eventually run out. These include fossil fuels- coal, oil and natural gas.</a:t>
                      </a:r>
                    </a:p>
                  </a:txBody>
                  <a:tcPr>
                    <a:solidFill>
                      <a:schemeClr val="bg1">
                        <a:alpha val="69000"/>
                      </a:schemeClr>
                    </a:solidFill>
                  </a:tcPr>
                </a:tc>
                <a:extLst>
                  <a:ext uri="{0D108BD9-81ED-4DB2-BD59-A6C34878D82A}">
                    <a16:rowId xmlns:a16="http://schemas.microsoft.com/office/drawing/2014/main" val="1156831705"/>
                  </a:ext>
                </a:extLst>
              </a:tr>
              <a:tr h="400050">
                <a:tc>
                  <a:txBody>
                    <a:bodyPr/>
                    <a:lstStyle/>
                    <a:p>
                      <a:r>
                        <a:rPr lang="en-GB" sz="1000" dirty="0"/>
                        <a:t>Appliances</a:t>
                      </a:r>
                      <a:endParaRPr lang="en-US" dirty="0"/>
                    </a:p>
                    <a:p>
                      <a:pPr lvl="0">
                        <a:buNone/>
                      </a:pPr>
                      <a:r>
                        <a:rPr lang="en-GB" sz="1000" i="1" dirty="0"/>
                        <a:t>(noun)</a:t>
                      </a:r>
                    </a:p>
                  </a:txBody>
                  <a:tcPr>
                    <a:solidFill>
                      <a:schemeClr val="bg1">
                        <a:alpha val="69000"/>
                      </a:schemeClr>
                    </a:solidFill>
                  </a:tcPr>
                </a:tc>
                <a:tc>
                  <a:txBody>
                    <a:bodyPr/>
                    <a:lstStyle/>
                    <a:p>
                      <a:r>
                        <a:rPr lang="en-GB" sz="1000" dirty="0"/>
                        <a:t>a piece of equipment or device designed to perform a particular job. </a:t>
                      </a:r>
                    </a:p>
                  </a:txBody>
                  <a:tcPr>
                    <a:solidFill>
                      <a:schemeClr val="bg1">
                        <a:alpha val="69000"/>
                      </a:schemeClr>
                    </a:solidFill>
                  </a:tcPr>
                </a:tc>
                <a:extLst>
                  <a:ext uri="{0D108BD9-81ED-4DB2-BD59-A6C34878D82A}">
                    <a16:rowId xmlns:a16="http://schemas.microsoft.com/office/drawing/2014/main" val="898458550"/>
                  </a:ext>
                </a:extLst>
              </a:tr>
              <a:tr h="260508">
                <a:tc>
                  <a:txBody>
                    <a:bodyPr/>
                    <a:lstStyle/>
                    <a:p>
                      <a:r>
                        <a:rPr lang="en-GB" sz="1000" dirty="0"/>
                        <a:t>Battery </a:t>
                      </a:r>
                      <a:r>
                        <a:rPr lang="en-GB" sz="1000" b="0" i="1" u="none" strike="noStrike" noProof="0" dirty="0">
                          <a:latin typeface="Calibri"/>
                        </a:rPr>
                        <a:t>(noun)</a:t>
                      </a:r>
                      <a:r>
                        <a:rPr lang="en-GB" sz="1000" dirty="0"/>
                        <a:t> </a:t>
                      </a:r>
                      <a:endParaRPr lang="en-GB" dirty="0"/>
                    </a:p>
                  </a:txBody>
                  <a:tcPr>
                    <a:solidFill>
                      <a:schemeClr val="bg1">
                        <a:alpha val="69000"/>
                      </a:schemeClr>
                    </a:solidFill>
                  </a:tcPr>
                </a:tc>
                <a:tc>
                  <a:txBody>
                    <a:bodyPr/>
                    <a:lstStyle/>
                    <a:p>
                      <a:r>
                        <a:rPr lang="en-GB" sz="1000" dirty="0"/>
                        <a:t>a device that stores electrical energy as a chemical.</a:t>
                      </a:r>
                    </a:p>
                  </a:txBody>
                  <a:tcPr>
                    <a:solidFill>
                      <a:schemeClr val="bg1">
                        <a:alpha val="69000"/>
                      </a:schemeClr>
                    </a:solidFill>
                  </a:tcPr>
                </a:tc>
                <a:extLst>
                  <a:ext uri="{0D108BD9-81ED-4DB2-BD59-A6C34878D82A}">
                    <a16:rowId xmlns:a16="http://schemas.microsoft.com/office/drawing/2014/main" val="1002055308"/>
                  </a:ext>
                </a:extLst>
              </a:tr>
              <a:tr h="251174">
                <a:tc>
                  <a:txBody>
                    <a:bodyPr/>
                    <a:lstStyle/>
                    <a:p>
                      <a:r>
                        <a:rPr lang="en-GB" sz="1000" dirty="0"/>
                        <a:t>Circuit </a:t>
                      </a:r>
                      <a:r>
                        <a:rPr lang="en-GB" sz="1000" b="0" i="1" u="none" strike="noStrike" noProof="0" dirty="0">
                          <a:latin typeface="Calibri"/>
                        </a:rPr>
                        <a:t>(noun)</a:t>
                      </a:r>
                      <a:endParaRPr lang="en-GB" dirty="0"/>
                    </a:p>
                  </a:txBody>
                  <a:tcPr>
                    <a:solidFill>
                      <a:schemeClr val="bg1">
                        <a:alpha val="69000"/>
                      </a:schemeClr>
                    </a:solidFill>
                  </a:tcPr>
                </a:tc>
                <a:tc>
                  <a:txBody>
                    <a:bodyPr/>
                    <a:lstStyle/>
                    <a:p>
                      <a:r>
                        <a:rPr lang="en-GB" sz="1000" dirty="0"/>
                        <a:t>a pathway that electricity can flow around. </a:t>
                      </a:r>
                    </a:p>
                  </a:txBody>
                  <a:tcPr>
                    <a:solidFill>
                      <a:schemeClr val="bg1">
                        <a:alpha val="69000"/>
                      </a:schemeClr>
                    </a:solidFill>
                  </a:tcPr>
                </a:tc>
                <a:extLst>
                  <a:ext uri="{0D108BD9-81ED-4DB2-BD59-A6C34878D82A}">
                    <a16:rowId xmlns:a16="http://schemas.microsoft.com/office/drawing/2014/main" val="2206989985"/>
                  </a:ext>
                </a:extLst>
              </a:tr>
              <a:tr h="353472">
                <a:tc>
                  <a:txBody>
                    <a:bodyPr/>
                    <a:lstStyle/>
                    <a:p>
                      <a:pPr lvl="0">
                        <a:buNone/>
                      </a:pPr>
                      <a:r>
                        <a:rPr lang="en-GB" sz="1000" dirty="0"/>
                        <a:t>Electrons </a:t>
                      </a:r>
                      <a:r>
                        <a:rPr lang="en-GB" sz="1000" b="0" i="1" u="none" strike="noStrike" noProof="0" dirty="0">
                          <a:latin typeface="Calibri"/>
                        </a:rPr>
                        <a:t>(noun)</a:t>
                      </a:r>
                      <a:endParaRPr lang="en-GB" dirty="0"/>
                    </a:p>
                  </a:txBody>
                  <a:tcPr>
                    <a:solidFill>
                      <a:schemeClr val="bg1">
                        <a:alpha val="69000"/>
                      </a:schemeClr>
                    </a:solidFill>
                  </a:tcPr>
                </a:tc>
                <a:tc>
                  <a:txBody>
                    <a:bodyPr/>
                    <a:lstStyle/>
                    <a:p>
                      <a:r>
                        <a:rPr lang="en-GB" sz="1000" dirty="0"/>
                        <a:t>Small particles with an electric charge.</a:t>
                      </a:r>
                    </a:p>
                  </a:txBody>
                  <a:tcPr>
                    <a:solidFill>
                      <a:schemeClr val="bg1">
                        <a:alpha val="69000"/>
                      </a:schemeClr>
                    </a:solidFill>
                  </a:tcPr>
                </a:tc>
                <a:extLst>
                  <a:ext uri="{0D108BD9-81ED-4DB2-BD59-A6C34878D82A}">
                    <a16:rowId xmlns:a16="http://schemas.microsoft.com/office/drawing/2014/main" val="1692721970"/>
                  </a:ext>
                </a:extLst>
              </a:tr>
            </a:tbl>
          </a:graphicData>
        </a:graphic>
      </p:graphicFrame>
      <p:pic>
        <p:nvPicPr>
          <p:cNvPr id="20" name="Picture 20" descr="A close up of a tower&#10;&#10;Description generated with high confidence">
            <a:extLst>
              <a:ext uri="{FF2B5EF4-FFF2-40B4-BE49-F238E27FC236}">
                <a16:creationId xmlns:a16="http://schemas.microsoft.com/office/drawing/2014/main" id="{89F898AD-3E5D-484C-9032-4A97C8B1E48C}"/>
              </a:ext>
            </a:extLst>
          </p:cNvPr>
          <p:cNvPicPr>
            <a:picLocks noChangeAspect="1"/>
          </p:cNvPicPr>
          <p:nvPr/>
        </p:nvPicPr>
        <p:blipFill rotWithShape="1">
          <a:blip r:embed="rId9"/>
          <a:srcRect r="-346" b="25454"/>
          <a:stretch/>
        </p:blipFill>
        <p:spPr>
          <a:xfrm>
            <a:off x="4259263" y="2892425"/>
            <a:ext cx="3495688" cy="1303368"/>
          </a:xfrm>
          <a:prstGeom prst="rect">
            <a:avLst/>
          </a:prstGeom>
        </p:spPr>
      </p:pic>
      <p:pic>
        <p:nvPicPr>
          <p:cNvPr id="21" name="Picture 23" descr="A person wearing a suit and tie&#10;&#10;Description generated with very high confidence">
            <a:extLst>
              <a:ext uri="{FF2B5EF4-FFF2-40B4-BE49-F238E27FC236}">
                <a16:creationId xmlns:a16="http://schemas.microsoft.com/office/drawing/2014/main" id="{DBADBB7C-7F8D-4DFD-8220-D73FAFC0A7CC}"/>
              </a:ext>
            </a:extLst>
          </p:cNvPr>
          <p:cNvPicPr>
            <a:picLocks noChangeAspect="1"/>
          </p:cNvPicPr>
          <p:nvPr/>
        </p:nvPicPr>
        <p:blipFill>
          <a:blip r:embed="rId10"/>
          <a:stretch>
            <a:fillRect/>
          </a:stretch>
        </p:blipFill>
        <p:spPr>
          <a:xfrm>
            <a:off x="6642100" y="4464050"/>
            <a:ext cx="787400" cy="1003300"/>
          </a:xfrm>
          <a:prstGeom prst="rect">
            <a:avLst/>
          </a:prstGeom>
        </p:spPr>
      </p:pic>
      <p:pic>
        <p:nvPicPr>
          <p:cNvPr id="24" name="Picture 24" descr="A picture containing photo, mug, cup, hat&#10;&#10;Description generated with very high confidence">
            <a:extLst>
              <a:ext uri="{FF2B5EF4-FFF2-40B4-BE49-F238E27FC236}">
                <a16:creationId xmlns:a16="http://schemas.microsoft.com/office/drawing/2014/main" id="{C4708612-7991-429C-84DF-BDE5BA94AE47}"/>
              </a:ext>
            </a:extLst>
          </p:cNvPr>
          <p:cNvPicPr>
            <a:picLocks noChangeAspect="1"/>
          </p:cNvPicPr>
          <p:nvPr/>
        </p:nvPicPr>
        <p:blipFill>
          <a:blip r:embed="rId11"/>
          <a:stretch>
            <a:fillRect/>
          </a:stretch>
        </p:blipFill>
        <p:spPr>
          <a:xfrm>
            <a:off x="4711700" y="4438650"/>
            <a:ext cx="876300" cy="1066800"/>
          </a:xfrm>
          <a:prstGeom prst="rect">
            <a:avLst/>
          </a:prstGeom>
        </p:spPr>
      </p:pic>
    </p:spTree>
    <p:extLst>
      <p:ext uri="{BB962C8B-B14F-4D97-AF65-F5344CB8AC3E}">
        <p14:creationId xmlns:p14="http://schemas.microsoft.com/office/powerpoint/2010/main" val="3936208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2" ma:contentTypeDescription="Create a new document." ma:contentTypeScope="" ma:versionID="5c0cfbefe576ca4b1b4ce793e1924731">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c718f42a66d4b6307f100f22e365e506"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C3DBE8-AA19-49B1-AC92-93A31B89D367}">
  <ds:schemaRefs>
    <ds:schemaRef ds:uri="http://schemas.microsoft.com/office/2006/metadata/properties"/>
    <ds:schemaRef ds:uri="http://schemas.microsoft.com/office/infopath/2007/PartnerControls"/>
    <ds:schemaRef ds:uri="648e69cc-640f-431f-b062-262d95adac52"/>
    <ds:schemaRef ds:uri="061ec3ad-226f-4eb4-9e91-45b4f692dd17"/>
  </ds:schemaRefs>
</ds:datastoreItem>
</file>

<file path=customXml/itemProps2.xml><?xml version="1.0" encoding="utf-8"?>
<ds:datastoreItem xmlns:ds="http://schemas.openxmlformats.org/officeDocument/2006/customXml" ds:itemID="{7C25EFE3-AB84-4B65-8EE2-1500CDF7649D}">
  <ds:schemaRefs>
    <ds:schemaRef ds:uri="http://schemas.microsoft.com/sharepoint/v3/contenttype/forms"/>
  </ds:schemaRefs>
</ds:datastoreItem>
</file>

<file path=customXml/itemProps3.xml><?xml version="1.0" encoding="utf-8"?>
<ds:datastoreItem xmlns:ds="http://schemas.openxmlformats.org/officeDocument/2006/customXml" ds:itemID="{98A9C98A-960B-44BE-8828-466A5888E4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580</TotalTime>
  <Words>610</Words>
  <Application>Microsoft Office PowerPoint</Application>
  <PresentationFormat>A4 Paper (210x297 mm)</PresentationFormat>
  <Paragraphs>56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Georgia Pro Cond</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Amber .</cp:lastModifiedBy>
  <cp:revision>875</cp:revision>
  <dcterms:created xsi:type="dcterms:W3CDTF">2020-03-26T19:22:25Z</dcterms:created>
  <dcterms:modified xsi:type="dcterms:W3CDTF">2022-05-26T13:44:17Z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61400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