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4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>
        <p:scale>
          <a:sx n="80" d="100"/>
          <a:sy n="80" d="100"/>
        </p:scale>
        <p:origin x="712" y="5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900" dirty="0"/>
            <a:t>1040: First compass used to navigate (In China).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900" dirty="0"/>
            <a:t>1271: Marco Polo sets off for China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900" dirty="0"/>
            <a:t>1492:  Columbus discovered America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1497: John and Sebastian Cabot discovered Canada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1540: Nicolaus Copernicus discovered the Solar System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1770: Captain James Cook discovered Australia</a:t>
          </a:r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1911: Roald Amundsen led the first expedition to the South Pole 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1969: Neil Armstrong was the first man to walk on the moon.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EDE5E798-C126-45A0-99B1-65B2B73C32DD}">
      <dgm:prSet/>
      <dgm:spPr/>
      <dgm:t>
        <a:bodyPr/>
        <a:lstStyle/>
        <a:p>
          <a:r>
            <a:rPr lang="en-GB" dirty="0"/>
            <a:t>1507: First true map of the world by </a:t>
          </a:r>
          <a:r>
            <a:rPr lang="en-GB" b="0" i="0" u="none" dirty="0"/>
            <a:t>Martin </a:t>
          </a:r>
          <a:r>
            <a:rPr lang="en-GB" b="0" i="0" u="none" dirty="0" err="1"/>
            <a:t>Waldseemüller</a:t>
          </a:r>
          <a:endParaRPr lang="en-GB" dirty="0"/>
        </a:p>
      </dgm:t>
    </dgm:pt>
    <dgm:pt modelId="{7431DBBE-4880-48A0-9273-39DA61CBE47D}" type="parTrans" cxnId="{61731282-3C1E-4707-BDB6-8501B95AF38A}">
      <dgm:prSet/>
      <dgm:spPr/>
      <dgm:t>
        <a:bodyPr/>
        <a:lstStyle/>
        <a:p>
          <a:endParaRPr lang="en-GB"/>
        </a:p>
      </dgm:t>
    </dgm:pt>
    <dgm:pt modelId="{DE4B9C9C-4432-49FC-8A40-50B6DAF947BA}" type="sibTrans" cxnId="{61731282-3C1E-4707-BDB6-8501B95AF38A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</dgm:pt>
    <dgm:pt modelId="{08DA961D-64AE-45A5-BC67-BA9B806CF40A}" type="pres">
      <dgm:prSet presAssocID="{8AA9E2BF-4711-4E4F-91F8-95041D4104DE}" presName="parTxOnly" presStyleLbl="node1" presStyleIdx="0" presStyleCnt="9" custScaleX="76902">
        <dgm:presLayoutVars>
          <dgm:bulletEnabled val="1"/>
        </dgm:presLayoutVars>
      </dgm:prSet>
      <dgm:spPr/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9" custScaleX="86108">
        <dgm:presLayoutVars>
          <dgm:bulletEnabled val="1"/>
        </dgm:presLayoutVars>
      </dgm:prSet>
      <dgm:spPr/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9">
        <dgm:presLayoutVars>
          <dgm:bulletEnabled val="1"/>
        </dgm:presLayoutVars>
      </dgm:prSet>
      <dgm:spPr/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9" custLinFactNeighborX="8887" custLinFactNeighborY="-4396">
        <dgm:presLayoutVars>
          <dgm:bulletEnabled val="1"/>
        </dgm:presLayoutVars>
      </dgm:prSet>
      <dgm:spPr/>
    </dgm:pt>
    <dgm:pt modelId="{2F07BE3D-33CD-49D5-81B0-91F198D11FEB}" type="pres">
      <dgm:prSet presAssocID="{D5BA4B11-7371-4503-B14E-FFA540D8EAD7}" presName="parSpace" presStyleCnt="0"/>
      <dgm:spPr/>
    </dgm:pt>
    <dgm:pt modelId="{7BDAD766-B372-4656-94A0-0FF5CF46931B}" type="pres">
      <dgm:prSet presAssocID="{EDE5E798-C126-45A0-99B1-65B2B73C32DD}" presName="parTxOnly" presStyleLbl="node1" presStyleIdx="4" presStyleCnt="9">
        <dgm:presLayoutVars>
          <dgm:bulletEnabled val="1"/>
        </dgm:presLayoutVars>
      </dgm:prSet>
      <dgm:spPr/>
    </dgm:pt>
    <dgm:pt modelId="{F058DB6A-38D6-4360-8563-A0D9FBB427EA}" type="pres">
      <dgm:prSet presAssocID="{DE4B9C9C-4432-49FC-8A40-50B6DAF947BA}" presName="parSpace" presStyleCnt="0"/>
      <dgm:spPr/>
    </dgm:pt>
    <dgm:pt modelId="{E958F9E7-9BA7-4DDD-BDE3-DB9953ED36F8}" type="pres">
      <dgm:prSet presAssocID="{54FE7EFB-7612-47DB-A689-34C60EC95DD5}" presName="parTxOnly" presStyleLbl="node1" presStyleIdx="5" presStyleCnt="9">
        <dgm:presLayoutVars>
          <dgm:bulletEnabled val="1"/>
        </dgm:presLayoutVars>
      </dgm:prSet>
      <dgm:spPr/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6" presStyleCnt="9">
        <dgm:presLayoutVars>
          <dgm:bulletEnabled val="1"/>
        </dgm:presLayoutVars>
      </dgm:prSet>
      <dgm:spPr/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7" presStyleCnt="9">
        <dgm:presLayoutVars>
          <dgm:bulletEnabled val="1"/>
        </dgm:presLayoutVars>
      </dgm:prSet>
      <dgm:spPr/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8" presStyleCnt="9">
        <dgm:presLayoutVars>
          <dgm:bulletEnabled val="1"/>
        </dgm:presLayoutVars>
      </dgm:prSet>
      <dgm:spPr/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8FBA0D41-CD45-4340-8108-1900D6A0F343}" type="presOf" srcId="{EDE5E798-C126-45A0-99B1-65B2B73C32DD}" destId="{7BDAD766-B372-4656-94A0-0FF5CF46931B}" srcOrd="0" destOrd="0" presId="urn:microsoft.com/office/officeart/2005/8/layout/hChevron3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34D55A76-23BE-40BE-973A-187633EEBD57}" srcId="{8C466045-E5D9-47F6-B56F-85E68F0884F7}" destId="{F564F4BE-02A7-44C9-9202-9F8F44004383}" srcOrd="7" destOrd="0" parTransId="{01524DB7-0E85-4D85-9173-91194671E6FB}" sibTransId="{0A4349DF-C8E8-4D64-9C45-533437183D3A}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61731282-3C1E-4707-BDB6-8501B95AF38A}" srcId="{8C466045-E5D9-47F6-B56F-85E68F0884F7}" destId="{EDE5E798-C126-45A0-99B1-65B2B73C32DD}" srcOrd="4" destOrd="0" parTransId="{7431DBBE-4880-48A0-9273-39DA61CBE47D}" sibTransId="{DE4B9C9C-4432-49FC-8A40-50B6DAF947BA}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F9FA13A7-2A20-45CC-ACB9-9CFAB5EFA807}" srcId="{8C466045-E5D9-47F6-B56F-85E68F0884F7}" destId="{3329E84E-C19E-4C7E-8FB2-A2AF2CBAB38B}" srcOrd="6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C8F639C3-8AB4-4556-9E9B-1DC4C350702E}" srcId="{8C466045-E5D9-47F6-B56F-85E68F0884F7}" destId="{54FE7EFB-7612-47DB-A689-34C60EC95DD5}" srcOrd="5" destOrd="0" parTransId="{89B7C1C8-AF6F-4BA9-BA28-5F3F104BC2A8}" sibTransId="{224243EA-D261-420A-B07A-A8AFCCD1FA01}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8" destOrd="0" parTransId="{81930CBE-8C9D-40C6-AAB8-67E0ECDB03AD}" sibTransId="{2F5F7177-3BD2-4C4F-A48F-BA75591C789D}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8C107D20-B896-4341-B9F1-5C5D1961B7C3}" type="presParOf" srcId="{4D32D036-6A13-443D-A95F-6CAE5E0DA523}" destId="{7BDAD766-B372-4656-94A0-0FF5CF46931B}" srcOrd="8" destOrd="0" presId="urn:microsoft.com/office/officeart/2005/8/layout/hChevron3"/>
    <dgm:cxn modelId="{E20193CC-14D6-496B-8E8E-67C5ABEACD6C}" type="presParOf" srcId="{4D32D036-6A13-443D-A95F-6CAE5E0DA523}" destId="{F058DB6A-38D6-4360-8563-A0D9FBB427EA}" srcOrd="9" destOrd="0" presId="urn:microsoft.com/office/officeart/2005/8/layout/hChevron3"/>
    <dgm:cxn modelId="{377762B5-CB66-432E-BBAB-D95F3C1C5678}" type="presParOf" srcId="{4D32D036-6A13-443D-A95F-6CAE5E0DA523}" destId="{E958F9E7-9BA7-4DDD-BDE3-DB9953ED36F8}" srcOrd="10" destOrd="0" presId="urn:microsoft.com/office/officeart/2005/8/layout/hChevron3"/>
    <dgm:cxn modelId="{3FF38E97-AA37-4B8C-87C4-FC938DD09438}" type="presParOf" srcId="{4D32D036-6A13-443D-A95F-6CAE5E0DA523}" destId="{3CC2109A-0232-4A63-9D86-A552E5F0F40D}" srcOrd="11" destOrd="0" presId="urn:microsoft.com/office/officeart/2005/8/layout/hChevron3"/>
    <dgm:cxn modelId="{8F82FE65-31D3-4F60-932A-6093DBDDDEE8}" type="presParOf" srcId="{4D32D036-6A13-443D-A95F-6CAE5E0DA523}" destId="{08823E04-2231-4E16-BEEA-BB8719FBAD70}" srcOrd="12" destOrd="0" presId="urn:microsoft.com/office/officeart/2005/8/layout/hChevron3"/>
    <dgm:cxn modelId="{83C30E5D-C566-4FCE-94B6-0F6E105FDF06}" type="presParOf" srcId="{4D32D036-6A13-443D-A95F-6CAE5E0DA523}" destId="{81AA7821-83E7-4B5F-B879-9E2344883721}" srcOrd="13" destOrd="0" presId="urn:microsoft.com/office/officeart/2005/8/layout/hChevron3"/>
    <dgm:cxn modelId="{02C5B315-7EF9-482C-988C-1ECE0C65E5FD}" type="presParOf" srcId="{4D32D036-6A13-443D-A95F-6CAE5E0DA523}" destId="{868F73E9-7852-450F-9B3F-70D6879DBE57}" srcOrd="14" destOrd="0" presId="urn:microsoft.com/office/officeart/2005/8/layout/hChevron3"/>
    <dgm:cxn modelId="{8A6DE7D7-64F6-4D0D-96D4-7B22235610AE}" type="presParOf" srcId="{4D32D036-6A13-443D-A95F-6CAE5E0DA523}" destId="{1A5EFEF4-BA87-4F41-8AD1-DA7491D019CA}" srcOrd="15" destOrd="0" presId="urn:microsoft.com/office/officeart/2005/8/layout/hChevron3"/>
    <dgm:cxn modelId="{BC6AE76C-19F9-40A3-9FA1-087FE8A0B2B8}" type="presParOf" srcId="{4D32D036-6A13-443D-A95F-6CAE5E0DA523}" destId="{7558EE4E-F6CC-4B86-A439-535F91E1AA6A}" srcOrd="1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5312" y="372113"/>
          <a:ext cx="1061086" cy="551916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1040: First compass used to navigate (In China).</a:t>
          </a:r>
        </a:p>
      </dsp:txBody>
      <dsp:txXfrm>
        <a:off x="5312" y="372113"/>
        <a:ext cx="923107" cy="551916"/>
      </dsp:txXfrm>
    </dsp:sp>
    <dsp:sp modelId="{A535641D-91AA-4A00-9B31-116E2B7CCB86}">
      <dsp:nvSpPr>
        <dsp:cNvPr id="0" name=""/>
        <dsp:cNvSpPr/>
      </dsp:nvSpPr>
      <dsp:spPr>
        <a:xfrm>
          <a:off x="790440" y="372113"/>
          <a:ext cx="1188109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1271: Marco Polo sets off for China</a:t>
          </a:r>
        </a:p>
      </dsp:txBody>
      <dsp:txXfrm>
        <a:off x="1066398" y="372113"/>
        <a:ext cx="636193" cy="551916"/>
      </dsp:txXfrm>
    </dsp:sp>
    <dsp:sp modelId="{E1CC8A25-BA2D-44C1-BB8D-848439C87CDD}">
      <dsp:nvSpPr>
        <dsp:cNvPr id="0" name=""/>
        <dsp:cNvSpPr/>
      </dsp:nvSpPr>
      <dsp:spPr>
        <a:xfrm>
          <a:off x="1702592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1492:  Columbus discovered America </a:t>
          </a:r>
        </a:p>
      </dsp:txBody>
      <dsp:txXfrm>
        <a:off x="1978550" y="372113"/>
        <a:ext cx="827874" cy="551916"/>
      </dsp:txXfrm>
    </dsp:sp>
    <dsp:sp modelId="{76E2E88E-708A-4B1D-A0F4-85975826C378}">
      <dsp:nvSpPr>
        <dsp:cNvPr id="0" name=""/>
        <dsp:cNvSpPr/>
      </dsp:nvSpPr>
      <dsp:spPr>
        <a:xfrm>
          <a:off x="2830949" y="347851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1497: John and Sebastian Cabot discovered Canada</a:t>
          </a:r>
        </a:p>
      </dsp:txBody>
      <dsp:txXfrm>
        <a:off x="3106907" y="347851"/>
        <a:ext cx="827874" cy="551916"/>
      </dsp:txXfrm>
    </dsp:sp>
    <dsp:sp modelId="{7BDAD766-B372-4656-94A0-0FF5CF46931B}">
      <dsp:nvSpPr>
        <dsp:cNvPr id="0" name=""/>
        <dsp:cNvSpPr/>
      </dsp:nvSpPr>
      <dsp:spPr>
        <a:xfrm>
          <a:off x="3910256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1507: First true map of the world by </a:t>
          </a:r>
          <a:r>
            <a:rPr lang="en-GB" sz="800" b="0" i="0" u="none" kern="1200" dirty="0"/>
            <a:t>Martin </a:t>
          </a:r>
          <a:r>
            <a:rPr lang="en-GB" sz="800" b="0" i="0" u="none" kern="1200" dirty="0" err="1"/>
            <a:t>Waldseemüller</a:t>
          </a:r>
          <a:endParaRPr lang="en-GB" sz="800" kern="1200" dirty="0"/>
        </a:p>
      </dsp:txBody>
      <dsp:txXfrm>
        <a:off x="4186214" y="372113"/>
        <a:ext cx="827874" cy="551916"/>
      </dsp:txXfrm>
    </dsp:sp>
    <dsp:sp modelId="{E958F9E7-9BA7-4DDD-BDE3-DB9953ED36F8}">
      <dsp:nvSpPr>
        <dsp:cNvPr id="0" name=""/>
        <dsp:cNvSpPr/>
      </dsp:nvSpPr>
      <dsp:spPr>
        <a:xfrm>
          <a:off x="5014088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1540: Nicolaus Copernicus discovered the Solar System</a:t>
          </a:r>
        </a:p>
      </dsp:txBody>
      <dsp:txXfrm>
        <a:off x="5290046" y="372113"/>
        <a:ext cx="827874" cy="551916"/>
      </dsp:txXfrm>
    </dsp:sp>
    <dsp:sp modelId="{08823E04-2231-4E16-BEEA-BB8719FBAD70}">
      <dsp:nvSpPr>
        <dsp:cNvPr id="0" name=""/>
        <dsp:cNvSpPr/>
      </dsp:nvSpPr>
      <dsp:spPr>
        <a:xfrm>
          <a:off x="6117920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1770: Captain James Cook discovered Australia</a:t>
          </a:r>
        </a:p>
      </dsp:txBody>
      <dsp:txXfrm>
        <a:off x="6393878" y="372113"/>
        <a:ext cx="827874" cy="551916"/>
      </dsp:txXfrm>
    </dsp:sp>
    <dsp:sp modelId="{868F73E9-7852-450F-9B3F-70D6879DBE57}">
      <dsp:nvSpPr>
        <dsp:cNvPr id="0" name=""/>
        <dsp:cNvSpPr/>
      </dsp:nvSpPr>
      <dsp:spPr>
        <a:xfrm>
          <a:off x="7221753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1911: Roald Amundsen led the first expedition to the South Pole </a:t>
          </a:r>
        </a:p>
      </dsp:txBody>
      <dsp:txXfrm>
        <a:off x="7497711" y="372113"/>
        <a:ext cx="827874" cy="551916"/>
      </dsp:txXfrm>
    </dsp:sp>
    <dsp:sp modelId="{7558EE4E-F6CC-4B86-A439-535F91E1AA6A}">
      <dsp:nvSpPr>
        <dsp:cNvPr id="0" name=""/>
        <dsp:cNvSpPr/>
      </dsp:nvSpPr>
      <dsp:spPr>
        <a:xfrm>
          <a:off x="8325585" y="372113"/>
          <a:ext cx="1379790" cy="5519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1969: Neil Armstrong was the first man to walk on the moon.</a:t>
          </a:r>
        </a:p>
      </dsp:txBody>
      <dsp:txXfrm>
        <a:off x="8601543" y="372113"/>
        <a:ext cx="827874" cy="551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30/06/2022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833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6/30/2022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jpe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76859"/>
              </p:ext>
            </p:extLst>
          </p:nvPr>
        </p:nvGraphicFramePr>
        <p:xfrm>
          <a:off x="5948579" y="2285992"/>
          <a:ext cx="3798587" cy="44062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7343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2801244">
                  <a:extLst>
                    <a:ext uri="{9D8B030D-6E8A-4147-A177-3AD203B41FA5}">
                      <a16:colId xmlns:a16="http://schemas.microsoft.com/office/drawing/2014/main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Key Vocabulary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dirty="0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370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0" dirty="0">
                          <a:latin typeface="+mj-lt"/>
                        </a:rPr>
                        <a:t>biome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Parts of our planet that have similar climates, plants </a:t>
                      </a:r>
                      <a:r>
                        <a:rPr lang="en-US" sz="1000"/>
                        <a:t>and landscapes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250257"/>
                  </a:ext>
                </a:extLst>
              </a:tr>
              <a:tr h="370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0" dirty="0">
                          <a:latin typeface="+mj-lt"/>
                        </a:rPr>
                        <a:t>climate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The type of weather over a long period of time experienced by a country/area.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US" sz="1000" i="0" dirty="0">
                          <a:latin typeface="+mj-lt"/>
                        </a:rPr>
                        <a:t>population</a:t>
                      </a:r>
                      <a:endParaRPr lang="en-GB" sz="1000" i="0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number of people that live in a specific location.</a:t>
                      </a:r>
                      <a:endParaRPr lang="en-GB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13316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US" sz="1000" i="0" dirty="0">
                          <a:latin typeface="+mj-lt"/>
                        </a:rPr>
                        <a:t>economy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state of a country or region in terms of the production and consumption of goods and services and the supply of money.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31705"/>
                  </a:ext>
                </a:extLst>
              </a:tr>
              <a:tr h="3410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i="0" dirty="0">
                          <a:latin typeface="+mj-lt"/>
                        </a:rPr>
                        <a:t>settlement</a:t>
                      </a:r>
                      <a:endParaRPr lang="en-GB" sz="1000" i="0" dirty="0">
                        <a:latin typeface="+mj-lt"/>
                      </a:endParaRPr>
                    </a:p>
                    <a:p>
                      <a:endParaRPr lang="en-GB" sz="1000" i="0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place, typically one which has previously been uninhabited, where people establish a community.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58550"/>
                  </a:ext>
                </a:extLst>
              </a:tr>
              <a:tr h="291448">
                <a:tc>
                  <a:txBody>
                    <a:bodyPr/>
                    <a:lstStyle/>
                    <a:p>
                      <a:r>
                        <a:rPr lang="en-US" sz="1000" i="0" dirty="0">
                          <a:latin typeface="+mj-lt"/>
                        </a:rPr>
                        <a:t>region</a:t>
                      </a:r>
                      <a:endParaRPr lang="en-GB" sz="1000" i="0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A specific area that has common features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US" sz="1000" i="1" dirty="0"/>
                        <a:t>Human Geography</a:t>
                      </a:r>
                    </a:p>
                    <a:p>
                      <a:endParaRPr lang="en-US" sz="1000" i="1" dirty="0"/>
                    </a:p>
                    <a:p>
                      <a:endParaRPr lang="en-US" sz="1000" i="1" dirty="0"/>
                    </a:p>
                    <a:p>
                      <a:r>
                        <a:rPr lang="en-US" sz="1000" i="1" dirty="0"/>
                        <a:t>Physical Geography</a:t>
                      </a:r>
                      <a:endParaRPr lang="en-GB" sz="1000" i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branch of geography dealing with how human activity affects or is influenced by the earth's surface.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branch of geography dealing with natural features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89985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087770"/>
              </p:ext>
            </p:extLst>
          </p:nvPr>
        </p:nvGraphicFramePr>
        <p:xfrm>
          <a:off x="-15552" y="0"/>
          <a:ext cx="9905998" cy="2331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9563">
                  <a:extLst>
                    <a:ext uri="{9D8B030D-6E8A-4147-A177-3AD203B41FA5}">
                      <a16:colId xmlns:a16="http://schemas.microsoft.com/office/drawing/2014/main" val="3081700729"/>
                    </a:ext>
                  </a:extLst>
                </a:gridCol>
                <a:gridCol w="3082145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3082145">
                  <a:extLst>
                    <a:ext uri="{9D8B030D-6E8A-4147-A177-3AD203B41FA5}">
                      <a16:colId xmlns:a16="http://schemas.microsoft.com/office/drawing/2014/main" val="1747315551"/>
                    </a:ext>
                  </a:extLst>
                </a:gridCol>
                <a:gridCol w="3082145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</a:tblGrid>
              <a:tr h="357166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1"/>
                        </a:solidFill>
                        <a:latin typeface="Ink Free" panose="03080402000500000000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Geography: AFRICA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1103934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Human Geography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+mj-lt"/>
                        </a:rPr>
                        <a:t>Show the differences between two regions</a:t>
                      </a:r>
                    </a:p>
                    <a:p>
                      <a:r>
                        <a:rPr lang="en-US" sz="1100" dirty="0">
                          <a:solidFill>
                            <a:srgbClr val="FF0000"/>
                          </a:solidFill>
                          <a:latin typeface="+mj-lt"/>
                        </a:rPr>
                        <a:t>Looking two different regions and comparing the human and physical differences between the two. </a:t>
                      </a:r>
                    </a:p>
                    <a:p>
                      <a:r>
                        <a:rPr lang="en-US" sz="1100" dirty="0">
                          <a:solidFill>
                            <a:srgbClr val="FF0000"/>
                          </a:solidFill>
                          <a:latin typeface="+mj-lt"/>
                        </a:rPr>
                        <a:t>Creating a paper figure depicting the regional differences including, rivers, settlement, climate, biomes, population. </a:t>
                      </a:r>
                    </a:p>
                    <a:p>
                      <a:endParaRPr lang="en-US" sz="11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r>
                        <a:rPr lang="en-US" sz="1100" dirty="0">
                          <a:solidFill>
                            <a:srgbClr val="FF0000"/>
                          </a:solidFill>
                          <a:latin typeface="+mj-lt"/>
                        </a:rPr>
                        <a:t>Making information leaflets about Salisbury and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latin typeface="+mj-lt"/>
                        </a:rPr>
                        <a:t>Timbavati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latin typeface="+mj-lt"/>
                        </a:rPr>
                        <a:t>. What are their populations like? What is the climate like? IS the economy different in both?</a:t>
                      </a:r>
                      <a:endParaRPr lang="en-GB" sz="11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  <a:tr h="77647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Physical Geography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  <a:p>
                      <a:endParaRPr lang="en-GB" sz="11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  <a:p>
                      <a:endParaRPr lang="en-GB" sz="11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  <a:p>
                      <a:endParaRPr lang="en-GB" sz="110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What is physical geography?</a:t>
                      </a:r>
                    </a:p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  <a:latin typeface="+mj-lt"/>
                        </a:rPr>
                        <a:t>Looking at the physical geographical characteristics of Salisbury and </a:t>
                      </a:r>
                      <a:r>
                        <a:rPr lang="en-GB" sz="1100" dirty="0" err="1">
                          <a:solidFill>
                            <a:srgbClr val="FF0000"/>
                          </a:solidFill>
                          <a:latin typeface="+mj-lt"/>
                        </a:rPr>
                        <a:t>Timbavati</a:t>
                      </a:r>
                      <a:r>
                        <a:rPr lang="en-GB" sz="1100" dirty="0">
                          <a:solidFill>
                            <a:srgbClr val="FF0000"/>
                          </a:solidFill>
                          <a:latin typeface="+mj-lt"/>
                        </a:rPr>
                        <a:t> and comparing the two.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Looking two different regions and comparing the human and physical differences between the two. </a:t>
                      </a:r>
                    </a:p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Creating a paper figure depicting the regional differences including, rivers, settlement, climate, biomes, population. </a:t>
                      </a: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6977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381321"/>
              </p:ext>
            </p:extLst>
          </p:nvPr>
        </p:nvGraphicFramePr>
        <p:xfrm>
          <a:off x="158365" y="2343166"/>
          <a:ext cx="3957423" cy="19220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9141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1319141">
                  <a:extLst>
                    <a:ext uri="{9D8B030D-6E8A-4147-A177-3AD203B41FA5}">
                      <a16:colId xmlns:a16="http://schemas.microsoft.com/office/drawing/2014/main" val="713532813"/>
                    </a:ext>
                  </a:extLst>
                </a:gridCol>
                <a:gridCol w="1319141">
                  <a:extLst>
                    <a:ext uri="{9D8B030D-6E8A-4147-A177-3AD203B41FA5}">
                      <a16:colId xmlns:a16="http://schemas.microsoft.com/office/drawing/2014/main" val="2882917568"/>
                    </a:ext>
                  </a:extLst>
                </a:gridCol>
              </a:tblGrid>
              <a:tr h="274441"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 pictures or diagrams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274441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ysClr val="windowText" lastClr="000000"/>
                          </a:solidFill>
                        </a:rPr>
                        <a:t>Biome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ysClr val="windowText" lastClr="000000"/>
                          </a:solidFill>
                        </a:rPr>
                        <a:t>Salisbury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ysClr val="windowText" lastClr="000000"/>
                          </a:solidFill>
                        </a:rPr>
                        <a:t>Population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1373146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</a:tbl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345289B4-2565-4EC5-981E-BE121D7D5132}"/>
              </a:ext>
            </a:extLst>
          </p:cNvPr>
          <p:cNvSpPr/>
          <p:nvPr/>
        </p:nvSpPr>
        <p:spPr>
          <a:xfrm rot="10800000" flipV="1">
            <a:off x="3755273" y="5587904"/>
            <a:ext cx="2395453" cy="5715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002060"/>
                </a:solidFill>
                <a:latin typeface="Georgia Pro Cond" panose="020B0604020202020204" pitchFamily="18" charset="0"/>
              </a:rPr>
              <a:t>“Geography has made us neighbours.” – John F Kennedy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66C2C24-EB4C-4472-B1BB-4B44A69297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032795"/>
              </p:ext>
            </p:extLst>
          </p:nvPr>
        </p:nvGraphicFramePr>
        <p:xfrm>
          <a:off x="261870" y="4413131"/>
          <a:ext cx="3571900" cy="16190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71900">
                  <a:extLst>
                    <a:ext uri="{9D8B030D-6E8A-4147-A177-3AD203B41FA5}">
                      <a16:colId xmlns:a16="http://schemas.microsoft.com/office/drawing/2014/main" val="263153224"/>
                    </a:ext>
                  </a:extLst>
                </a:gridCol>
              </a:tblGrid>
              <a:tr h="12501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Important atlas </a:t>
                      </a:r>
                      <a:r>
                        <a:rPr lang="en-GB" sz="1000" b="1" baseline="0" dirty="0">
                          <a:solidFill>
                            <a:sysClr val="windowText" lastClr="000000"/>
                          </a:solidFill>
                        </a:rPr>
                        <a:t>work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160173"/>
                  </a:ext>
                </a:extLst>
              </a:tr>
              <a:tr h="1375181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Locate</a:t>
                      </a:r>
                      <a:r>
                        <a:rPr lang="en-GB" sz="1000" b="1" baseline="0" dirty="0">
                          <a:solidFill>
                            <a:sysClr val="windowText" lastClr="000000"/>
                          </a:solidFill>
                        </a:rPr>
                        <a:t> the countries in Europe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GB" sz="1000" b="1" baseline="0" dirty="0">
                          <a:solidFill>
                            <a:sysClr val="windowText" lastClr="000000"/>
                          </a:solidFill>
                        </a:rPr>
                        <a:t>Locate counties and cities in an atlas and on a map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GB" sz="1000" b="1" baseline="0" dirty="0">
                          <a:solidFill>
                            <a:sysClr val="windowText" lastClr="000000"/>
                          </a:solidFill>
                        </a:rPr>
                        <a:t>Use compass points to help read and follow directions on a map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GB" sz="1000" b="1" baseline="0" dirty="0">
                          <a:solidFill>
                            <a:sysClr val="windowText" lastClr="000000"/>
                          </a:solidFill>
                        </a:rPr>
                        <a:t>Locate features using grid references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GB" sz="1000" b="1" baseline="0" dirty="0">
                          <a:solidFill>
                            <a:sysClr val="windowText" lastClr="000000"/>
                          </a:solidFill>
                        </a:rPr>
                        <a:t>Create own scale map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GB" sz="1000" b="1" baseline="0" dirty="0">
                          <a:solidFill>
                            <a:sysClr val="windowText" lastClr="000000"/>
                          </a:solidFill>
                        </a:rPr>
                        <a:t>Draw simple sketch maps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25644"/>
                  </a:ext>
                </a:extLst>
              </a:tr>
            </a:tbl>
          </a:graphicData>
        </a:graphic>
      </p:graphicFrame>
      <p:graphicFrame>
        <p:nvGraphicFramePr>
          <p:cNvPr id="28" name="Diagram 27">
            <a:extLst>
              <a:ext uri="{FF2B5EF4-FFF2-40B4-BE49-F238E27FC236}">
                <a16:creationId xmlns:a16="http://schemas.microsoft.com/office/drawing/2014/main" id="{76C007E3-0A2C-4FA2-A1D3-6BB3BF7B63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6405205"/>
              </p:ext>
            </p:extLst>
          </p:nvPr>
        </p:nvGraphicFramePr>
        <p:xfrm>
          <a:off x="158365" y="5845339"/>
          <a:ext cx="9710688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09992" y="357166"/>
            <a:ext cx="3143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ysClr val="windowText" lastClr="000000"/>
                </a:solidFill>
              </a:rPr>
              <a:t>What is human geography?</a:t>
            </a:r>
          </a:p>
          <a:p>
            <a:r>
              <a:rPr lang="en-GB" sz="1050" dirty="0">
                <a:solidFill>
                  <a:srgbClr val="FF0000"/>
                </a:solidFill>
              </a:rPr>
              <a:t>Looking at the human geographical characteristics of Salisbury and </a:t>
            </a:r>
            <a:r>
              <a:rPr lang="en-GB" sz="1050" dirty="0" err="1">
                <a:solidFill>
                  <a:srgbClr val="FF0000"/>
                </a:solidFill>
              </a:rPr>
              <a:t>Timbavati</a:t>
            </a:r>
            <a:r>
              <a:rPr lang="en-GB" sz="1050" dirty="0">
                <a:solidFill>
                  <a:srgbClr val="FF0000"/>
                </a:solidFill>
              </a:rPr>
              <a:t> and comparing the two. </a:t>
            </a:r>
          </a:p>
          <a:p>
            <a:endParaRPr lang="en-GB" sz="1100" dirty="0">
              <a:solidFill>
                <a:sysClr val="windowText" lastClr="000000"/>
              </a:solidFill>
            </a:endParaRPr>
          </a:p>
          <a:p>
            <a:endParaRPr lang="en-GB" sz="1100" dirty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738158" y="357166"/>
            <a:ext cx="3071834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i="0" u="none" strike="noStrike" dirty="0">
                <a:solidFill>
                  <a:srgbClr val="000000"/>
                </a:solidFill>
                <a:effectLst/>
                <a:latin typeface="+mj-lt"/>
              </a:rPr>
              <a:t>understand the difference between a continent and a country</a:t>
            </a:r>
          </a:p>
          <a:p>
            <a:r>
              <a:rPr lang="en-GB" sz="1050" b="0" i="0" u="none" strike="noStrike" dirty="0">
                <a:solidFill>
                  <a:srgbClr val="FF0000"/>
                </a:solidFill>
                <a:effectLst/>
                <a:latin typeface="+mj-lt"/>
                <a:ea typeface="Cambria" panose="02040503050406030204" pitchFamily="18" charset="0"/>
              </a:rPr>
              <a:t>understand what a region is and investigate the city of Salisbury and region of </a:t>
            </a:r>
            <a:r>
              <a:rPr lang="en-GB" sz="1050" b="0" i="0" u="none" strike="noStrike" dirty="0" err="1">
                <a:solidFill>
                  <a:srgbClr val="FF0000"/>
                </a:solidFill>
                <a:effectLst/>
                <a:latin typeface="+mj-lt"/>
                <a:ea typeface="Cambria" panose="02040503050406030204" pitchFamily="18" charset="0"/>
              </a:rPr>
              <a:t>Timbavati</a:t>
            </a:r>
            <a:r>
              <a:rPr lang="en-GB" sz="1050" b="0" i="0" u="none" strike="noStrike" dirty="0">
                <a:solidFill>
                  <a:srgbClr val="FF0000"/>
                </a:solidFill>
                <a:effectLst/>
                <a:latin typeface="+mj-lt"/>
              </a:rPr>
              <a:t>. </a:t>
            </a:r>
            <a:endParaRPr lang="en-GB" sz="105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09596" y="1357298"/>
            <a:ext cx="30241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r>
              <a:rPr lang="en-GB" sz="1100" dirty="0"/>
              <a:t>What is a Biome and a Climate zone?</a:t>
            </a:r>
          </a:p>
          <a:p>
            <a:r>
              <a:rPr lang="en-GB" sz="1100" dirty="0">
                <a:solidFill>
                  <a:srgbClr val="FF0000"/>
                </a:solidFill>
              </a:rPr>
              <a:t>Comparing the similarities and differences between Salisbury and </a:t>
            </a:r>
            <a:r>
              <a:rPr lang="en-GB" sz="1100" dirty="0" err="1">
                <a:solidFill>
                  <a:srgbClr val="FF0000"/>
                </a:solidFill>
              </a:rPr>
              <a:t>Timbavati</a:t>
            </a:r>
            <a:r>
              <a:rPr lang="en-GB" sz="1100" dirty="0">
                <a:solidFill>
                  <a:srgbClr val="FF0000"/>
                </a:solidFill>
              </a:rPr>
              <a:t>. </a:t>
            </a:r>
          </a:p>
        </p:txBody>
      </p:sp>
      <p:pic>
        <p:nvPicPr>
          <p:cNvPr id="1026" name="Picture 2" descr="Debunking Common Myths About Africa | Learn About Africa">
            <a:extLst>
              <a:ext uri="{FF2B5EF4-FFF2-40B4-BE49-F238E27FC236}">
                <a16:creationId xmlns:a16="http://schemas.microsoft.com/office/drawing/2014/main" id="{E1EB6849-0168-7442-DCDF-4F63421765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8" r="22377"/>
          <a:stretch/>
        </p:blipFill>
        <p:spPr bwMode="auto">
          <a:xfrm>
            <a:off x="4234645" y="2514367"/>
            <a:ext cx="1337617" cy="1417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6,986 Biome Images, Stock Photos &amp; Vectors | Shutterstock">
            <a:extLst>
              <a:ext uri="{FF2B5EF4-FFF2-40B4-BE49-F238E27FC236}">
                <a16:creationId xmlns:a16="http://schemas.microsoft.com/office/drawing/2014/main" id="{A2FB9469-7987-E7B1-9846-FEB2DEBEDF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1" b="5802"/>
          <a:stretch/>
        </p:blipFill>
        <p:spPr bwMode="auto">
          <a:xfrm>
            <a:off x="172915" y="2924847"/>
            <a:ext cx="1306754" cy="1334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etting To Salisbury - Visit Salisbury">
            <a:extLst>
              <a:ext uri="{FF2B5EF4-FFF2-40B4-BE49-F238E27FC236}">
                <a16:creationId xmlns:a16="http://schemas.microsoft.com/office/drawing/2014/main" id="{3F9DBBBE-B83D-7CF4-E28A-7D4995C504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39" r="7086"/>
          <a:stretch/>
        </p:blipFill>
        <p:spPr bwMode="auto">
          <a:xfrm>
            <a:off x="1506700" y="2981761"/>
            <a:ext cx="1306755" cy="1154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opulation bomb&quot;: how a wrong diagnosis misled the world - Big Think">
            <a:extLst>
              <a:ext uri="{FF2B5EF4-FFF2-40B4-BE49-F238E27FC236}">
                <a16:creationId xmlns:a16="http://schemas.microsoft.com/office/drawing/2014/main" id="{B3BF08DC-80A1-0BAC-FB3B-471E166EBE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86" r="16930"/>
          <a:stretch/>
        </p:blipFill>
        <p:spPr bwMode="auto">
          <a:xfrm>
            <a:off x="2866363" y="3003124"/>
            <a:ext cx="1147755" cy="113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Book Timbavati Private Game Reserve Safari">
            <a:extLst>
              <a:ext uri="{FF2B5EF4-FFF2-40B4-BE49-F238E27FC236}">
                <a16:creationId xmlns:a16="http://schemas.microsoft.com/office/drawing/2014/main" id="{5CE13C2F-E90B-EA98-BB15-062986459D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74" r="20197"/>
          <a:stretch/>
        </p:blipFill>
        <p:spPr bwMode="auto">
          <a:xfrm>
            <a:off x="3969357" y="4146295"/>
            <a:ext cx="1791063" cy="137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83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9BE492-E876-4D46-B301-9D88D9B5DC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069CFD-6452-4BAB-9649-5594F6565689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customXml/itemProps3.xml><?xml version="1.0" encoding="utf-8"?>
<ds:datastoreItem xmlns:ds="http://schemas.openxmlformats.org/officeDocument/2006/customXml" ds:itemID="{C4721334-FF3E-44DB-94AD-E14DFE2663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22930</TotalTime>
  <Words>434</Words>
  <Application>Microsoft Office PowerPoint</Application>
  <PresentationFormat>A4 Paper (210x297 mm)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 Pro Cond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Emma Everington</cp:lastModifiedBy>
  <cp:revision>16</cp:revision>
  <dcterms:created xsi:type="dcterms:W3CDTF">2020-03-26T19:22:25Z</dcterms:created>
  <dcterms:modified xsi:type="dcterms:W3CDTF">2022-06-30T07:32:42Z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60600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